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8, the midpoint of the course and its midterm week. Point students to the current syllabus as the authoritative source for how the course runs, then keep this opening on the ideas. The week's orienting question has two halves: what have we learned in Weeks 1 to 7, and how did anthropology's own ideas about culture change? Preview the path. We will ask each week for the one distinction it wants students to keep, rerun the figures they already worked, then meet five schools of thought as lenses and read the kula through each one. Tell students that no new numbers appear this week; every figure is a callback. The midterm at the end of the week covers Objectives 1 to 5 as taught in Weeks 1 to 7.</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Tell the illustrative scene. At a family holiday dinner, a cousin home from months abroad describes a wedding where the guests danced before the meal instead of after it. An uncle laughs: they are a few steps behind us over there. Ask what theory hides inside that one line. It assumes every society walks the same road, that some are ahead, and that the speaker's own family sets the pace. Say that anthropology once held a version of that theory and later threw it out, and that this week tells that story. Week 2's word for the uncle's move is ethnocentrism. DO: give the room one minute to write the assumption hidden in the uncle's line, collect three answers, and name the one that says every society follows the same road. Hold it for the lens section.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the callback values from Weeks 1 to 7. Tylor's pinned definition names 6 items, and 1 is art. Visit 1 at Dataset A, the running fieldwork site, ran 120 minutes and produced 10 field-note entries. Dataset F, the illustrative interview excerpt, has 5 answers, and 4 carry an emic term. Dataset D, the subsistence table, is an illustrative model with densities of 1, 4, 20, and 200 people per square kilometre. Dataset C, the exchange set, has 12 keyed transactions, and the market's coded tally has 50 exchanges. Three pinned publication years, 1871, 1922, and 1973, build the timeline later. Remind students that every dataset except the years is illustrative, constructed for this course, and describes no real place or people. Each value returns on the slide for its week.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1's distinction is the four subfields: the usual division of anthropology in the United States into cultural anthropology, linguistic anthropology, archaeology, and biological anthropology, with applied anthropology running across all four. Use an illustrative city park. The cultural question asks how picnicking families decide who brings which dish. The linguistic question asks how a coach talks to players and then to parents. The archaeological question asks what an old stone wall shows about a farm that once stood there. The biological question asks how diets connect to human variation. Name the trap: dinosaurs belong to paleontology, and archaeology studies past human ways of life, not fossils in general. DO: read four quick questions about the park aloud and have students name the subfield for each; reveal cultural, linguistic, archaeology, and biological in that order.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 asked for three pairs, and this slide carries the judging set. Ethnocentrism is judging another culture by the standards of one's own; everyone begins from it by default. Cultural relativism is a method: describing and understanding a practice in the terms of the culture it belongs to before judging it. Moral relativism is the philosophical claim that no moral judgment holds across cultures. Recall Tylor (1871), Primitive Culture: its definition names 6 items, and 1 is art, so 6 − 1 = 5 of the named items are not the arts. Culture is the whole learned way of life; society is the people who live it together. DO: return to the uncle from the hook and ask which term fits his line; the vetted answer is ethnocentrism, and relativism as a method would first ask what the dancing meant.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3 asked you to keep what you saw apart from what it might mean, in two columns. Visit 1 ran from 7:30 to 9:30 a.m., so 2 hours, or 2 × 60 = 120 minutes, and it produced 10 field-note entries, one every 120 ÷ 10 = 12 minutes on average. On the left is the emic term, the vendors' own word regulars: buyers a vendor knows by sight and greets by their usual order. On the right is the etic term, repeat buyers: people seen buying at the same stall on at least 3 of 4 weekly visits, and 3 ÷ 4 × 100 = 75 percent of the visits. Neither label is right or wrong; the emic keeps the vendors' meaning, and the etic allows comparison. DO: have pairs rewrite one sentence of a field note into two columns, then reveal which half is observation.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4's distinction is language versus communication. Communication is any passing of information from one living thing to another; many animals communicate without language. Language is a symbolic system of learned words and rules that lets people say and understand an unlimited number of new things; it is one kind of communication, not a synonym for it. Then the debate over the size of an effect. The strong form of linguistic relativity, that language determines thought, is not supported. The weak form, that language influences habits of attention and memory, has limited support. Callback to Dataset F: 4 of the illustrative interview's 5 answers carry an emic term, so 4 ÷ 5 × 100 = 80 percent. DO: ask whether a first-time buyer without the word seconds can see bruises; the answer yes rules out the strong form.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5 taught the subsistence strategies as a model, never a ladder. Work Dataset D, the illustrative subsistence comparison table, whose engineered densities are 1, 4, 20, and 200 people per square kilometre. Horticultural over foraging is 20 ÷ 1 = 20. Intensive agricultural over horticultural is 200 ÷ 20 = 10. Intensive agricultural over foraging is 200 ÷ 1 = 200. Read the result in words: a town on permanent fields packs far more people onto each square kilometre, which tells you how people live on the land, not who is ahead. Honesty note: real foraging densities are often well under one person per square kilometre, and real communities mix strategies. DO: pause before each ratio, collect predictions, reveal 20, 10, and 200, then ask which word on a classmate's page would turn this model into a ladder.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6 gave two sets of three. Generalized reciprocity keeps no count, balanced reciprocity expects an equal return within a known time, and negative reciprocity tries to get more than it gives. Reciprocity, redistribution, and market exchange are the three forms of exchange. Work Dataset C first: 3 generalized + 3 balanced + 2 negative + 2 redistribution + 2 market = 12 keyed transactions. Then the market's coded tally: 33 market + 8 generalized + 5 balanced + 4 redistribution + 0 negative = 50 exchanges. Market exchange is 33 ÷ 50 × 100 = 66 percent and generalized reciprocity is 8 ÷ 50 × 100 = 16 percent, a gap of 66 − 16 = 50 percentage points, because it is a difference between two percentages. DO: pause before each share, collect predictions, reveal 66 and 16, then ask why the gap is in percentage points.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7's distinction is power versus authority. Power is the ability to make others act, even against their will. Authority is power that people accept as rightful, and legitimacy is that acceptance, the thing that turns power into authority. Band, tribe, chiefdom, and state are Service's model, never a ladder. Work the market's governance from Dataset A: 4 of the 50 coded exchanges were redistribution through the Pantry crate, which the manager passes on, and 4 ÷ 50 × 100 = 8 percent. 2 of the 10 field-note entries show the manager acting, and 2 ÷ 10 × 100 = 20 percent. The vendors accept the manager's stall assignments and fee as rightful, and their association votes on the rules, so the manager holds authority. DO: ask the room to name the source of the manager's legitimacy before revealing the association's vote.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week's one piece of new material: how anthropology's ideas about culture changed. Set the timeline from three pinned years. Tylor's definition appeared in 1871, Malinowski's Argonauts of the Western Pacific in 1922, and Geertz's The Interpretation of Cultures in 1973. 1922 − 1871 = 51 years run from the first definition to the fieldwork monograph, and 1973 − 1922 = 51 years run from that monograph to thick description, so 1973 − 1871 = 102 years in all. Week 1 told the move from the armchair approach to long-term fieldwork; this timeline puts that move halfway along. Define a lens as a school of thought used as a way of looking at a practice. DO: sketch a horizontal line on the board, mark 1871, 1922, and 1973, have students compute both gaps, and reveal 51 and 51.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unilineal evolutionism: the nineteenth-century idea, found in Tylor and in Morgan (1877), Ancient Society, that every society passes through the same series of stages. Morgan called them savagery, barbarism, and civilization, and those are his labels, quoted only as his. Anthropology rejected the scheme as a ranking of societies, not a finding of biology. Name the trap: it was not Darwin's theory applied correctly. On the right, historical particularism, a label later given to Boas's approach: each culture is the product of its own particular history and must be studied on its own terms. Tie it to the hook: the uncle spoke unilineal evolutionism without knowing it. This is Week 5's warning about ladders in a new setting. DO: ask which lens the uncle used and which lens would answer him.</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Functionalism, associated with Malinowski, explains a practice by the needs it meets for the people who carry it out. Structural functionalism, associated with Radcliffe-Brown and named in words, explains a practice by how it helps keep a society's structure of relationships going. Interpretive anthropology, associated with Geertz, treats culture as a web of meanings to be read, using thick description, the term Geertz took from the philosopher Gilbert Ryle and met in Week 3. Present-day practice is reflexive, collaborative, applied, and public, often treating the communities studied as partners in the research. Name the misconception: functionalism does not mean every custom is good for everyone. Another misconception reads the schools as a march toward one correct theory; each lens shows something the others miss. DO: give each table one lens and ask for its question in five words.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Recall the kula from Week 6. In the 1910s, Trobriand Islanders and their neighbors carried shell necklaces clockwise and shell armbands counterclockwise around a ring of islands, for prestige and lasting partnerships rather than profit, as Malinowski (1922) recorded. Now turn the lenses. Unilineal evolutionism would file it as an earlier stage, the reading the discipline rejected. Historical particularism reads it as a product of the islands' own history. Functionalism reads it as meeting needs for alliance and prestige. Interpretive anthropology reads it as a web of meanings about fame and partnership. The reading in one sentence: each school is a lens rather than a rung, so you keep the lenses that show something and drop the one that ranks. DO: reveal one lens at a time and have students predict each reading first.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Using the kula as Malinowski recorded it in the 1910s, explain how unilineal evolutionism, historical particularism, functionalism, and interpretive anthropology would each read it. Compare the response with the vetted readings on the previous slide. The likely errors are describing Trobriand Islanders in the present tense with no fieldwork date, calling the kula primitive trade as if the stage reading were correct, or inventing a quotation from Malinowski. Correct each one by hand: past tense with the decade, the stage reading named as the one the discipline rejected, and no quotation without a pinned source.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The four subfields ask four kinds of questions. Culture is the learned way of life, and cultural relativism is a method, not moral relativism. Field notes keep observation apart from interpretation, and emic and etic are both needed. Language is one kind of communication, and the strong form of relativity is not supported. Subsistence strategies and Service's types are models, never ladders. At the market, 33 of 50 exchanges, 66 percent, were market exchange. Authority is power people accept as rightful. The discipline kept four lenses and dropped the one that ranked. The midterm covers Objectives 1 to 5 as taught in Weeks 1 to 7, without AI help. Next week opens Kinship and Descent. DO: have each student write the one distinction they most want on a review sheet.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Seven weeks, five lenses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8 · Midterm Review &amp; Exam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8 · REVIEW AND LENSES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few steps behind?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HOLIDAY DINNER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Callbacks, no new numbers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SHARED DATA · CALLBACKS ONLY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park, four questions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Cultural: ways of life now</a:t>
            </a:r>
          </a:p>
          <a:p>
            <a:pPr algn="l" marL="342900" indent="-342900">
              <a:spcBef>
                <a:spcPts val="0"/>
              </a:spcBef>
              <a:spcAft>
                <a:spcPts val="800"/>
              </a:spcAft>
              <a:buChar char="•"/>
            </a:pPr>
            <a:r>
              <a:rPr sz="1800">
                <a:solidFill>
                  <a:srgbClr val="FFFFFF"/>
                </a:solidFill>
                <a:latin typeface="Calibri"/>
              </a:rPr>
              <a:t>Linguistic: language in social life</a:t>
            </a:r>
          </a:p>
          <a:p>
            <a:pPr algn="l" marL="342900" indent="-342900">
              <a:spcBef>
                <a:spcPts val="0"/>
              </a:spcBef>
              <a:spcAft>
                <a:spcPts val="800"/>
              </a:spcAft>
              <a:buChar char="•"/>
            </a:pPr>
            <a:r>
              <a:rPr sz="1800">
                <a:solidFill>
                  <a:srgbClr val="FFFFFF"/>
                </a:solidFill>
                <a:latin typeface="Calibri"/>
              </a:rPr>
              <a:t>Archaeology: past lives from remains</a:t>
            </a:r>
          </a:p>
          <a:p>
            <a:pPr algn="l" marL="342900" indent="-342900">
              <a:spcBef>
                <a:spcPts val="0"/>
              </a:spcBef>
              <a:spcAft>
                <a:spcPts val="800"/>
              </a:spcAft>
              <a:buChar char="•"/>
            </a:pPr>
            <a:r>
              <a:rPr sz="1800">
                <a:solidFill>
                  <a:srgbClr val="FFFFFF"/>
                </a:solidFill>
                <a:latin typeface="Calibri"/>
              </a:rPr>
              <a:t>Biological: evolution and variation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THE FOUR SUBFIELDS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Describe first, then judge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Ethnocentrism: judging by your own standards</a:t>
            </a:r>
          </a:p>
          <a:p>
            <a:pPr algn="l" marL="342900" indent="-342900">
              <a:spcBef>
                <a:spcPts val="0"/>
              </a:spcBef>
              <a:spcAft>
                <a:spcPts val="800"/>
              </a:spcAft>
              <a:buChar char="•"/>
            </a:pPr>
            <a:r>
              <a:rPr sz="1800">
                <a:solidFill>
                  <a:srgbClr val="FFFFFF"/>
                </a:solidFill>
                <a:latin typeface="Calibri"/>
              </a:rPr>
              <a:t>Cultural relativism: a method</a:t>
            </a:r>
          </a:p>
          <a:p>
            <a:pPr algn="l" marL="342900" indent="-342900">
              <a:spcBef>
                <a:spcPts val="0"/>
              </a:spcBef>
              <a:spcAft>
                <a:spcPts val="800"/>
              </a:spcAft>
              <a:buChar char="•"/>
            </a:pPr>
            <a:r>
              <a:rPr sz="1800">
                <a:solidFill>
                  <a:srgbClr val="FFFFFF"/>
                </a:solidFill>
                <a:latin typeface="Calibri"/>
              </a:rPr>
              <a:t>Moral relativism: a philosophical claim</a:t>
            </a:r>
          </a:p>
          <a:p>
            <a:pPr algn="l" marL="342900" indent="-342900">
              <a:spcBef>
                <a:spcPts val="0"/>
              </a:spcBef>
              <a:spcAft>
                <a:spcPts val="800"/>
              </a:spcAft>
              <a:buChar char="•"/>
            </a:pPr>
            <a:r>
              <a:rPr sz="1800">
                <a:solidFill>
                  <a:srgbClr val="FFFFFF"/>
                </a:solidFill>
                <a:latin typeface="Calibri"/>
              </a:rPr>
              <a:t>Tylor: 6 items, 1 is art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THREE WAYS TO JUDGE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Emic versus etic</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Emic: "regulars"</a:t>
            </a:r>
          </a:p>
          <a:p>
            <a:pPr algn="l" marL="342900" indent="-342900">
              <a:spcBef>
                <a:spcPts val="0"/>
              </a:spcBef>
              <a:spcAft>
                <a:spcPts val="800"/>
              </a:spcAft>
              <a:buChar char="•"/>
            </a:pPr>
            <a:r>
              <a:rPr sz="1800">
                <a:solidFill>
                  <a:srgbClr val="FFFFFF"/>
                </a:solidFill>
                <a:latin typeface="Calibri"/>
              </a:rPr>
              <a:t>The insider's own word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Etic: repeat buyers</a:t>
            </a:r>
          </a:p>
          <a:p>
            <a:pPr algn="l" marL="342900" indent="-342900">
              <a:spcBef>
                <a:spcPts val="0"/>
              </a:spcBef>
              <a:spcAft>
                <a:spcPts val="800"/>
              </a:spcAft>
              <a:buChar char="•"/>
            </a:pPr>
            <a:r>
              <a:rPr sz="1800">
                <a:solidFill>
                  <a:srgbClr val="FFFFFF"/>
                </a:solidFill>
                <a:latin typeface="Calibri"/>
              </a:rPr>
              <a:t>3 of 4 visits: 75 percent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Language is one kind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Communication: any passing of information</a:t>
            </a:r>
          </a:p>
          <a:p>
            <a:pPr algn="l" marL="342900" indent="-342900">
              <a:spcBef>
                <a:spcPts val="0"/>
              </a:spcBef>
              <a:spcAft>
                <a:spcPts val="800"/>
              </a:spcAft>
              <a:buChar char="•"/>
            </a:pPr>
            <a:r>
              <a:rPr sz="1800">
                <a:solidFill>
                  <a:srgbClr val="FFFFFF"/>
                </a:solidFill>
                <a:latin typeface="Calibri"/>
              </a:rPr>
              <a:t>Strong form: not supported</a:t>
            </a:r>
          </a:p>
          <a:p>
            <a:pPr algn="l" marL="342900" indent="-342900">
              <a:spcBef>
                <a:spcPts val="0"/>
              </a:spcBef>
              <a:spcAft>
                <a:spcPts val="800"/>
              </a:spcAft>
              <a:buChar char="•"/>
            </a:pPr>
            <a:r>
              <a:rPr sz="1800">
                <a:solidFill>
                  <a:srgbClr val="FFFFFF"/>
                </a:solidFill>
                <a:latin typeface="Calibri"/>
              </a:rPr>
              <a:t>Weak form: limited support</a:t>
            </a:r>
          </a:p>
          <a:p>
            <a:pPr algn="l" marL="342900" indent="-342900">
              <a:spcBef>
                <a:spcPts val="0"/>
              </a:spcBef>
              <a:spcAft>
                <a:spcPts val="800"/>
              </a:spcAft>
              <a:buChar char="•"/>
            </a:pPr>
            <a:r>
              <a:rPr sz="1800">
                <a:solidFill>
                  <a:srgbClr val="FFFFFF"/>
                </a:solidFill>
                <a:latin typeface="Calibri"/>
              </a:rPr>
              <a:t>4 of 5 answers: 80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 · LANGUAGE AND THOUGHT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Densities, not rungs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Densities: 1, 4, 20, 200</a:t>
            </a:r>
          </a:p>
          <a:p>
            <a:pPr algn="l" marL="342900" indent="-342900">
              <a:spcBef>
                <a:spcPts val="0"/>
              </a:spcBef>
              <a:spcAft>
                <a:spcPts val="800"/>
              </a:spcAft>
              <a:buChar char="•"/>
            </a:pPr>
            <a:r>
              <a:rPr sz="1800">
                <a:solidFill>
                  <a:srgbClr val="FFFFFF"/>
                </a:solidFill>
                <a:latin typeface="Calibri"/>
              </a:rPr>
              <a:t>20 ÷ 1 = 20</a:t>
            </a:r>
          </a:p>
          <a:p>
            <a:pPr algn="l" marL="342900" indent="-342900">
              <a:spcBef>
                <a:spcPts val="0"/>
              </a:spcBef>
              <a:spcAft>
                <a:spcPts val="800"/>
              </a:spcAft>
              <a:buChar char="•"/>
            </a:pPr>
            <a:r>
              <a:rPr sz="1800">
                <a:solidFill>
                  <a:srgbClr val="FFFFFF"/>
                </a:solidFill>
                <a:latin typeface="Calibri"/>
              </a:rPr>
              <a:t>200 ÷ 20 = 10</a:t>
            </a:r>
          </a:p>
          <a:p>
            <a:pPr algn="l" marL="342900" indent="-342900">
              <a:spcBef>
                <a:spcPts val="0"/>
              </a:spcBef>
              <a:spcAft>
                <a:spcPts val="800"/>
              </a:spcAft>
              <a:buChar char="•"/>
            </a:pPr>
            <a:r>
              <a:rPr sz="1800">
                <a:solidFill>
                  <a:srgbClr val="FFFFFF"/>
                </a:solidFill>
                <a:latin typeface="Calibri"/>
              </a:rPr>
              <a:t>200 ÷ 1 = 200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Fifty exchanges, three forms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12 keyed transactions in the set</a:t>
            </a:r>
          </a:p>
          <a:p>
            <a:pPr algn="l" marL="342900" indent="-342900">
              <a:spcBef>
                <a:spcPts val="0"/>
              </a:spcBef>
              <a:spcAft>
                <a:spcPts val="800"/>
              </a:spcAft>
              <a:buChar char="•"/>
            </a:pPr>
            <a:r>
              <a:rPr sz="1800">
                <a:solidFill>
                  <a:srgbClr val="FFFFFF"/>
                </a:solidFill>
                <a:latin typeface="Calibri"/>
              </a:rPr>
              <a:t>33 of 50: 66 percent market</a:t>
            </a:r>
          </a:p>
          <a:p>
            <a:pPr algn="l" marL="342900" indent="-342900">
              <a:spcBef>
                <a:spcPts val="0"/>
              </a:spcBef>
              <a:spcAft>
                <a:spcPts val="800"/>
              </a:spcAft>
              <a:buChar char="•"/>
            </a:pPr>
            <a:r>
              <a:rPr sz="1800">
                <a:solidFill>
                  <a:srgbClr val="FFFFFF"/>
                </a:solidFill>
                <a:latin typeface="Calibri"/>
              </a:rPr>
              <a:t>8 of 50: 16 percent generalized</a:t>
            </a:r>
          </a:p>
          <a:p>
            <a:pPr algn="l" marL="342900" indent="-342900">
              <a:spcBef>
                <a:spcPts val="0"/>
              </a:spcBef>
              <a:spcAft>
                <a:spcPts val="800"/>
              </a:spcAft>
              <a:buChar char="•"/>
            </a:pPr>
            <a:r>
              <a:rPr sz="1800">
                <a:solidFill>
                  <a:srgbClr val="FFFFFF"/>
                </a:solidFill>
                <a:latin typeface="Calibri"/>
              </a:rPr>
              <a:t>Gap: 50 percentage points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Authority needs acceptance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Power: makes others act</a:t>
            </a:r>
          </a:p>
          <a:p>
            <a:pPr algn="l" marL="342900" indent="-342900">
              <a:spcBef>
                <a:spcPts val="0"/>
              </a:spcBef>
              <a:spcAft>
                <a:spcPts val="800"/>
              </a:spcAft>
              <a:buChar char="•"/>
            </a:pPr>
            <a:r>
              <a:rPr sz="1800">
                <a:solidFill>
                  <a:srgbClr val="FFFFFF"/>
                </a:solidFill>
                <a:latin typeface="Calibri"/>
              </a:rPr>
              <a:t>Authority: power accepted as rightful</a:t>
            </a:r>
          </a:p>
          <a:p>
            <a:pPr algn="l" marL="342900" indent="-342900">
              <a:spcBef>
                <a:spcPts val="0"/>
              </a:spcBef>
              <a:spcAft>
                <a:spcPts val="800"/>
              </a:spcAft>
              <a:buChar char="•"/>
            </a:pPr>
            <a:r>
              <a:rPr sz="1800">
                <a:solidFill>
                  <a:srgbClr val="FFFFFF"/>
                </a:solidFill>
                <a:latin typeface="Calibri"/>
              </a:rPr>
              <a:t>Pantry: 4 ÷ 50 × 100 = 8 percent</a:t>
            </a:r>
          </a:p>
          <a:p>
            <a:pPr algn="l" marL="342900" indent="-342900">
              <a:spcBef>
                <a:spcPts val="0"/>
              </a:spcBef>
              <a:spcAft>
                <a:spcPts val="800"/>
              </a:spcAft>
              <a:buChar char="•"/>
            </a:pPr>
            <a:r>
              <a:rPr sz="1800">
                <a:solidFill>
                  <a:srgbClr val="FFFFFF"/>
                </a:solidFill>
                <a:latin typeface="Calibri"/>
              </a:rPr>
              <a:t>Manager: 2 ÷ 10 × 100 = 20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century of lenses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03</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MATERIAL · A TIMELINE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Ladder versus history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Unilineal evolutionism</a:t>
            </a:r>
          </a:p>
          <a:p>
            <a:pPr algn="l" marL="342900" indent="-342900">
              <a:spcBef>
                <a:spcPts val="0"/>
              </a:spcBef>
              <a:spcAft>
                <a:spcPts val="800"/>
              </a:spcAft>
              <a:buChar char="•"/>
            </a:pPr>
            <a:r>
              <a:rPr sz="1800">
                <a:solidFill>
                  <a:srgbClr val="FFFFFF"/>
                </a:solidFill>
                <a:latin typeface="Calibri"/>
              </a:rPr>
              <a:t>Ranked societies; rejected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Historical particularism</a:t>
            </a:r>
          </a:p>
          <a:p>
            <a:pPr algn="l" marL="342900" indent="-342900">
              <a:spcBef>
                <a:spcPts val="0"/>
              </a:spcBef>
              <a:spcAft>
                <a:spcPts val="800"/>
              </a:spcAft>
              <a:buChar char="•"/>
            </a:pPr>
            <a:r>
              <a:rPr sz="1800">
                <a:solidFill>
                  <a:srgbClr val="FFFFFF"/>
                </a:solidFill>
                <a:latin typeface="Calibri"/>
              </a:rPr>
              <a:t>Each culture's own history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LENS 1 VERSUS LENS 2</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Needs, meanings, partners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Functionalism: needs met</a:t>
            </a:r>
          </a:p>
          <a:p>
            <a:pPr algn="l" marL="342900" indent="-342900">
              <a:spcBef>
                <a:spcPts val="0"/>
              </a:spcBef>
              <a:spcAft>
                <a:spcPts val="800"/>
              </a:spcAft>
              <a:buChar char="•"/>
            </a:pPr>
            <a:r>
              <a:rPr sz="1800">
                <a:solidFill>
                  <a:srgbClr val="FFFFFF"/>
                </a:solidFill>
                <a:latin typeface="Calibri"/>
              </a:rPr>
              <a:t>Structural functionalism: structure kept going</a:t>
            </a:r>
          </a:p>
          <a:p>
            <a:pPr algn="l" marL="342900" indent="-342900">
              <a:spcBef>
                <a:spcPts val="0"/>
              </a:spcBef>
              <a:spcAft>
                <a:spcPts val="800"/>
              </a:spcAft>
              <a:buChar char="•"/>
            </a:pPr>
            <a:r>
              <a:rPr sz="1800">
                <a:solidFill>
                  <a:srgbClr val="FFFFFF"/>
                </a:solidFill>
                <a:latin typeface="Calibri"/>
              </a:rPr>
              <a:t>Interpretive: a web of meanings</a:t>
            </a:r>
          </a:p>
          <a:p>
            <a:pPr algn="l" marL="342900" indent="-342900">
              <a:spcBef>
                <a:spcPts val="0"/>
              </a:spcBef>
              <a:spcAft>
                <a:spcPts val="800"/>
              </a:spcAft>
              <a:buChar char="•"/>
            </a:pPr>
            <a:r>
              <a:rPr sz="1800">
                <a:solidFill>
                  <a:srgbClr val="FFFFFF"/>
                </a:solidFill>
                <a:latin typeface="Calibri"/>
              </a:rPr>
              <a:t>Present-day: communities as partners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LENSES 3 TO 5</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kula, four ways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Stage: the rejected reading</a:t>
            </a:r>
          </a:p>
          <a:p>
            <a:pPr algn="l" marL="342900" indent="-342900">
              <a:spcBef>
                <a:spcPts val="0"/>
              </a:spcBef>
              <a:spcAft>
                <a:spcPts val="800"/>
              </a:spcAft>
              <a:buChar char="•"/>
            </a:pPr>
            <a:r>
              <a:rPr sz="1800">
                <a:solidFill>
                  <a:srgbClr val="FFFFFF"/>
                </a:solidFill>
                <a:latin typeface="Calibri"/>
              </a:rPr>
              <a:t>History: the islands' own</a:t>
            </a:r>
          </a:p>
          <a:p>
            <a:pPr algn="l" marL="342900" indent="-342900">
              <a:spcBef>
                <a:spcPts val="0"/>
              </a:spcBef>
              <a:spcAft>
                <a:spcPts val="800"/>
              </a:spcAft>
              <a:buChar char="•"/>
            </a:pPr>
            <a:r>
              <a:rPr sz="1800">
                <a:solidFill>
                  <a:srgbClr val="FFFFFF"/>
                </a:solidFill>
                <a:latin typeface="Calibri"/>
              </a:rPr>
              <a:t>Needs: alliance and prestige</a:t>
            </a:r>
          </a:p>
          <a:p>
            <a:pPr algn="l" marL="342900" indent="-342900">
              <a:spcBef>
                <a:spcPts val="0"/>
              </a:spcBef>
              <a:spcAft>
                <a:spcPts val="800"/>
              </a:spcAft>
              <a:buChar char="•"/>
            </a:pPr>
            <a:r>
              <a:rPr sz="1800">
                <a:solidFill>
                  <a:srgbClr val="FFFFFF"/>
                </a:solidFill>
                <a:latin typeface="Calibri"/>
              </a:rPr>
              <a:t>Meanings: fame and partnership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KULA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four-lens kula prompt</a:t>
            </a:r>
          </a:p>
          <a:p>
            <a:pPr algn="l" marL="342900" indent="-342900">
              <a:spcBef>
                <a:spcPts val="0"/>
              </a:spcBef>
              <a:spcAft>
                <a:spcPts val="800"/>
              </a:spcAft>
              <a:buChar char="•"/>
            </a:pPr>
            <a:r>
              <a:rPr sz="1800">
                <a:solidFill>
                  <a:srgbClr val="FFFFFF"/>
                </a:solidFill>
                <a:latin typeface="Calibri"/>
              </a:rPr>
              <a:t>Check: present tense with no decade?</a:t>
            </a:r>
          </a:p>
          <a:p>
            <a:pPr algn="l" marL="342900" indent="-342900">
              <a:spcBef>
                <a:spcPts val="0"/>
              </a:spcBef>
              <a:spcAft>
                <a:spcPts val="800"/>
              </a:spcAft>
              <a:buChar char="•"/>
            </a:pPr>
            <a:r>
              <a:rPr sz="1800">
                <a:solidFill>
                  <a:srgbClr val="FFFFFF"/>
                </a:solidFill>
                <a:latin typeface="Calibri"/>
              </a:rPr>
              <a:t>Check: the stage reading endorsed?</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weeks, five lenses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Lenses, not ladders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distinction per week</a:t>
            </a:r>
          </a:p>
          <a:p>
            <a:pPr algn="l" marL="342900" indent="-342900">
              <a:spcBef>
                <a:spcPts val="0"/>
              </a:spcBef>
              <a:spcAft>
                <a:spcPts val="800"/>
              </a:spcAft>
              <a:buChar char="•"/>
            </a:pPr>
            <a:r>
              <a:rPr sz="1800">
                <a:solidFill>
                  <a:srgbClr val="FFFFFF"/>
                </a:solidFill>
                <a:latin typeface="Calibri"/>
              </a:rPr>
              <a:t>Five lenses; one rejected</a:t>
            </a:r>
          </a:p>
          <a:p>
            <a:pPr algn="l" marL="342900" indent="-342900">
              <a:spcBef>
                <a:spcPts val="0"/>
              </a:spcBef>
              <a:spcAft>
                <a:spcPts val="800"/>
              </a:spcAft>
              <a:buChar char="•"/>
            </a:pPr>
            <a:r>
              <a:rPr sz="1800">
                <a:solidFill>
                  <a:srgbClr val="FFFFFF"/>
                </a:solidFill>
                <a:latin typeface="Calibri"/>
              </a:rPr>
              <a:t>Midterm: Weeks 1 to 7, no AI</a:t>
            </a:r>
          </a:p>
          <a:p>
            <a:pPr algn="l" marL="342900" indent="-342900">
              <a:spcBef>
                <a:spcPts val="0"/>
              </a:spcBef>
              <a:spcAft>
                <a:spcPts val="800"/>
              </a:spcAft>
              <a:buChar char="•"/>
            </a:pPr>
            <a:r>
              <a:rPr sz="1800">
                <a:solidFill>
                  <a:srgbClr val="FFFFFF"/>
                </a:solidFill>
                <a:latin typeface="Calibri"/>
              </a:rPr>
              <a:t>Next: Kinship and Descent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MIDTERM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weeks, five lenses</dc:title>
  <dc:subject>Seven weeks, five lenses — Week 08</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