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10, the second week of the unit on kinship, marriage, gender, and the categories of difference. Point students to the current syllabus as the authoritative source for how the course runs, then keep this opening on the ideas. The week's orienting question: what does a marriage join, and who gets a say in where the new couple lives? Preview the path. We will define marriage in a way that works across societies, set exogamy beside endogamy, follow bridewealth, bride service, and dowry, count spouses under monogamy and polygamy, apply five residence rules to one couple, compare household forms, and finish by reading the market's family-run stall's households. Remind students that Week 9 placed every person in a descent group; this week asks what happens when two people from two groups marry.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the chapter's illustrative couple, three weeks after their wedding, still sleeping on an air mattress in a friend's living room. One partner's parents have a spare bedroom. The other partner's family lives two towns away and says there is room for them. An apartment of their own would cost more than either of them wants to pay. Ask the anthropologist's question: what is really being decided? It is not only rent. Living with one side means that side's chores, holidays, and worries, and seeing the other side less. DO: ask students to vote on where the couple should live, with one side, the other side, or on their own, and to write one reason. Collect a show of hands for each option, then tell the room that each option has a name in anthropology, and that by the end of the week they will be able to name all three and two more.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B is the illustrative kinship set from Week 9, constructed for this course: 21 positions across three generations, centred on ego. This week we look at its parents' generation: ego's father F, his brother FB and sister FZ, each married, FBW and FZH; and ego's mother M, her brother MB and sister MZ, each married, MBW and MZH. That is 10 positions, so 10 ÷ 2 = 5 married couples, with FBW, FZH, MBW, and MZH as 4 in-married spouses, and ego's parents married to each other. Dataset A is still the running fieldwork site, the illustrative farmers' market of 24 stalls, and this week we read its family-run stall's households: 1 + 2 = 3 married couples across the first two generations. Say plainly that both are illustrative and describe no real family.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Marriage is a socially recognized union that creates rights and obligations between the partners and between their families; how a society defines it differs across societies and over time. Walk the three parts. Socially recognized means other people accept the union. Rights and obligations means the partners, and their families, now owe each other things. Differs across societies and over time means no one society's version is the template. Then test it on the wedding in the rites-of-passage set, Dataset E, illustrative: the ceremony and vows happen before witnesses, and the couple is presented as a married couple at the reception. Week 13 reads the same wedding as a ritual with phases; for now it is a marriage. Name the wrong turn: a marriage read as concerning only the two partners. DO: ask students to list one thing that changes for each family after a wedding they know, then collect three answers.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exogamy: a rule to marry outside one's own group, such as one's lineage or clan. On the right, endogamy: a rule or preference to marry within one's own group, such as one's community or faith. Use the chapter's two illustrative anchors. A club tells its members not to date each other, so it sends them outward. A small town where most people marry someone from the same town keeps them close. Stress that both words name a group, so the first question is always outside which group, or within which group. Name the wrong turn: reading exogamy as marrying a stranger from far away. The person could live next door; what matters is the group. DO: ask students to name one group they belong to and say whether its members tend to marry inside or outside it, as a pattern, never a named person.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canonical example on Dataset B, supposing the society were patrilineal, as Week 9 did. Ego's father F would belong to ego's patrilineage of 8 people: FF, F, FB, FZ, ego, B, Z, and FBS, the same list students built in Week 9. Ego's mother M is not on that list; she would belong to her own father's, MF's, patrilineage. So the marriage of F and M joins two patrilineages, as a rule of lineage exogamy would require. Add the endogamy thought: if the same community also preferred marriage within one town or one faith, F and M could marry outside their lineages and inside that larger group at once. DO: run it live. Ask students to find F on the Week 9 patrilineage list, then ask whether M is on it; reveal yes, then no, and ask which rule their marriage fits: lineage exogamy.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Marriage exchanges are the goods or work that pass between two families when a marriage is made. Bridewealth is goods passed from the groom's kin to the bride's kin, recognizing the transfer of rights to her labor and to her children's membership and binding the two families; it is not the purchase of a wife. Bride service is work the groom does for the bride's family for a time as part of making a marriage. Dowry is goods passed from the bride's family when she marries, often to the couple or to the groom's family. Name the two wrong turns: bridewealth read as buying a wife, and bridewealth and dowry read as the same payment. The cure is to name who gives, who receives, and what the transfer recognizes before naming the exchange. DO: read three one-line cases aloud and have students call out the exchange, then confirm each 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Follow the exchanges for ego's parents in Dataset B, with F as the groom and M as the bride. On the left, bridewealth: goods would pass from F's kin to M's kin, that is, from FF and FM's side to MF and MM's side. On the right, dowry: goods would pass from M's family, often to the couple or to F's family. Add the third in words: with bride service, F would work for M's family for a time. So bridewealth flows toward the bride's kin, dowry flows from the bride's family, and bride service pays in work instead of goods. DO: draw the two couples' sides on the board, F's parents on the left and M's parents on the right, then ask students to draw an arrow for each exchange; reveal bridewealth pointing right, dowry starting on the right, and bride service as F working for the right-hand side.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this beside Week 6. A gift carries three obligations: to give, to receive, and to give back. A marriage exchange works the same way: once one family gives and the other receives, the two families are bound, and the tie lasts long after the wedding day. Week 6's exchange set, Dataset C, keeps a wedding gift registry as one of its three borderline cases, discussed and never keyed. Read it both ways at full strength. On one reading, guests give gifts, and the couple owes thanks and goodwill in return. On the other, the registry is a shopping list the guests buy from. DO: split the room in half, give each half one reading to defend in two sentences, and collect the strongest line from each side; close by saying the course keeps it as a discussion because each side has a strong case.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the frame. Monogamy is marriage to one spouse at a time. Polygamy is marriage to more than one spouse at a time, covering both polygyny and polyandry. On the left, polygyny: a form of polygamy in which one husband has several wives at the same time. On the right, polyandry: a form of polygamy in which one wife has several husbands at the same time. Walk the chapter's three illustrative marriages: one wife and one husband is monogamy; one husband and two wives is polygyny; one wife and two husbands is polyandry. So two of the three are polygamy, in different forms. Say plainly that the course describes and compares these forms and never ranks them, which is Week 2's cultural relativism as a method. Name the wrong turn: polygamy read as only polygyny. DO: read each illustrative marriage aloud and have students name its form.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postmarital residence rule is a rule or expectation about where a newly married couple lives. Patrilocal: near the husband's father's kin. Matrilocal: near the wife's mother's kin. Avunculocal: near the husband's mother's brother. Neolocal: a new home apart from both partners' kin. Bilocal: near either partner's kin. Now apply each to ego's parents in Dataset B. Patrilocal puts them near FF and FM. Matrilocal puts them near MM's kin, which in the set means MM and MF. Avunculocal puts them near FMB, father's mother's brother, who is not one of the 21 positions in the set. Neolocal gives them a new home apart from both sets of grandparents, and bilocal lets them live with either side. DO: run it live; name each rule, pause, collect a prediction of where the couple lands, then reveal the pinned reading.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descent: who you are related to, the rule from Week 9 that places a person in a group through a parent. On the right, residence: where you live. Work the example. Under patrilocal residence, M would live near FF and FM. Under patrilineal descent she would still belong to her father's, MF's, patrilineage, while ego, B, and Z belong to F's. She lives among her husband's kin without becoming a member of their descent group. Name the wrong turn: descent and residence used as synonyms, as if living with a family made you a member of its descent group. The cure is to ask related through whom, and living where, as two separate questions. Add the caveat: the five rules are a classroom model, and real communities mix them. DO: ask students whether moving in with in-laws changes who your parents are; collect answers, then connect that no to M.</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household is the people who live together and share daily life, such as meals, space, and costs, whether or not they are kin. Household forms include nuclear, extended, single-parent, multigenerational, and blended households, and they change with the economy, migration, and the life course. The nuclear family is a couple and their children, one form among several. An extended household adds relatives beyond a couple and their children. A single-parent household is one parent with their children. A multigenerational household holds three or more generations, and a blended household joins children from earlier relationships. Walk the two illustrative cases: a grandmother who needs daily care living with her son, his wife, and two teenagers, five people across three generations; and four roommates who share rent and groceries, a household but not a family. Name the wrong turn: the nuclear family read as universal or original. DO: have students name each case's form.</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stall from Dataset A. Field-note entry 10, 9:25 a.m., records the older woman saying the farm came from my husband's side and that her son's family lives on it now. Count the couples: the founding grower and her late husband in the first generation, and the son and his wife and the daughter and her husband in the second, so 1 + 2 = 3 married couples across the first two generations. The son and his wife moved onto the family farm after they married, which is patrilocal in the model's terms. The daughter and her husband live in town, which is neolocal. So 1 + 1 = 2 couples, and the patrilocal share is 1 ÷ 2 × 100 = 50 percent. Add the limitation: these are the model's terms, not the family's words. DO: ask which rule each couple followed before revealing, then ask whether the son's wife is consanguineal or affinal kin: affinal.</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In an illustrative family, a son and his wife moved onto his family's farm after they married, and his sister and her husband live in town. Name the residence rule each couple followed, explain bridewealth and dowry, and say what residence rule this family follows. Compare the response with the vetted reading: the son's couple is patrilocal in the model's terms, the daughter's couple is neolocal, bridewealth passes from the groom's kin to the bride's kin and is not buying a wife, and dowry passes from the bride's family. The likely errors are calling bridewealth a bride price paid to buy a wife, mixing up the direction of dowry, or declaring the whole family patrilocal from one couple. Correct it by hand. Judgment rule for this audit: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Marriage is a socially recognized union that creates rights and obligations between the partners and between their families. Exogamy and endogamy always name a group. Bridewealth flows from the groom's kin to the bride's kin, dowry flows from the bride's family, bride service pays in work, and none of them is buying a spouse. Polygamy covers both polygyny and polyandry. In Dataset B, 10 ÷ 2 = 5 married couples sit in the parents' generation, and ego's parents land somewhere different under each of the 5 residence rules, while descent stays the same. Households take many forms and change over a lifetime, and at the stall, 1 ÷ 2 × 100 = 50 percent of the second generation's couples are patrilocal. Next week, Week 11, Sex, Gender, and Sexuality, asks how cultures organize gender. DO: have each student name the residence rule their own household followed and tell a neighbor.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does a marriage join?</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10 · Marriage, Family, and Households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10 · WHAT A MARRIAGE JOINS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Three weeks, no address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AN AIR MATTRESS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Five couples, one stall</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 B AND DATASET A ·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union families recognize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Socially recognized union</a:t>
            </a:r>
          </a:p>
          <a:p>
            <a:pPr algn="l" marL="342900" indent="-342900">
              <a:spcBef>
                <a:spcPts val="0"/>
              </a:spcBef>
              <a:spcAft>
                <a:spcPts val="800"/>
              </a:spcAft>
              <a:buChar char="•"/>
            </a:pPr>
            <a:r>
              <a:rPr sz="1800">
                <a:solidFill>
                  <a:srgbClr val="FFFFFF"/>
                </a:solidFill>
                <a:latin typeface="Calibri"/>
              </a:rPr>
              <a:t>Rights and obligations: partners and families</a:t>
            </a:r>
          </a:p>
          <a:p>
            <a:pPr algn="l" marL="342900" indent="-342900">
              <a:spcBef>
                <a:spcPts val="0"/>
              </a:spcBef>
              <a:spcAft>
                <a:spcPts val="800"/>
              </a:spcAft>
              <a:buChar char="•"/>
            </a:pPr>
            <a:r>
              <a:rPr sz="1800">
                <a:solidFill>
                  <a:srgbClr val="FFFFFF"/>
                </a:solidFill>
                <a:latin typeface="Calibri"/>
              </a:rPr>
              <a:t>Definitions differ across societies and time</a:t>
            </a:r>
          </a:p>
          <a:p>
            <a:pPr algn="l" marL="342900" indent="-342900">
              <a:spcBef>
                <a:spcPts val="0"/>
              </a:spcBef>
              <a:spcAft>
                <a:spcPts val="800"/>
              </a:spcAft>
              <a:buChar char="•"/>
            </a:pPr>
            <a:r>
              <a:rPr sz="1800">
                <a:solidFill>
                  <a:srgbClr val="FFFFFF"/>
                </a:solidFill>
                <a:latin typeface="Calibri"/>
              </a:rPr>
              <a:t>The wedding: vows before witnesses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THE DEFINITION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marriage join?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Outside versus within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Exogamy</a:t>
            </a:r>
          </a:p>
          <a:p>
            <a:pPr algn="l" marL="342900" indent="-342900">
              <a:spcBef>
                <a:spcPts val="0"/>
              </a:spcBef>
              <a:spcAft>
                <a:spcPts val="800"/>
              </a:spcAft>
              <a:buChar char="•"/>
            </a:pPr>
            <a:r>
              <a:rPr sz="1800">
                <a:solidFill>
                  <a:srgbClr val="FFFFFF"/>
                </a:solidFill>
                <a:latin typeface="Calibri"/>
              </a:rPr>
              <a:t>Marry outside one's group</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Endogamy</a:t>
            </a:r>
          </a:p>
          <a:p>
            <a:pPr algn="l" marL="342900" indent="-342900">
              <a:spcBef>
                <a:spcPts val="0"/>
              </a:spcBef>
              <a:spcAft>
                <a:spcPts val="800"/>
              </a:spcAft>
              <a:buChar char="•"/>
            </a:pPr>
            <a:r>
              <a:rPr sz="1800">
                <a:solidFill>
                  <a:srgbClr val="FFFFFF"/>
                </a:solidFill>
                <a:latin typeface="Calibri"/>
              </a:rPr>
              <a:t>Marry within one's group</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THE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marriage join?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marriage, two patrilineages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If patrilineal: F in ego's patrilineage of 8</a:t>
            </a:r>
          </a:p>
          <a:p>
            <a:pPr algn="l" marL="342900" indent="-342900">
              <a:spcBef>
                <a:spcPts val="0"/>
              </a:spcBef>
              <a:spcAft>
                <a:spcPts val="800"/>
              </a:spcAft>
              <a:buChar char="•"/>
            </a:pPr>
            <a:r>
              <a:rPr sz="1800">
                <a:solidFill>
                  <a:srgbClr val="FFFFFF"/>
                </a:solidFill>
                <a:latin typeface="Calibri"/>
              </a:rPr>
              <a:t>M in her father's (MF's) patrilineage</a:t>
            </a:r>
          </a:p>
          <a:p>
            <a:pPr algn="l" marL="342900" indent="-342900">
              <a:spcBef>
                <a:spcPts val="0"/>
              </a:spcBef>
              <a:spcAft>
                <a:spcPts val="800"/>
              </a:spcAft>
              <a:buChar char="•"/>
            </a:pPr>
            <a:r>
              <a:rPr sz="1800">
                <a:solidFill>
                  <a:srgbClr val="FFFFFF"/>
                </a:solidFill>
                <a:latin typeface="Calibri"/>
              </a:rPr>
              <a:t>F and M join two patrilineages</a:t>
            </a:r>
          </a:p>
          <a:p>
            <a:pPr algn="l" marL="342900" indent="-342900">
              <a:spcBef>
                <a:spcPts val="0"/>
              </a:spcBef>
              <a:spcAft>
                <a:spcPts val="800"/>
              </a:spcAft>
              <a:buChar char="•"/>
            </a:pPr>
            <a:r>
              <a:rPr sz="1800">
                <a:solidFill>
                  <a:srgbClr val="FFFFFF"/>
                </a:solidFill>
                <a:latin typeface="Calibri"/>
              </a:rPr>
              <a:t>As lineage exogamy would require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ONE MARRIAGE, TWO GROUPS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marriage join?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 gives, who receives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Bridewealth: groom's kin to bride's kin</a:t>
            </a:r>
          </a:p>
          <a:p>
            <a:pPr algn="l" marL="342900" indent="-342900">
              <a:spcBef>
                <a:spcPts val="0"/>
              </a:spcBef>
              <a:spcAft>
                <a:spcPts val="800"/>
              </a:spcAft>
              <a:buChar char="•"/>
            </a:pPr>
            <a:r>
              <a:rPr sz="1800">
                <a:solidFill>
                  <a:srgbClr val="FFFFFF"/>
                </a:solidFill>
                <a:latin typeface="Calibri"/>
              </a:rPr>
              <a:t>Bride service: groom works for bride's family</a:t>
            </a:r>
          </a:p>
          <a:p>
            <a:pPr algn="l" marL="342900" indent="-342900">
              <a:spcBef>
                <a:spcPts val="0"/>
              </a:spcBef>
              <a:spcAft>
                <a:spcPts val="800"/>
              </a:spcAft>
              <a:buChar char="•"/>
            </a:pPr>
            <a:r>
              <a:rPr sz="1800">
                <a:solidFill>
                  <a:srgbClr val="FFFFFF"/>
                </a:solidFill>
                <a:latin typeface="Calibri"/>
              </a:rPr>
              <a:t>Dowry: from the bride's family</a:t>
            </a:r>
          </a:p>
          <a:p>
            <a:pPr algn="l" marL="342900" indent="-342900">
              <a:spcBef>
                <a:spcPts val="0"/>
              </a:spcBef>
              <a:spcAft>
                <a:spcPts val="800"/>
              </a:spcAft>
              <a:buChar char="•"/>
            </a:pPr>
            <a:r>
              <a:rPr sz="1800">
                <a:solidFill>
                  <a:srgbClr val="FFFFFF"/>
                </a:solidFill>
                <a:latin typeface="Calibri"/>
              </a:rPr>
              <a:t>Not buying a wife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MARRIAGE EXCHANGES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marriage join?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Bridewealth versus dowry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Bridewealth</a:t>
            </a:r>
          </a:p>
          <a:p>
            <a:pPr algn="l" marL="342900" indent="-342900">
              <a:spcBef>
                <a:spcPts val="0"/>
              </a:spcBef>
              <a:spcAft>
                <a:spcPts val="800"/>
              </a:spcAft>
              <a:buChar char="•"/>
            </a:pPr>
            <a:r>
              <a:rPr sz="1800">
                <a:solidFill>
                  <a:srgbClr val="FFFFFF"/>
                </a:solidFill>
                <a:latin typeface="Calibri"/>
              </a:rPr>
              <a:t>F's kin to M's kin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Dowry</a:t>
            </a:r>
          </a:p>
          <a:p>
            <a:pPr algn="l" marL="342900" indent="-342900">
              <a:spcBef>
                <a:spcPts val="0"/>
              </a:spcBef>
              <a:spcAft>
                <a:spcPts val="800"/>
              </a:spcAft>
              <a:buChar char="•"/>
            </a:pPr>
            <a:r>
              <a:rPr sz="1800">
                <a:solidFill>
                  <a:srgbClr val="FFFFFF"/>
                </a:solidFill>
                <a:latin typeface="Calibri"/>
              </a:rPr>
              <a:t>M's family to couple or F's family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EGO'S PARENTS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marriage join?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gift binds two families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Give, receive, give back</a:t>
            </a:r>
          </a:p>
          <a:p>
            <a:pPr algn="l" marL="342900" indent="-342900">
              <a:spcBef>
                <a:spcPts val="0"/>
              </a:spcBef>
              <a:spcAft>
                <a:spcPts val="800"/>
              </a:spcAft>
              <a:buChar char="•"/>
            </a:pPr>
            <a:r>
              <a:rPr sz="1800">
                <a:solidFill>
                  <a:srgbClr val="FFFFFF"/>
                </a:solidFill>
                <a:latin typeface="Calibri"/>
              </a:rPr>
              <a:t>Marriage exchanges carry those obligations</a:t>
            </a:r>
          </a:p>
          <a:p>
            <a:pPr algn="l" marL="342900" indent="-342900">
              <a:spcBef>
                <a:spcPts val="0"/>
              </a:spcBef>
              <a:spcAft>
                <a:spcPts val="800"/>
              </a:spcAft>
              <a:buChar char="•"/>
            </a:pPr>
            <a:r>
              <a:rPr sz="1800">
                <a:solidFill>
                  <a:srgbClr val="FFFFFF"/>
                </a:solidFill>
                <a:latin typeface="Calibri"/>
              </a:rPr>
              <a:t>Wedding gift registry: a borderline case</a:t>
            </a:r>
          </a:p>
          <a:p>
            <a:pPr algn="l" marL="342900" indent="-342900">
              <a:spcBef>
                <a:spcPts val="0"/>
              </a:spcBef>
              <a:spcAft>
                <a:spcPts val="800"/>
              </a:spcAft>
              <a:buChar char="•"/>
            </a:pPr>
            <a:r>
              <a:rPr sz="1800">
                <a:solidFill>
                  <a:srgbClr val="FFFFFF"/>
                </a:solidFill>
                <a:latin typeface="Calibri"/>
              </a:rPr>
              <a:t>Discussed, never keyed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CALLBACK TO WEEK 6 · THE GIFT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marriage join?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Polygyny versus polyandry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Polygyny</a:t>
            </a:r>
          </a:p>
          <a:p>
            <a:pPr algn="l" marL="342900" indent="-342900">
              <a:spcBef>
                <a:spcPts val="0"/>
              </a:spcBef>
              <a:spcAft>
                <a:spcPts val="800"/>
              </a:spcAft>
              <a:buChar char="•"/>
            </a:pPr>
            <a:r>
              <a:rPr sz="1800">
                <a:solidFill>
                  <a:srgbClr val="FFFFFF"/>
                </a:solidFill>
                <a:latin typeface="Calibri"/>
              </a:rPr>
              <a:t>One husband, several wives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Polyandry</a:t>
            </a:r>
          </a:p>
          <a:p>
            <a:pPr algn="l" marL="342900" indent="-342900">
              <a:spcBef>
                <a:spcPts val="0"/>
              </a:spcBef>
              <a:spcAft>
                <a:spcPts val="800"/>
              </a:spcAft>
              <a:buChar char="•"/>
            </a:pPr>
            <a:r>
              <a:rPr sz="1800">
                <a:solidFill>
                  <a:srgbClr val="FFFFFF"/>
                </a:solidFill>
                <a:latin typeface="Calibri"/>
              </a:rPr>
              <a:t>One wife, several husbands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HOW MANY SPOUSES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marriage join?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rules, one couple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Patrilocal: near FF and FM</a:t>
            </a:r>
          </a:p>
          <a:p>
            <a:pPr algn="l" marL="342900" indent="-342900">
              <a:spcBef>
                <a:spcPts val="0"/>
              </a:spcBef>
              <a:spcAft>
                <a:spcPts val="800"/>
              </a:spcAft>
              <a:buChar char="•"/>
            </a:pPr>
            <a:r>
              <a:rPr sz="1800">
                <a:solidFill>
                  <a:srgbClr val="FFFFFF"/>
                </a:solidFill>
                <a:latin typeface="Calibri"/>
              </a:rPr>
              <a:t>Matrilocal: near MM's kin, MM and MF</a:t>
            </a:r>
          </a:p>
          <a:p>
            <a:pPr algn="l" marL="342900" indent="-342900">
              <a:spcBef>
                <a:spcPts val="0"/>
              </a:spcBef>
              <a:spcAft>
                <a:spcPts val="800"/>
              </a:spcAft>
              <a:buChar char="•"/>
            </a:pPr>
            <a:r>
              <a:rPr sz="1800">
                <a:solidFill>
                  <a:srgbClr val="FFFFFF"/>
                </a:solidFill>
                <a:latin typeface="Calibri"/>
              </a:rPr>
              <a:t>Avunculocal: near FMB, outside the 21</a:t>
            </a:r>
          </a:p>
          <a:p>
            <a:pPr algn="l" marL="342900" indent="-342900">
              <a:spcBef>
                <a:spcPts val="0"/>
              </a:spcBef>
              <a:spcAft>
                <a:spcPts val="800"/>
              </a:spcAft>
              <a:buChar char="•"/>
            </a:pPr>
            <a:r>
              <a:rPr sz="1800">
                <a:solidFill>
                  <a:srgbClr val="FFFFFF"/>
                </a:solidFill>
                <a:latin typeface="Calibri"/>
              </a:rPr>
              <a:t>Neolocal: new home; bilocal: either side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FIVE RESIDENCE RULES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marriage join?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Descent versus residence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Descent</a:t>
            </a:r>
          </a:p>
          <a:p>
            <a:pPr algn="l" marL="342900" indent="-342900">
              <a:spcBef>
                <a:spcPts val="0"/>
              </a:spcBef>
              <a:spcAft>
                <a:spcPts val="800"/>
              </a:spcAft>
              <a:buChar char="•"/>
            </a:pPr>
            <a:r>
              <a:rPr sz="1800">
                <a:solidFill>
                  <a:srgbClr val="FFFFFF"/>
                </a:solidFill>
                <a:latin typeface="Calibri"/>
              </a:rPr>
              <a:t>Who you are related to</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Residence</a:t>
            </a:r>
          </a:p>
          <a:p>
            <a:pPr algn="l" marL="342900" indent="-342900">
              <a:spcBef>
                <a:spcPts val="0"/>
              </a:spcBef>
              <a:spcAft>
                <a:spcPts val="800"/>
              </a:spcAft>
              <a:buChar char="•"/>
            </a:pPr>
            <a:r>
              <a:rPr sz="1800">
                <a:solidFill>
                  <a:srgbClr val="FFFFFF"/>
                </a:solidFill>
                <a:latin typeface="Calibri"/>
              </a:rPr>
              <a:t>Where you live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THE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marriage join?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Households change shape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Nuclear, extended, single-parent</a:t>
            </a:r>
          </a:p>
          <a:p>
            <a:pPr algn="l" marL="342900" indent="-342900">
              <a:spcBef>
                <a:spcPts val="0"/>
              </a:spcBef>
              <a:spcAft>
                <a:spcPts val="800"/>
              </a:spcAft>
              <a:buChar char="•"/>
            </a:pPr>
            <a:r>
              <a:rPr sz="1800">
                <a:solidFill>
                  <a:srgbClr val="FFFFFF"/>
                </a:solidFill>
                <a:latin typeface="Calibri"/>
              </a:rPr>
              <a:t>Multigenerational, blended</a:t>
            </a:r>
          </a:p>
          <a:p>
            <a:pPr algn="l" marL="342900" indent="-342900">
              <a:spcBef>
                <a:spcPts val="0"/>
              </a:spcBef>
              <a:spcAft>
                <a:spcPts val="800"/>
              </a:spcAft>
              <a:buChar char="•"/>
            </a:pPr>
            <a:r>
              <a:rPr sz="1800">
                <a:solidFill>
                  <a:srgbClr val="FFFFFF"/>
                </a:solidFill>
                <a:latin typeface="Calibri"/>
              </a:rPr>
              <a:t>Roommates: a household, not a family</a:t>
            </a:r>
          </a:p>
          <a:p>
            <a:pPr algn="l" marL="342900" indent="-342900">
              <a:spcBef>
                <a:spcPts val="0"/>
              </a:spcBef>
              <a:spcAft>
                <a:spcPts val="800"/>
              </a:spcAft>
              <a:buChar char="•"/>
            </a:pPr>
            <a:r>
              <a:rPr sz="1800">
                <a:solidFill>
                  <a:srgbClr val="FFFFFF"/>
                </a:solidFill>
                <a:latin typeface="Calibri"/>
              </a:rPr>
              <a:t>Change with economy, migration, life course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HOUSEHOLD FORMS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marriage join?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siblings, two rules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 + 2 = 3 married couples</a:t>
            </a:r>
          </a:p>
          <a:p>
            <a:pPr algn="l" marL="342900" indent="-342900">
              <a:spcBef>
                <a:spcPts val="0"/>
              </a:spcBef>
              <a:spcAft>
                <a:spcPts val="800"/>
              </a:spcAft>
              <a:buChar char="•"/>
            </a:pPr>
            <a:r>
              <a:rPr sz="1800">
                <a:solidFill>
                  <a:srgbClr val="FFFFFF"/>
                </a:solidFill>
                <a:latin typeface="Calibri"/>
              </a:rPr>
              <a:t>Son and wife: onto the farm, patrilocal</a:t>
            </a:r>
          </a:p>
          <a:p>
            <a:pPr algn="l" marL="342900" indent="-342900">
              <a:spcBef>
                <a:spcPts val="0"/>
              </a:spcBef>
              <a:spcAft>
                <a:spcPts val="800"/>
              </a:spcAft>
              <a:buChar char="•"/>
            </a:pPr>
            <a:r>
              <a:rPr sz="1800">
                <a:solidFill>
                  <a:srgbClr val="FFFFFF"/>
                </a:solidFill>
                <a:latin typeface="Calibri"/>
              </a:rPr>
              <a:t>Daughter and husband: in town, neolocal</a:t>
            </a:r>
          </a:p>
          <a:p>
            <a:pPr algn="l" marL="342900" indent="-342900">
              <a:spcBef>
                <a:spcPts val="0"/>
              </a:spcBef>
              <a:spcAft>
                <a:spcPts val="800"/>
              </a:spcAft>
              <a:buChar char="•"/>
            </a:pPr>
            <a:r>
              <a:rPr sz="1800">
                <a:solidFill>
                  <a:srgbClr val="FFFFFF"/>
                </a:solidFill>
                <a:latin typeface="Calibri"/>
              </a:rPr>
              <a:t>1 ÷ 2 × 100 = 50 percent patrilocal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FAMILY-RUN STALL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marriage join?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stall-and-kinship prompt</a:t>
            </a:r>
          </a:p>
          <a:p>
            <a:pPr algn="l" marL="342900" indent="-342900">
              <a:spcBef>
                <a:spcPts val="0"/>
              </a:spcBef>
              <a:spcAft>
                <a:spcPts val="800"/>
              </a:spcAft>
              <a:buChar char="•"/>
            </a:pPr>
            <a:r>
              <a:rPr sz="1800">
                <a:solidFill>
                  <a:srgbClr val="FFFFFF"/>
                </a:solidFill>
                <a:latin typeface="Calibri"/>
              </a:rPr>
              <a:t>Check: bridewealth called buying a wife?</a:t>
            </a:r>
          </a:p>
          <a:p>
            <a:pPr algn="l" marL="342900" indent="-342900">
              <a:spcBef>
                <a:spcPts val="0"/>
              </a:spcBef>
              <a:spcAft>
                <a:spcPts val="800"/>
              </a:spcAft>
              <a:buChar char="•"/>
            </a:pPr>
            <a:r>
              <a:rPr sz="1800">
                <a:solidFill>
                  <a:srgbClr val="FFFFFF"/>
                </a:solidFill>
                <a:latin typeface="Calibri"/>
              </a:rPr>
              <a:t>Check: one couple read as a rule?</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marriage join?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Residence is not descent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Marriage binds partners and families</a:t>
            </a:r>
          </a:p>
          <a:p>
            <a:pPr algn="l" marL="342900" indent="-342900">
              <a:spcBef>
                <a:spcPts val="0"/>
              </a:spcBef>
              <a:spcAft>
                <a:spcPts val="800"/>
              </a:spcAft>
              <a:buChar char="•"/>
            </a:pPr>
            <a:r>
              <a:rPr sz="1800">
                <a:solidFill>
                  <a:srgbClr val="FFFFFF"/>
                </a:solidFill>
                <a:latin typeface="Calibri"/>
              </a:rPr>
              <a:t>Bridewealth to bride's kin; dowry from bride's family</a:t>
            </a:r>
          </a:p>
          <a:p>
            <a:pPr algn="l" marL="342900" indent="-342900">
              <a:spcBef>
                <a:spcPts val="0"/>
              </a:spcBef>
              <a:spcAft>
                <a:spcPts val="800"/>
              </a:spcAft>
              <a:buChar char="•"/>
            </a:pPr>
            <a:r>
              <a:rPr sz="1800">
                <a:solidFill>
                  <a:srgbClr val="FFFFFF"/>
                </a:solidFill>
                <a:latin typeface="Calibri"/>
              </a:rPr>
              <a:t>Five residence rules; descent stays separate</a:t>
            </a:r>
          </a:p>
          <a:p>
            <a:pPr algn="l" marL="342900" indent="-342900">
              <a:spcBef>
                <a:spcPts val="0"/>
              </a:spcBef>
              <a:spcAft>
                <a:spcPts val="800"/>
              </a:spcAft>
              <a:buChar char="•"/>
            </a:pPr>
            <a:r>
              <a:rPr sz="1800">
                <a:solidFill>
                  <a:srgbClr val="FFFFFF"/>
                </a:solidFill>
                <a:latin typeface="Calibri"/>
              </a:rPr>
              <a:t>Next: Sex, Gender, and Sexuality</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does a marriage join?</dc:title>
  <dc:subject>What does a marriage join? — Week 10</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