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English Composition. This is the foundation week — everything we do this term sits on the two ideas in this title. Ground rules to state aloud: the grade is mostly coursework — weekly tutorials, quizzes, discussions, assignments, and a writing studio — plus a midterm and a final. AI is a required partner on the coursework (tutorials, discussions, assignments, studios) but is NOT allowed on quizzes, the midterm, or the final. There is no textbook to buy; readings are links. Tell them: by Friday you'll name the five parts of any writing situation and know why writers revise instead of nailing it in one shot.</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second photographable map. Teach the stages with one line each, then hammer the last bullet: the process is RECURSIVE, not a straight line. Drafting often sends you back to invention ('I don't actually know my point yet'); revising can reshape your whole thesis. Looping back is a sign the writing is working, not failing. Give them the hook: 'Invent, Draft, Revise, Edit, Reflect — loop back whenever the writing needs it.' Tell them we devote whole weeks to revision (13) and editing (14) later.</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earns or loses more points than anything else all term, so make it stick. REVISION is re-seeing the big stuff: ideas, focus, organization, evidence — is the point clear, is it in the right order, is anything missing? EDITING and proofreading clean up the small stuff: sentences, word choice, grammar, spelling. The classic failure: a student fixes commas and typos, calls it 'revising,' and turns in a paper that's still in the wrong order and missing its point. Cure: revise first (re-see), edit last (clean up). Reading a draft aloud catches editing problems fast; a reverse outline catches revision problems.</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Run these as myth-then-cure, fast. Myth 1: professionals revise constantly; the page is where you DO the thinking, not where you display finished thinking. Myth 2: editing is the surface pass; revision is re-seeing — the highest-value idea of the week. Myth 3: writing with no audience in mind is like dialing a number you don't know. Myth 4: a brilliant text to a friend is a terrible cover letter — there's no situation-free scorecard. End by asking the room for a 'rule' they were taught that's really situation-dependent (e.g., 'never use I').</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Technology + AI-critique moment. Have them paste to an approved chatbot: 'Write me a 150-word essay about why writing matters.' Then read it critically against today's lesson: Who is its audience? What's its specific purpose? Whose voice is this? They'll find it writes for no one in particular, in a flat generic voice, with vague praise for writing and no real stakes. That's the lesson: a chatbot ignores the rhetorical situation unless YOU supply it — and even then, judging whether the writing fits is your job. Preview the term-long habit: later, with sources, this same audit is where you'll catch the AI inventing quotations and citations.</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Walk the week's work in order and give time estimates. Everything except the quiz uses an approved chatbot (Gemini, Claude, or ChatGPT) and is submitted with a share link. The quiz is closed to AI. Remind them: start the discussion early so there's time to reply to two classmates by Sunday, and the studio is the hands-on workshop where they rewrite one short message for two readers. Late policy: 10% per day — reach out before the deadline if life happens.</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Tease Week 2. We said writing is always for a reader. Next week we flip the chair around and become the reader: we'll learn to read rhetorically — to summarize a text accurately and then respond to it analytically. The key skill: you can't fairly argue with something until you can first restate it fairly. We'll bring in our first real text to read closely. Callback: every essay this term starts with who's reading and why, and gets better through revision, not on the first try. See you Tuesday.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hook. Put this one sentence up and run the live demo: 'Text it to your best friend. Now email it to me. Now write it as a formal petition to a committee.' Take three fast volunteers. The tone, greeting, word choice, and detail change every time — and nobody had to be told to change them. Land the point: you all just did rhetoric without naming it. You read the SITUATION and adjusted. This week we make that instinct conscious, because once it's conscious you can control it on purpose, for any writing in any class.</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Define it plainly: the rhetorical situation is the set of circumstances around any act of communication. Rhetoric just means assessing a situation and knowing how to communicate well within it. Every time you write, you're standing inside a situation that shapes what to say and how. There are five parts, coming up on the next slide — say them as a set, then we'll take the big three one at a time. Memory hook to write on the board: 'Writer, Audience, Purpose, Genre, Context — every piece of writing has all five.'</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week's map — the slide students should photograph. Walk each row with a quick example: Writer (a nervous first-year vs. a CEO write the same memo differently), Audience (your professor vs. your roommate), Purpose (a thank-you note vs. a complaint), Genre (a text has no subject line; an email does), Context (an apology sent in the heat of the moment vs. a day later). Land it: change one element — usually the audience — and the others shift with it. Keep this list; we'll use it on every essay.</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single most useful question before you write anything: who is my reader? Everything you write is for someone — even a diary has an audience of one. Audience sets your tone, how much you explain, what evidence lands, and which words fit. The classic beginner move is to write for yourself and hope it works for the reader. Cure: name the reader out loud before drafting. Quick check with the room: 'You're explaining what a comma splice is — to a 10-year-old vs. to your professor. What changes?' Detail, vocabulary, examples — all driven by audience.</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Purpose is the writer's goal — what you want the reader to think, feel, or do. Four big ones: to inform, to persuade, to entertain, to reflect. Purpose decides structure and evidence: a persuasive letter to the city council leads with a claim and reasons about safety and cost; an informative how-to leads with steps. Misconception to cure: 'my purpose is to write 1000 words.' That's a length requirement, not a purpose. Ask of any draft: what do I want the reader to do after reading this? If you can't answer, the draft has no engine yet.</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genre is a recognizable TYPE of writing — an email, a text, an op-ed, a lab report, a cover letter — each carrying conventions readers expect. Name the genre and you inherit a set of moves: an email gets a subject line, greeting, and sign-off; a lab report gets sections and past-tense methods. The trap to cure here: genre is not the same as TOPIC. 'Climate change' is a topic; an op-ed, a research paper, and a tweet about climate change are three genres. Matching the genre's conventions is half of looking competent to your reader.</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worked move — do it at the board, thinking aloud. The need: ask for a one-day extension. To a friend: 'cannot finish this essay by tmrw lol, asking for an extra day' — fine for that audience. Now change the situation: audience = your professor; purpose = a yes without seeming careless; genre = email; context = a record, sent early. Rebuild it: a clear subject line, a greeting, a brief honest reason, an offered fallback, a sign-off. Same facts; every choice changed because audience, purpose, genre, and context changed. Note the cure: more formal isn't automatically better — fit, not fanciness.</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biggest myth about writing is that good writers produce a clean draft in one pass. They don't. Writing is a process — stages you move through and loop back through as your thinking develops. Coming up: the five stages and the one word that matters most, recursive. Set the stakes: students who treat writing as a one-shot performance get stuck staring at a blank page, because they're trying to find ideas and make perfect sentences at the same time. The process splits those jobs up so neither one freezes you.</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ENGL 1A · WEEK 1</a:t>
            </a:r>
          </a:p>
        </p:txBody>
      </p:sp>
      <p:sp>
        <p:nvSpPr>
          <p:cNvPr id="3" name="TextBox 2"/>
          <p:cNvSpPr txBox="1"/>
          <p:nvPr/>
        </p:nvSpPr>
        <p:spPr>
          <a:xfrm>
            <a:off x="548640" y="2194560"/>
            <a:ext cx="11064240" cy="2011680"/>
          </a:xfrm>
          <a:prstGeom prst="rect">
            <a:avLst/>
          </a:prstGeom>
          <a:noFill/>
        </p:spPr>
        <p:txBody>
          <a:bodyPr wrap="square" anchor="ctr" lIns="0" rIns="0" tIns="0" bIns="0">
            <a:spAutoFit/>
          </a:bodyPr>
          <a:lstStyle/>
          <a:p>
            <a:pPr algn="ctr"/>
            <a:r>
              <a:rPr sz="3300" b="1" i="0">
                <a:solidFill>
                  <a:srgbClr val="FFFFFF"/>
                </a:solidFill>
                <a:latin typeface="Arial"/>
              </a:rPr>
              <a:t>The Writing Process &amp; the Rhetorical Situation</a:t>
            </a:r>
          </a:p>
        </p:txBody>
      </p:sp>
      <p:sp>
        <p:nvSpPr>
          <p:cNvPr id="4" name="TextBox 3"/>
          <p:cNvSpPr txBox="1"/>
          <p:nvPr/>
        </p:nvSpPr>
        <p:spPr>
          <a:xfrm>
            <a:off x="914400" y="4297680"/>
            <a:ext cx="10332720" cy="548640"/>
          </a:xfrm>
          <a:prstGeom prst="rect">
            <a:avLst/>
          </a:prstGeom>
          <a:noFill/>
        </p:spPr>
        <p:txBody>
          <a:bodyPr wrap="square" anchor="ctr" lIns="0" rIns="0" tIns="0" bIns="0">
            <a:spAutoFit/>
          </a:bodyPr>
          <a:lstStyle/>
          <a:p>
            <a:pPr algn="ctr"/>
            <a:r>
              <a:rPr sz="1700" b="0" i="1">
                <a:solidFill>
                  <a:srgbClr val="AEB8E8"/>
                </a:solidFill>
                <a:latin typeface="Arial"/>
              </a:rPr>
              <a:t>English Composition · Silver Oak University</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EEF1FA"/>
        </a:solidFill>
        <a:effectLst/>
      </p:bgPr>
    </p:bg>
    <p:spTree>
      <p:nvGrpSpPr>
        <p:cNvPr id="1" name=""/>
        <p:cNvGrpSpPr/>
        <p:nvPr/>
      </p:nvGrpSpPr>
      <p:grpSpPr/>
      <p:sp>
        <p:nvSpPr>
          <p:cNvPr id="2" name="TextBox 1"/>
          <p:cNvSpPr txBox="1"/>
          <p:nvPr/>
        </p:nvSpPr>
        <p:spPr>
          <a:xfrm>
            <a:off x="731520" y="640080"/>
            <a:ext cx="10698480" cy="457200"/>
          </a:xfrm>
          <a:prstGeom prst="rect">
            <a:avLst/>
          </a:prstGeom>
          <a:noFill/>
        </p:spPr>
        <p:txBody>
          <a:bodyPr wrap="square" anchor="ctr" lIns="0" rIns="0" tIns="0" bIns="0">
            <a:spAutoFit/>
          </a:bodyPr>
          <a:lstStyle/>
          <a:p>
            <a:pPr algn="ctr"/>
            <a:r>
              <a:rPr sz="1400" b="1" i="0" spc="300">
                <a:solidFill>
                  <a:srgbClr val="5560A8"/>
                </a:solidFill>
                <a:latin typeface="Arial"/>
              </a:rPr>
              <a:t>A LOOP, NOT A LINE</a:t>
            </a:r>
          </a:p>
        </p:txBody>
      </p:sp>
      <p:sp>
        <p:nvSpPr>
          <p:cNvPr id="3" name="TextBox 2"/>
          <p:cNvSpPr txBox="1"/>
          <p:nvPr/>
        </p:nvSpPr>
        <p:spPr>
          <a:xfrm>
            <a:off x="731520" y="1234440"/>
            <a:ext cx="10698480" cy="914400"/>
          </a:xfrm>
          <a:prstGeom prst="rect">
            <a:avLst/>
          </a:prstGeom>
          <a:noFill/>
        </p:spPr>
        <p:txBody>
          <a:bodyPr wrap="square" anchor="ctr" lIns="0" rIns="0" tIns="0" bIns="0">
            <a:spAutoFit/>
          </a:bodyPr>
          <a:lstStyle/>
          <a:p>
            <a:pPr algn="ctr"/>
            <a:r>
              <a:rPr sz="3000" b="1" i="0">
                <a:solidFill>
                  <a:srgbClr val="1E2761"/>
                </a:solidFill>
                <a:latin typeface="Arial"/>
              </a:rPr>
              <a:t>Invent → Draft → Revise → Edit → Reflect</a:t>
            </a:r>
          </a:p>
        </p:txBody>
      </p:sp>
      <p:sp>
        <p:nvSpPr>
          <p:cNvPr id="4" name="TextBox 3"/>
          <p:cNvSpPr txBox="1"/>
          <p:nvPr/>
        </p:nvSpPr>
        <p:spPr>
          <a:xfrm>
            <a:off x="1371600" y="2468880"/>
            <a:ext cx="9418320" cy="3931920"/>
          </a:xfrm>
          <a:prstGeom prst="rect">
            <a:avLst/>
          </a:prstGeom>
          <a:noFill/>
        </p:spPr>
        <p:txBody>
          <a:bodyPr wrap="square" anchor="t" lIns="0" tIns="0">
            <a:spAutoFit/>
          </a:bodyPr>
          <a:lstStyle/>
          <a:p>
            <a:pPr algn="l">
              <a:spcAft>
                <a:spcPts val="1000"/>
              </a:spcAft>
            </a:pPr>
            <a:r>
              <a:rPr sz="1700" b="1">
                <a:solidFill>
                  <a:srgbClr val="2A2F66"/>
                </a:solidFill>
                <a:latin typeface="Arial"/>
              </a:rPr>
              <a:t>Invention — </a:t>
            </a:r>
            <a:r>
              <a:rPr sz="1700" b="0">
                <a:solidFill>
                  <a:srgbClr val="2A2F66"/>
                </a:solidFill>
                <a:latin typeface="Arial"/>
              </a:rPr>
              <a:t>find ideas before drafting: freewrite, list, ask questions</a:t>
            </a:r>
          </a:p>
          <a:p>
            <a:pPr algn="l">
              <a:spcAft>
                <a:spcPts val="1000"/>
              </a:spcAft>
            </a:pPr>
            <a:r>
              <a:rPr sz="1700" b="1">
                <a:solidFill>
                  <a:srgbClr val="2A2F66"/>
                </a:solidFill>
                <a:latin typeface="Arial"/>
              </a:rPr>
              <a:t>Draft — </a:t>
            </a:r>
            <a:r>
              <a:rPr sz="1700" b="0">
                <a:solidFill>
                  <a:srgbClr val="2A2F66"/>
                </a:solidFill>
                <a:latin typeface="Arial"/>
              </a:rPr>
              <a:t>get a rough version down; permission to write badly</a:t>
            </a:r>
          </a:p>
          <a:p>
            <a:pPr algn="l">
              <a:spcAft>
                <a:spcPts val="1000"/>
              </a:spcAft>
            </a:pPr>
            <a:r>
              <a:rPr sz="1700" b="1">
                <a:solidFill>
                  <a:srgbClr val="2A2F66"/>
                </a:solidFill>
                <a:latin typeface="Arial"/>
              </a:rPr>
              <a:t>Revise — </a:t>
            </a:r>
            <a:r>
              <a:rPr sz="1700" b="0">
                <a:solidFill>
                  <a:srgbClr val="2A2F66"/>
                </a:solidFill>
                <a:latin typeface="Arial"/>
              </a:rPr>
              <a:t>re-see the big stuff: ideas, focus, order, evidence</a:t>
            </a:r>
          </a:p>
          <a:p>
            <a:pPr algn="l">
              <a:spcAft>
                <a:spcPts val="1000"/>
              </a:spcAft>
            </a:pPr>
            <a:r>
              <a:rPr sz="1700" b="1">
                <a:solidFill>
                  <a:srgbClr val="2A2F66"/>
                </a:solidFill>
                <a:latin typeface="Arial"/>
              </a:rPr>
              <a:t>Edit / proofread — </a:t>
            </a:r>
            <a:r>
              <a:rPr sz="1700" b="0">
                <a:solidFill>
                  <a:srgbClr val="2A2F66"/>
                </a:solidFill>
                <a:latin typeface="Arial"/>
              </a:rPr>
              <a:t>clean up sentences, grammar, spelling</a:t>
            </a:r>
          </a:p>
          <a:p>
            <a:pPr algn="l">
              <a:spcAft>
                <a:spcPts val="1000"/>
              </a:spcAft>
            </a:pPr>
            <a:r>
              <a:rPr sz="1700" b="1">
                <a:solidFill>
                  <a:srgbClr val="2A2F66"/>
                </a:solidFill>
                <a:latin typeface="Arial"/>
              </a:rPr>
              <a:t>Reflect — </a:t>
            </a:r>
            <a:r>
              <a:rPr sz="1700" b="0">
                <a:solidFill>
                  <a:srgbClr val="2A2F66"/>
                </a:solidFill>
                <a:latin typeface="Arial"/>
              </a:rPr>
              <a:t>look back at your choices so the skill transfers</a:t>
            </a:r>
          </a:p>
          <a:p>
            <a:pPr algn="l">
              <a:spcAft>
                <a:spcPts val="1000"/>
              </a:spcAft>
            </a:pPr>
            <a:r>
              <a:rPr sz="1700" b="1">
                <a:solidFill>
                  <a:srgbClr val="2A2F66"/>
                </a:solidFill>
                <a:latin typeface="Arial"/>
              </a:rPr>
              <a:t>Recursive — </a:t>
            </a:r>
            <a:r>
              <a:rPr sz="1700" b="0">
                <a:solidFill>
                  <a:srgbClr val="2A2F66"/>
                </a:solidFill>
                <a:latin typeface="Arial"/>
              </a:rPr>
              <a:t>loop back any time; that's the process working</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9AA3C9"/>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THE HIGHEST-VALUE DISTINCTION</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REVISION vs EDITING</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EEF1FA"/>
        </a:solidFill>
        <a:effectLst/>
      </p:bgPr>
    </p:bg>
    <p:spTree>
      <p:nvGrpSpPr>
        <p:cNvPr id="1" name=""/>
        <p:cNvGrpSpPr/>
        <p:nvPr/>
      </p:nvGrpSpPr>
      <p:grpSpPr/>
      <p:sp>
        <p:nvSpPr>
          <p:cNvPr id="2" name="TextBox 1"/>
          <p:cNvSpPr txBox="1"/>
          <p:nvPr/>
        </p:nvSpPr>
        <p:spPr>
          <a:xfrm>
            <a:off x="731520" y="640080"/>
            <a:ext cx="10698480" cy="457200"/>
          </a:xfrm>
          <a:prstGeom prst="rect">
            <a:avLst/>
          </a:prstGeom>
          <a:noFill/>
        </p:spPr>
        <p:txBody>
          <a:bodyPr wrap="square" anchor="ctr" lIns="0" rIns="0" tIns="0" bIns="0">
            <a:spAutoFit/>
          </a:bodyPr>
          <a:lstStyle/>
          <a:p>
            <a:pPr algn="ctr"/>
            <a:r>
              <a:rPr sz="1400" b="1" i="0" spc="300">
                <a:solidFill>
                  <a:srgbClr val="5560A8"/>
                </a:solidFill>
                <a:latin typeface="Arial"/>
              </a:rPr>
              <a:t>FOUR MYTHS TO DROP</a:t>
            </a:r>
          </a:p>
        </p:txBody>
      </p:sp>
      <p:sp>
        <p:nvSpPr>
          <p:cNvPr id="3" name="TextBox 2"/>
          <p:cNvSpPr txBox="1"/>
          <p:nvPr/>
        </p:nvSpPr>
        <p:spPr>
          <a:xfrm>
            <a:off x="731520" y="1234440"/>
            <a:ext cx="10698480" cy="914400"/>
          </a:xfrm>
          <a:prstGeom prst="rect">
            <a:avLst/>
          </a:prstGeom>
          <a:noFill/>
        </p:spPr>
        <p:txBody>
          <a:bodyPr wrap="square" anchor="ctr" lIns="0" rIns="0" tIns="0" bIns="0">
            <a:spAutoFit/>
          </a:bodyPr>
          <a:lstStyle/>
          <a:p>
            <a:pPr algn="ctr"/>
            <a:r>
              <a:rPr sz="3000" b="1" i="0">
                <a:solidFill>
                  <a:srgbClr val="1E2761"/>
                </a:solidFill>
                <a:latin typeface="Arial"/>
              </a:rPr>
              <a:t>What good writers actually know</a:t>
            </a:r>
          </a:p>
        </p:txBody>
      </p:sp>
      <p:sp>
        <p:nvSpPr>
          <p:cNvPr id="4" name="TextBox 3"/>
          <p:cNvSpPr txBox="1"/>
          <p:nvPr/>
        </p:nvSpPr>
        <p:spPr>
          <a:xfrm>
            <a:off x="1371600" y="2468880"/>
            <a:ext cx="9418320" cy="3931920"/>
          </a:xfrm>
          <a:prstGeom prst="rect">
            <a:avLst/>
          </a:prstGeom>
          <a:noFill/>
        </p:spPr>
        <p:txBody>
          <a:bodyPr wrap="square" anchor="t" lIns="0" tIns="0">
            <a:spAutoFit/>
          </a:bodyPr>
          <a:lstStyle/>
          <a:p>
            <a:pPr algn="l">
              <a:spcAft>
                <a:spcPts val="1000"/>
              </a:spcAft>
            </a:pPr>
            <a:r>
              <a:rPr sz="2100" b="1">
                <a:solidFill>
                  <a:srgbClr val="2A2F66"/>
                </a:solidFill>
                <a:latin typeface="Arial"/>
              </a:rPr>
              <a:t>“Get it right the first time” — </a:t>
            </a:r>
            <a:r>
              <a:rPr sz="2100" b="0">
                <a:solidFill>
                  <a:srgbClr val="2A2F66"/>
                </a:solidFill>
                <a:latin typeface="Arial"/>
              </a:rPr>
              <a:t>no; first drafts are meant to be rough</a:t>
            </a:r>
          </a:p>
          <a:p>
            <a:pPr algn="l">
              <a:spcAft>
                <a:spcPts val="1000"/>
              </a:spcAft>
            </a:pPr>
            <a:r>
              <a:rPr sz="2100" b="1">
                <a:solidFill>
                  <a:srgbClr val="2A2F66"/>
                </a:solidFill>
                <a:latin typeface="Arial"/>
              </a:rPr>
              <a:t>“Revising = fixing grammar” — </a:t>
            </a:r>
            <a:r>
              <a:rPr sz="2100" b="0">
                <a:solidFill>
                  <a:srgbClr val="2A2F66"/>
                </a:solidFill>
                <a:latin typeface="Arial"/>
              </a:rPr>
              <a:t>no; that's editing. Revision re-sees ideas</a:t>
            </a:r>
          </a:p>
          <a:p>
            <a:pPr algn="l">
              <a:spcAft>
                <a:spcPts val="1000"/>
              </a:spcAft>
            </a:pPr>
            <a:r>
              <a:rPr sz="2100" b="1">
                <a:solidFill>
                  <a:srgbClr val="2A2F66"/>
                </a:solidFill>
                <a:latin typeface="Arial"/>
              </a:rPr>
              <a:t>“Audience doesn't matter” — </a:t>
            </a:r>
            <a:r>
              <a:rPr sz="2100" b="0">
                <a:solidFill>
                  <a:srgbClr val="2A2F66"/>
                </a:solidFill>
                <a:latin typeface="Arial"/>
              </a:rPr>
              <a:t>it shapes tone, evidence, everything</a:t>
            </a:r>
          </a:p>
          <a:p>
            <a:pPr algn="l">
              <a:spcAft>
                <a:spcPts val="1000"/>
              </a:spcAft>
            </a:pPr>
            <a:r>
              <a:rPr sz="2100" b="1">
                <a:solidFill>
                  <a:srgbClr val="2A2F66"/>
                </a:solidFill>
                <a:latin typeface="Arial"/>
              </a:rPr>
              <a:t>“Good writing is one fixed thing” — </a:t>
            </a:r>
            <a:r>
              <a:rPr sz="2100" b="0">
                <a:solidFill>
                  <a:srgbClr val="2A2F66"/>
                </a:solidFill>
                <a:latin typeface="Arial"/>
              </a:rPr>
              <a:t>no; it's good FOR a situation</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9AA3C9"/>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THE TOOL DRAFTS, YOU JUDGE</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6000" b="1" i="0">
                <a:solidFill>
                  <a:srgbClr val="FFFFFF"/>
                </a:solidFill>
                <a:latin typeface="Arial"/>
              </a:rPr>
              <a:t>AUDIT THE AI</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EEF1FA"/>
        </a:solidFill>
        <a:effectLst/>
      </p:bgPr>
    </p:bg>
    <p:spTree>
      <p:nvGrpSpPr>
        <p:cNvPr id="1" name=""/>
        <p:cNvGrpSpPr/>
        <p:nvPr/>
      </p:nvGrpSpPr>
      <p:grpSpPr/>
      <p:sp>
        <p:nvSpPr>
          <p:cNvPr id="2" name="TextBox 1"/>
          <p:cNvSpPr txBox="1"/>
          <p:nvPr/>
        </p:nvSpPr>
        <p:spPr>
          <a:xfrm>
            <a:off x="731520" y="640080"/>
            <a:ext cx="10698480" cy="457200"/>
          </a:xfrm>
          <a:prstGeom prst="rect">
            <a:avLst/>
          </a:prstGeom>
          <a:noFill/>
        </p:spPr>
        <p:txBody>
          <a:bodyPr wrap="square" anchor="ctr" lIns="0" rIns="0" tIns="0" bIns="0">
            <a:spAutoFit/>
          </a:bodyPr>
          <a:lstStyle/>
          <a:p>
            <a:pPr algn="ctr"/>
            <a:r>
              <a:rPr sz="1400" b="1" i="0" spc="300">
                <a:solidFill>
                  <a:srgbClr val="5560A8"/>
                </a:solidFill>
                <a:latin typeface="Arial"/>
              </a:rPr>
              <a:t>BEFORE NEXT CLASS</a:t>
            </a:r>
          </a:p>
        </p:txBody>
      </p:sp>
      <p:sp>
        <p:nvSpPr>
          <p:cNvPr id="3" name="TextBox 2"/>
          <p:cNvSpPr txBox="1"/>
          <p:nvPr/>
        </p:nvSpPr>
        <p:spPr>
          <a:xfrm>
            <a:off x="731520" y="1234440"/>
            <a:ext cx="10698480" cy="914400"/>
          </a:xfrm>
          <a:prstGeom prst="rect">
            <a:avLst/>
          </a:prstGeom>
          <a:noFill/>
        </p:spPr>
        <p:txBody>
          <a:bodyPr wrap="square" anchor="ctr" lIns="0" rIns="0" tIns="0" bIns="0">
            <a:spAutoFit/>
          </a:bodyPr>
          <a:lstStyle/>
          <a:p>
            <a:pPr algn="ctr"/>
            <a:r>
              <a:rPr sz="3000" b="1" i="0">
                <a:solidFill>
                  <a:srgbClr val="1E2761"/>
                </a:solidFill>
                <a:latin typeface="Arial"/>
              </a:rPr>
              <a:t>Tutorial · Quiz · Discussion · Assignment · Studio</a:t>
            </a:r>
          </a:p>
        </p:txBody>
      </p:sp>
      <p:sp>
        <p:nvSpPr>
          <p:cNvPr id="4" name="TextBox 3"/>
          <p:cNvSpPr txBox="1"/>
          <p:nvPr/>
        </p:nvSpPr>
        <p:spPr>
          <a:xfrm>
            <a:off x="1371600" y="2468880"/>
            <a:ext cx="9418320" cy="3931920"/>
          </a:xfrm>
          <a:prstGeom prst="rect">
            <a:avLst/>
          </a:prstGeom>
          <a:noFill/>
        </p:spPr>
        <p:txBody>
          <a:bodyPr wrap="square" anchor="t" lIns="0" tIns="0">
            <a:spAutoFit/>
          </a:bodyPr>
          <a:lstStyle/>
          <a:p>
            <a:pPr algn="l">
              <a:spcAft>
                <a:spcPts val="1000"/>
              </a:spcAft>
            </a:pPr>
            <a:r>
              <a:rPr sz="1900" b="1">
                <a:solidFill>
                  <a:srgbClr val="2A2F66"/>
                </a:solidFill>
                <a:latin typeface="Arial"/>
              </a:rPr>
              <a:t>Lecture Tutorial 1 — </a:t>
            </a:r>
            <a:r>
              <a:rPr sz="1900" b="0">
                <a:solidFill>
                  <a:srgbClr val="2A2F66"/>
                </a:solidFill>
                <a:latin typeface="Arial"/>
              </a:rPr>
              <a:t>the situation + the process with a chatbot (~60 min)</a:t>
            </a:r>
          </a:p>
          <a:p>
            <a:pPr algn="l">
              <a:spcAft>
                <a:spcPts val="1000"/>
              </a:spcAft>
            </a:pPr>
            <a:r>
              <a:rPr sz="1900" b="1">
                <a:solidFill>
                  <a:srgbClr val="2A2F66"/>
                </a:solidFill>
                <a:latin typeface="Arial"/>
              </a:rPr>
              <a:t>Quiz 1 — </a:t>
            </a:r>
            <a:r>
              <a:rPr sz="1900" b="0">
                <a:solidFill>
                  <a:srgbClr val="2A2F66"/>
                </a:solidFill>
                <a:latin typeface="Arial"/>
              </a:rPr>
              <a:t>the rhetorical situation and the writing process (~15 min)</a:t>
            </a:r>
          </a:p>
          <a:p>
            <a:pPr algn="l">
              <a:spcAft>
                <a:spcPts val="1000"/>
              </a:spcAft>
            </a:pPr>
            <a:r>
              <a:rPr sz="1900" b="1">
                <a:solidFill>
                  <a:srgbClr val="2A2F66"/>
                </a:solidFill>
                <a:latin typeface="Arial"/>
              </a:rPr>
              <a:t>Discussion 1 — </a:t>
            </a:r>
            <a:r>
              <a:rPr sz="1900" b="0">
                <a:solidFill>
                  <a:srgbClr val="2A2F66"/>
                </a:solidFill>
                <a:latin typeface="Arial"/>
              </a:rPr>
              <a:t>“Same Message, Different Worlds” (post Fri, reply Sun)</a:t>
            </a:r>
          </a:p>
          <a:p>
            <a:pPr algn="l">
              <a:spcAft>
                <a:spcPts val="1000"/>
              </a:spcAft>
            </a:pPr>
            <a:r>
              <a:rPr sz="1900" b="1">
                <a:solidFill>
                  <a:srgbClr val="2A2F66"/>
                </a:solidFill>
                <a:latin typeface="Arial"/>
              </a:rPr>
              <a:t>Assignment 1 — </a:t>
            </a:r>
            <a:r>
              <a:rPr sz="1900" b="0">
                <a:solidFill>
                  <a:srgbClr val="2A2F66"/>
                </a:solidFill>
                <a:latin typeface="Arial"/>
              </a:rPr>
              <a:t>“Reading the Situation”, coached + scored (~35 min)</a:t>
            </a:r>
          </a:p>
          <a:p>
            <a:pPr algn="l">
              <a:spcAft>
                <a:spcPts val="1000"/>
              </a:spcAft>
            </a:pPr>
            <a:r>
              <a:rPr sz="1900" b="1">
                <a:solidFill>
                  <a:srgbClr val="2A2F66"/>
                </a:solidFill>
                <a:latin typeface="Arial"/>
              </a:rPr>
              <a:t>Writing Studio 1 — </a:t>
            </a:r>
            <a:r>
              <a:rPr sz="1900" b="0">
                <a:solidFill>
                  <a:srgbClr val="2A2F66"/>
                </a:solidFill>
                <a:latin typeface="Arial"/>
              </a:rPr>
              <a:t>“One Message, Two Readers” (~20 min)</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9AA3C9"/>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NEXT WEEK</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5000" b="1" i="0">
                <a:solidFill>
                  <a:srgbClr val="FFFFFF"/>
                </a:solidFill>
                <a:latin typeface="Arial"/>
              </a:rPr>
              <a:t>Read Like a Writer</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BEFORE WE WRITE A WORD</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“I need more time.”</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THE BIG IDEA · 1 OF 2</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RHETORICAL SITUATION</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EEF1FA"/>
        </a:solidFill>
        <a:effectLst/>
      </p:bgPr>
    </p:bg>
    <p:spTree>
      <p:nvGrpSpPr>
        <p:cNvPr id="1" name=""/>
        <p:cNvGrpSpPr/>
        <p:nvPr/>
      </p:nvGrpSpPr>
      <p:grpSpPr/>
      <p:sp>
        <p:nvSpPr>
          <p:cNvPr id="2" name="TextBox 1"/>
          <p:cNvSpPr txBox="1"/>
          <p:nvPr/>
        </p:nvSpPr>
        <p:spPr>
          <a:xfrm>
            <a:off x="731520" y="640080"/>
            <a:ext cx="10698480" cy="457200"/>
          </a:xfrm>
          <a:prstGeom prst="rect">
            <a:avLst/>
          </a:prstGeom>
          <a:noFill/>
        </p:spPr>
        <p:txBody>
          <a:bodyPr wrap="square" anchor="ctr" lIns="0" rIns="0" tIns="0" bIns="0">
            <a:spAutoFit/>
          </a:bodyPr>
          <a:lstStyle/>
          <a:p>
            <a:pPr algn="ctr"/>
            <a:r>
              <a:rPr sz="1400" b="1" i="0" spc="300">
                <a:solidFill>
                  <a:srgbClr val="5560A8"/>
                </a:solidFill>
                <a:latin typeface="Arial"/>
              </a:rPr>
              <a:t>EVERY PIECE OF WRITING HAS FIVE</a:t>
            </a:r>
          </a:p>
        </p:txBody>
      </p:sp>
      <p:sp>
        <p:nvSpPr>
          <p:cNvPr id="3" name="TextBox 2"/>
          <p:cNvSpPr txBox="1"/>
          <p:nvPr/>
        </p:nvSpPr>
        <p:spPr>
          <a:xfrm>
            <a:off x="731520" y="1234440"/>
            <a:ext cx="10698480" cy="914400"/>
          </a:xfrm>
          <a:prstGeom prst="rect">
            <a:avLst/>
          </a:prstGeom>
          <a:noFill/>
        </p:spPr>
        <p:txBody>
          <a:bodyPr wrap="square" anchor="ctr" lIns="0" rIns="0" tIns="0" bIns="0">
            <a:spAutoFit/>
          </a:bodyPr>
          <a:lstStyle/>
          <a:p>
            <a:pPr algn="ctr"/>
            <a:r>
              <a:rPr sz="3000" b="1" i="0">
                <a:solidFill>
                  <a:srgbClr val="1E2761"/>
                </a:solidFill>
                <a:latin typeface="Arial"/>
              </a:rPr>
              <a:t>The Rhetorical Situation</a:t>
            </a:r>
          </a:p>
        </p:txBody>
      </p:sp>
      <p:sp>
        <p:nvSpPr>
          <p:cNvPr id="4" name="TextBox 3"/>
          <p:cNvSpPr txBox="1"/>
          <p:nvPr/>
        </p:nvSpPr>
        <p:spPr>
          <a:xfrm>
            <a:off x="1371600" y="2468880"/>
            <a:ext cx="9418320" cy="3931920"/>
          </a:xfrm>
          <a:prstGeom prst="rect">
            <a:avLst/>
          </a:prstGeom>
          <a:noFill/>
        </p:spPr>
        <p:txBody>
          <a:bodyPr wrap="square" anchor="t" lIns="0" tIns="0">
            <a:spAutoFit/>
          </a:bodyPr>
          <a:lstStyle/>
          <a:p>
            <a:pPr algn="l">
              <a:spcAft>
                <a:spcPts val="1000"/>
              </a:spcAft>
            </a:pPr>
            <a:r>
              <a:rPr sz="1900" b="1">
                <a:solidFill>
                  <a:srgbClr val="2A2F66"/>
                </a:solidFill>
                <a:latin typeface="Arial"/>
              </a:rPr>
              <a:t>Writer — </a:t>
            </a:r>
            <a:r>
              <a:rPr sz="1900" b="0">
                <a:solidFill>
                  <a:srgbClr val="2A2F66"/>
                </a:solidFill>
                <a:latin typeface="Arial"/>
              </a:rPr>
              <a:t>you, with your credibility, stance, and voice</a:t>
            </a:r>
          </a:p>
          <a:p>
            <a:pPr algn="l">
              <a:spcAft>
                <a:spcPts val="1000"/>
              </a:spcAft>
            </a:pPr>
            <a:r>
              <a:rPr sz="1900" b="1">
                <a:solidFill>
                  <a:srgbClr val="2A2F66"/>
                </a:solidFill>
                <a:latin typeface="Arial"/>
              </a:rPr>
              <a:t>Audience — </a:t>
            </a:r>
            <a:r>
              <a:rPr sz="1900" b="0">
                <a:solidFill>
                  <a:srgbClr val="2A2F66"/>
                </a:solidFill>
                <a:latin typeface="Arial"/>
              </a:rPr>
              <a:t>the readers it's for; their needs shape every choice</a:t>
            </a:r>
          </a:p>
          <a:p>
            <a:pPr algn="l">
              <a:spcAft>
                <a:spcPts val="1000"/>
              </a:spcAft>
            </a:pPr>
            <a:r>
              <a:rPr sz="1900" b="1">
                <a:solidFill>
                  <a:srgbClr val="2A2F66"/>
                </a:solidFill>
                <a:latin typeface="Arial"/>
              </a:rPr>
              <a:t>Purpose — </a:t>
            </a:r>
            <a:r>
              <a:rPr sz="1900" b="0">
                <a:solidFill>
                  <a:srgbClr val="2A2F66"/>
                </a:solidFill>
                <a:latin typeface="Arial"/>
              </a:rPr>
              <a:t>your goal: to inform, persuade, entertain, or reflect</a:t>
            </a:r>
          </a:p>
          <a:p>
            <a:pPr algn="l">
              <a:spcAft>
                <a:spcPts val="1000"/>
              </a:spcAft>
            </a:pPr>
            <a:r>
              <a:rPr sz="1900" b="1">
                <a:solidFill>
                  <a:srgbClr val="2A2F66"/>
                </a:solidFill>
                <a:latin typeface="Arial"/>
              </a:rPr>
              <a:t>Genre — </a:t>
            </a:r>
            <a:r>
              <a:rPr sz="1900" b="0">
                <a:solidFill>
                  <a:srgbClr val="2A2F66"/>
                </a:solidFill>
                <a:latin typeface="Arial"/>
              </a:rPr>
              <a:t>the type of writing (email, op-ed, report) and its conventions</a:t>
            </a:r>
          </a:p>
          <a:p>
            <a:pPr algn="l">
              <a:spcAft>
                <a:spcPts val="1000"/>
              </a:spcAft>
            </a:pPr>
            <a:r>
              <a:rPr sz="1900" b="1">
                <a:solidFill>
                  <a:srgbClr val="2A2F66"/>
                </a:solidFill>
                <a:latin typeface="Arial"/>
              </a:rPr>
              <a:t>Context — </a:t>
            </a:r>
            <a:r>
              <a:rPr sz="1900" b="0">
                <a:solidFill>
                  <a:srgbClr val="2A2F66"/>
                </a:solidFill>
                <a:latin typeface="Arial"/>
              </a:rPr>
              <a:t>the occasion: time, place, and stakes (the exigence)</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9AA3C9"/>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WHO'S READING?</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6000" b="1" i="0">
                <a:solidFill>
                  <a:srgbClr val="FFFFFF"/>
                </a:solidFill>
                <a:latin typeface="Arial"/>
              </a:rPr>
              <a:t>AUDIENCE</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WHY ARE YOU WRITING?</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6000" b="1" i="0">
                <a:solidFill>
                  <a:srgbClr val="FFFFFF"/>
                </a:solidFill>
                <a:latin typeface="Arial"/>
              </a:rPr>
              <a:t>PURPOSE</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WHAT FORM?</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6000" b="1" i="0">
                <a:solidFill>
                  <a:srgbClr val="FFFFFF"/>
                </a:solidFill>
                <a:latin typeface="Arial"/>
              </a:rPr>
              <a:t>GENRE</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SAME NEED, THREE WORLDS</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Text · Email · Petition</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THE BIG IDEA · 2 OF 2</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THE WRITING PROCESS</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