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2. Last week we wrote TO a reader; this week we BECOME the reader. The whole week is one skill split into two jobs: summarize a text fairly, then respond to it with reasons — and never confuse the two. Logistics to state: this is the first week we read a real text closely together, Chimamanda Ngozi Adichie's TED Talk 'The Danger of a Single Story' (free transcript at ted.com). Students should read it with a pen before class. The week opens on Labor Day, so it's a short week — point them to the Start Here page for due dates. AI is required on the coursework but not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these as myth-then-cure, fast. Myth 1 (the #1 confusion): they answer different questions — what it says vs. what I think of it; summary is neutral, response evaluates. Myth 2: copying the author's sentences is quoting, and unmarked it's plagiarism — a summary is in your own words. Myth 3: 'I liked it' is a reaction; analysis evaluates the claim, evidence, or reasoning and gives reasons. Myth 4: if you can't summarize a text fairly, you'll argue with a version the author never wrote. End by asking the room to turn one of these myths into a one-sentence rule they'll keep.</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 the analyzed text out loud — paraphrase only, never put a quotation on the slide. Her central claim (in our words): when we know only one story about a people or place, that single story flattens them into a stereotype and robs them of full humanity — and power decides whose story gets told. Her support is personal narrative: her childhood reading of foreign books and the characters she first wrote; her family's houseboy Fide, whom she had pictured only as poor; her American roommate who assumed she couldn't use a stove or speak English; her own single story of Mexico from the news. Model the summary and the response from these, then send students to write their own. Remind them: a summary is paraphrase — we don't need to quote her at all.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 AI-critique moment, and this week it's a sharp one. Have students paste to an approved chatbot: 'Summarize Adichie's The Danger of a Single Story in 4 sentences and include one short direct quotation.' Then audit it against the REAL transcript at ted.com. Two failures to catch: (1) opinion-leak — the 'summary' editorializes ('this powerful, moving talk brilliantly argues…'); those judgment words make it a response, not a summary. (2) Fabricated quotation — check the quote word-for-word; chatbots routinely invent plausible lines or mis-word real ones. This is the single most dangerous AI habit in writing, and we train the reflex to catch it now, before it matters on a research paper. The rule all term: verify every quotation against the real text.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work in order with time estimates. Everything except the quiz uses an approved chatbot (Gemini, Claude, or ChatGPT) and is submitted with a share link; the quiz is closed to AI. The reading anchor for all of it is Adichie's talk — read it first. Remind them to start the discussion early so there's time to reply to two classmates by Sunday, and that the studio is the hands-on workshop where they write one accurate summary paragraph and one separate response paragraph. Short week (Labor Day) — plan the reading. Late policy: 10% per day; reach out before the deadline if life happens.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Week 3. You can now say what a text says and what you think of it. Next week we zoom in on the paragraph — the unit of composition — and learn to build one that's UNIFIED (one idea) and COHERENT (it flows), with a topic sentence and real development. Callback: this week you learned to find the claim and the support in someone else's writing; next week you build a paragraph where YOUR claim gets the kind of support you just learned to look for in Adichie's. The summary-then-response move you drilled today is the engine under every analysis and argument paper to come.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hook. Ask the room: you read something last night; a friend texts 'what did it say?' What do you text back? Take three fast answers. Most people answer with a REACTION — 'it was good,' 'kind of boring,' 'I didn't agree' — when the friend asked WHAT IT SAID. Name it gently: you just gave a response when asked for a summary. Those are two different jobs, and mixing them up is the single most common mistake in college reading. This week we pull them apart for good. Land the stakes: you can't argue with a text until you can first say, fairly, what it actually claims.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critical (rhetorical) reading: reading actively, asking the same rhetorical questions we asked as writers last week — who's writing, to whom, why — plus the reader's two questions: what is this writer claiming, and how are they supporting it? The physical habit that makes it real is annotation: underline the claim, bracket the support, mark the turns (but, however, so), and write your questions in the margin. Tell them why it matters: a page you've marked up is a page you can summarize AND respond to; a clean page you 'just read' usually isn't. Their homework: read Adichie's transcript this way and bring it marked up.</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 in three words. A SUMMARY answers 'what does the text say?' — it is neutral, comprehensive, and in your own words. A RESPONSE answers 'what do I think about it, and why?' — it is your reasoned evaluation, with reasons. The trap is doing the second when you were asked for the first, or blurring them so a 'summary' is secretly an argument. Coming up: the three traits of an accurate summary, then what a real response is, then the wall between them. Memory hook to put on the board: 'Summary = their point, fairly. Response = my reasoned take. Never the same sentence.'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photographable slide. Walk each trait with a quick check. Neutral: cross out any judgment word ('sadly,' 'brilliantly') — if it's in your summary, it's leaked opinion. Comprehensive: a summary names the claim and the major support, not one vivid example you happened to like. Own words: close the text and say the point your way; if you must borrow a phrase, quote it and keep it tiny — an unmarked borrowed sentence is plagiarism. The test line is the one to remember: a fair summary is one the author would accept. Tie it to Adichie: could you write three neutral sentences she'd call accurate?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half students get wrong. A response is NOT a rating. 'I liked it / it was boring' is a reaction. An ANALYTICAL response makes a claim ABOUT the text — about its logic, its evidence, its blind spots — and gives reasons. You can agree, disagree, or complicate (agree with part, push back on part). A response could be written by someone who personally enjoyed the piece but thinks the argument is thin. The move: name what you think about the claim or the evidence, then say WHY. Preview the assignment: they'll write a ~150-word response to Adichie that takes a position and gives reasons — not a recap, not a star rating.</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 summarize you must find two things: the claim and its support. The CLAIM is the main point the writer wants you to accept — the one sentence you'd keep if you could keep only one. The SUPPORT is everything holding it up: examples, stories, reasons, data. The classic confusion is claim vs. topic: the TOPIC is what a text is ABOUT ('stereotypes'); the CLAIM is what the writer SAYS ABOUT the topic ('a single story strips people of their full humanity'). A summary needs the claim, not just the topic. Practice on Adichie: her topic is the single story; her claim is what she argues a single story DOES to people.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Describe the move generically — do not brand or quote any textbook. Academic writing almost always does these in order: first lay out what someone else says, accurately and in good faith (the 'they say'); THEN state your own view in answer (the 'I say'). You earn your 'I say' by first nailing the 'they say.' Most weak papers skip straight to opinion and never represent the other view fairly — so the argument has nothing real to push against and ends up fighting a straw man. The discipline this week: be fair before you fight. You haven't earned the right to disagree with a text until you can restate it in a way its author would accept.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photographable slide — the worked move. Do it live at the board with the instructor's own example paragraph (the library one) or a section of Adichie's talk. Summary sentence: 'This argues that libraries provide essential free services beyond books, so cuts harm the community' — neutral, covers claim and support, own words. Response sentence: 'It's persuasive because it names concrete services, but it'd be stronger with one statistic on how many residents depend on them' — a claim about the evidence, with a reason. Land it: the summary could have been written by someone who hates libraries; judgment enters only in the response.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2</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3300" b="1" i="0">
                <a:solidFill>
                  <a:srgbClr val="FFFFFF"/>
                </a:solidFill>
                <a:latin typeface="Arial"/>
              </a:rPr>
              <a:t>Critical Reading: Summary &amp; Response</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English Composition · Silver Oak University</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FOUR MYTHS TO DROP</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What a Strong Reader Knows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“Summary and response are the same” — </a:t>
            </a:r>
            <a:r>
              <a:rPr sz="2100" b="0">
                <a:solidFill>
                  <a:srgbClr val="2A2F66"/>
                </a:solidFill>
                <a:latin typeface="Arial"/>
              </a:rPr>
              <a:t>no; one reports, one evaluates</a:t>
            </a:r>
          </a:p>
          <a:p>
            <a:pPr algn="l">
              <a:spcAft>
                <a:spcPts val="1000"/>
              </a:spcAft>
            </a:pPr>
            <a:r>
              <a:rPr sz="2100" b="1">
                <a:solidFill>
                  <a:srgbClr val="2A2F66"/>
                </a:solidFill>
                <a:latin typeface="Arial"/>
              </a:rPr>
              <a:t>“A good summary uses the author's best sentences” — </a:t>
            </a:r>
            <a:r>
              <a:rPr sz="2100" b="0">
                <a:solidFill>
                  <a:srgbClr val="2A2F66"/>
                </a:solidFill>
                <a:latin typeface="Arial"/>
              </a:rPr>
              <a:t>that's quoting (and plagiarism)</a:t>
            </a:r>
          </a:p>
          <a:p>
            <a:pPr algn="l">
              <a:spcAft>
                <a:spcPts val="1000"/>
              </a:spcAft>
            </a:pPr>
            <a:r>
              <a:rPr sz="2100" b="1">
                <a:solidFill>
                  <a:srgbClr val="2A2F66"/>
                </a:solidFill>
                <a:latin typeface="Arial"/>
              </a:rPr>
              <a:t>“A response = did I like it” — </a:t>
            </a:r>
            <a:r>
              <a:rPr sz="2100" b="0">
                <a:solidFill>
                  <a:srgbClr val="2A2F66"/>
                </a:solidFill>
                <a:latin typeface="Arial"/>
              </a:rPr>
              <a:t>no; it judges the claim/evidence, with reasons</a:t>
            </a:r>
          </a:p>
          <a:p>
            <a:pPr algn="l">
              <a:spcAft>
                <a:spcPts val="1000"/>
              </a:spcAft>
            </a:pPr>
            <a:r>
              <a:rPr sz="2100" b="1">
                <a:solidFill>
                  <a:srgbClr val="2A2F66"/>
                </a:solidFill>
                <a:latin typeface="Arial"/>
              </a:rPr>
              <a:t>“I can argue without restating first” — </a:t>
            </a:r>
            <a:r>
              <a:rPr sz="2100" b="0">
                <a:solidFill>
                  <a:srgbClr val="2A2F66"/>
                </a:solidFill>
                <a:latin typeface="Arial"/>
              </a:rPr>
              <a:t>no; you'll fight a straw man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ON OUR REAL TEXT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Adichie’s Claim &amp; Support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TOOL DRAFTS, YOU VERIFY</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AUDIT THE AI</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BEFORE NEXT CLASS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Tutorial · Quiz · Discussion · Assignment · Studio</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Lecture Tutorial 2 — </a:t>
            </a:r>
            <a:r>
              <a:rPr sz="1900" b="0">
                <a:solidFill>
                  <a:srgbClr val="2A2F66"/>
                </a:solidFill>
                <a:latin typeface="Arial"/>
              </a:rPr>
              <a:t>summary vs. response + claim vs. support with a chatbot (~60 min)</a:t>
            </a:r>
          </a:p>
          <a:p>
            <a:pPr algn="l">
              <a:spcAft>
                <a:spcPts val="1000"/>
              </a:spcAft>
            </a:pPr>
            <a:r>
              <a:rPr sz="1900" b="1">
                <a:solidFill>
                  <a:srgbClr val="2A2F66"/>
                </a:solidFill>
                <a:latin typeface="Arial"/>
              </a:rPr>
              <a:t>Quiz 2 — </a:t>
            </a:r>
            <a:r>
              <a:rPr sz="1900" b="0">
                <a:solidFill>
                  <a:srgbClr val="2A2F66"/>
                </a:solidFill>
                <a:latin typeface="Arial"/>
              </a:rPr>
              <a:t>summary vs. response; an accurate summary's traits (~15 min)</a:t>
            </a:r>
          </a:p>
          <a:p>
            <a:pPr algn="l">
              <a:spcAft>
                <a:spcPts val="1000"/>
              </a:spcAft>
            </a:pPr>
            <a:r>
              <a:rPr sz="1900" b="1">
                <a:solidFill>
                  <a:srgbClr val="2A2F66"/>
                </a:solidFill>
                <a:latin typeface="Arial"/>
              </a:rPr>
              <a:t>Discussion 2 — </a:t>
            </a:r>
            <a:r>
              <a:rPr sz="1900" b="0">
                <a:solidFill>
                  <a:srgbClr val="2A2F66"/>
                </a:solidFill>
                <a:latin typeface="Arial"/>
              </a:rPr>
              <a:t>“What's the Claim, and Does the Support Hold?” (post Fri, reply Sun)</a:t>
            </a:r>
          </a:p>
          <a:p>
            <a:pPr algn="l">
              <a:spcAft>
                <a:spcPts val="1000"/>
              </a:spcAft>
            </a:pPr>
            <a:r>
              <a:rPr sz="1900" b="1">
                <a:solidFill>
                  <a:srgbClr val="2A2F66"/>
                </a:solidFill>
                <a:latin typeface="Arial"/>
              </a:rPr>
              <a:t>Assignment 2 — </a:t>
            </a:r>
            <a:r>
              <a:rPr sz="1900" b="0">
                <a:solidFill>
                  <a:srgbClr val="2A2F66"/>
                </a:solidFill>
                <a:latin typeface="Arial"/>
              </a:rPr>
              <a:t>“Summary &amp; Response” on Adichie, coached + scored (~40 min)</a:t>
            </a:r>
          </a:p>
          <a:p>
            <a:pPr algn="l">
              <a:spcAft>
                <a:spcPts val="1000"/>
              </a:spcAft>
            </a:pPr>
            <a:r>
              <a:rPr sz="1900" b="1">
                <a:solidFill>
                  <a:srgbClr val="2A2F66"/>
                </a:solidFill>
                <a:latin typeface="Arial"/>
              </a:rPr>
              <a:t>Writing Studio 2 — </a:t>
            </a:r>
            <a:r>
              <a:rPr sz="1900" b="0">
                <a:solidFill>
                  <a:srgbClr val="2A2F66"/>
                </a:solidFill>
                <a:latin typeface="Arial"/>
              </a:rPr>
              <a:t>“Say It, Then Judge It”: one summary + one response (~30 min)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The Paragraph</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 FRIEND ASKS ABOUT YOUR READING</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“What did it say?”</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READER'S FIRST MOVE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READ WITH A PEN</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BIG IDEA</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SUMMARY vs RESPONSE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ALL THREE, OR IT ISN'T A SUMMARY</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An Accurate Summary Is…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Neutral — </a:t>
            </a:r>
            <a:r>
              <a:rPr sz="2100" b="0">
                <a:solidFill>
                  <a:srgbClr val="2A2F66"/>
                </a:solidFill>
                <a:latin typeface="Arial"/>
              </a:rPr>
              <a:t>no opinion; judgment belongs in the response</a:t>
            </a:r>
          </a:p>
          <a:p>
            <a:pPr algn="l">
              <a:spcAft>
                <a:spcPts val="1000"/>
              </a:spcAft>
            </a:pPr>
            <a:r>
              <a:rPr sz="2100" b="1">
                <a:solidFill>
                  <a:srgbClr val="2A2F66"/>
                </a:solidFill>
                <a:latin typeface="Arial"/>
              </a:rPr>
              <a:t>Comprehensive — </a:t>
            </a:r>
            <a:r>
              <a:rPr sz="2100" b="0">
                <a:solidFill>
                  <a:srgbClr val="2A2F66"/>
                </a:solidFill>
                <a:latin typeface="Arial"/>
              </a:rPr>
              <a:t>the main claim plus the major support, not one detail</a:t>
            </a:r>
          </a:p>
          <a:p>
            <a:pPr algn="l">
              <a:spcAft>
                <a:spcPts val="1000"/>
              </a:spcAft>
            </a:pPr>
            <a:r>
              <a:rPr sz="2100" b="1">
                <a:solidFill>
                  <a:srgbClr val="2A2F66"/>
                </a:solidFill>
                <a:latin typeface="Arial"/>
              </a:rPr>
              <a:t>In your own words — </a:t>
            </a:r>
            <a:r>
              <a:rPr sz="2100" b="0">
                <a:solidFill>
                  <a:srgbClr val="2A2F66"/>
                </a:solidFill>
                <a:latin typeface="Arial"/>
              </a:rPr>
              <a:t>not the author's sentences (copying = quoting)</a:t>
            </a:r>
          </a:p>
          <a:p>
            <a:pPr algn="l">
              <a:spcAft>
                <a:spcPts val="1000"/>
              </a:spcAft>
            </a:pPr>
            <a:r>
              <a:rPr sz="2100" b="1">
                <a:solidFill>
                  <a:srgbClr val="2A2F66"/>
                </a:solidFill>
                <a:latin typeface="Arial"/>
              </a:rPr>
              <a:t>The test — </a:t>
            </a:r>
            <a:r>
              <a:rPr sz="2100" b="0">
                <a:solidFill>
                  <a:srgbClr val="2A2F66"/>
                </a:solidFill>
                <a:latin typeface="Arial"/>
              </a:rPr>
              <a:t>the author would read it and say 'yes, that's what I said'</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NOT 'DID I LIKE IT'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THE RESPONSE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FIND THIS BEFORE YOU SUMMARIZE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CLAIM vs TOPIC</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FIRST THEIR POINT, THEN YOURS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They Say / I Say</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ONE PARAGRAPH, TWO SENTENCES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The Move You'll Do All Term</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Read &amp; annotate — </a:t>
            </a:r>
            <a:r>
              <a:rPr sz="2100" b="0">
                <a:solidFill>
                  <a:srgbClr val="2A2F66"/>
                </a:solidFill>
                <a:latin typeface="Arial"/>
              </a:rPr>
              <a:t>underline the claim, bracket the support</a:t>
            </a:r>
          </a:p>
          <a:p>
            <a:pPr algn="l">
              <a:spcAft>
                <a:spcPts val="1000"/>
              </a:spcAft>
            </a:pPr>
            <a:r>
              <a:rPr sz="2100" b="1">
                <a:solidFill>
                  <a:srgbClr val="2A2F66"/>
                </a:solidFill>
                <a:latin typeface="Arial"/>
              </a:rPr>
              <a:t>Summarize — </a:t>
            </a:r>
            <a:r>
              <a:rPr sz="2100" b="0">
                <a:solidFill>
                  <a:srgbClr val="2A2F66"/>
                </a:solidFill>
                <a:latin typeface="Arial"/>
              </a:rPr>
              <a:t>one neutral sentence: claim + support, your words</a:t>
            </a:r>
          </a:p>
          <a:p>
            <a:pPr algn="l">
              <a:spcAft>
                <a:spcPts val="1000"/>
              </a:spcAft>
            </a:pPr>
            <a:r>
              <a:rPr sz="2100" b="1">
                <a:solidFill>
                  <a:srgbClr val="2A2F66"/>
                </a:solidFill>
                <a:latin typeface="Arial"/>
              </a:rPr>
              <a:t>Respond — </a:t>
            </a:r>
            <a:r>
              <a:rPr sz="2100" b="0">
                <a:solidFill>
                  <a:srgbClr val="2A2F66"/>
                </a:solidFill>
                <a:latin typeface="Arial"/>
              </a:rPr>
              <a:t>one sentence: agree / disagree / complicate, with a reason</a:t>
            </a:r>
          </a:p>
          <a:p>
            <a:pPr algn="l">
              <a:spcAft>
                <a:spcPts val="1000"/>
              </a:spcAft>
            </a:pPr>
            <a:r>
              <a:rPr sz="2100" b="1">
                <a:solidFill>
                  <a:srgbClr val="2A2F66"/>
                </a:solidFill>
                <a:latin typeface="Arial"/>
              </a:rPr>
              <a:t>Check for leak — </a:t>
            </a:r>
            <a:r>
              <a:rPr sz="2100" b="0">
                <a:solidFill>
                  <a:srgbClr val="2A2F66"/>
                </a:solidFill>
                <a:latin typeface="Arial"/>
              </a:rPr>
              <a:t>cross out judging words in the summary; they go in the response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