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3. Last week we learned to read a text and separate its claim from its support. This week we build that same machine ourselves: the paragraph. Frame the whole week with one line — a paragraph is one idea, fully made. If an essay is a building, the paragraph is the brick you stack again and again all term. By Friday students will write a sharp topic sentence, test a paragraph for unity, make it flow, and develop a point with evidence AND explanation. Tell them the payoff up front: master the paragraph and you can build any essay out of bricks like it — which is exactly what we start doing next week with the thesis.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slide to slow down on — it's the single most useful correction you'll make all week. A LIST stacks facts and trusts them to argue on their own: 'I attended meetings. I sent emails. I shadowed a manager.' DEVELOPMENT adds the writer's explanation of what those facts SHOW: 'Sitting in those meetings, I learned to track three projects at once without losing the thread — which is exactly the focus the job demanded.' Same evidence; the second one thinks. Tell students the chatbot trap that's coming: ask an AI to 'improve' a paragraph and it will usually make it longer and fancier without adding one new idea — that's padding, the opposite of development. The fix is never more words; it's the explanation. Make the point, show the evidence, then say what it proves.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Retire the five-sentence rule out loud and for good. A paragraph runs as long as its ONE idea needs — sometimes three sentences, sometimes twelve. Length is set by the idea, never by a number. Then add the nuance so students don't overcorrect: a very short paragraph of two or three sentences is usually a sign the idea is UNDER-DEVELOPED, not proof that the rule is five. So the move isn't to pad to five; it's to ask whether the point is fully explained. Name the sibling myths from the same family: the topic sentence is not the title, and unity isn't just 'roughly the same general subject.' Each of these rules-of-thumb students arrive with does real damage; replace them with the question that actually matters — does every sentence serve the one point, and is that point explained?</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week's technology moment, and it's a perfect fit for paragraphs. Have students paste a clear, plain, UNIFIED paragraph of their own into an approved chatbot and ask it to 'improve this paragraph.' Then read the rewrite critically against today's lesson. They'll reliably catch two failures. First, hollow praise — 'Great paragraph! Here's a polished version!' — that points to nothing specific. Second, voice-erasing over-editing: it swaps plain sentences for stiff, generic phrasing like 'This experience proved instrumental in cultivating my time-management acumen,' which no longer sounds like them and adds words without adding a single idea. Ask the key question: did it actually improve the DEVELOPMENT — add real explanation — or just inflate the wording? Almost always the latter. The habit all term: the tool drafts, you judge — and you protect your voice and your point. Later, with sources, this same reflex catches invented quotations and citations.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Orient students to the graded week and the order to do it in. The tutorial teaches and gives paced practice — share-link submission, completion-based. Practice is ungraded reps that make the quiz easy. Quiz 3 is closed to AI and covers the four traits. Discussion 3 is a PEER-REVIEW: they post one body paragraph and give two classmates substantive feedback on unity, coherence, and development against the checklist — the heart of the week. Assignment 3, Build Two Paragraphs, has them write a topic sentence, develop with evidence and explanation, add coherence, and revise a disunified paragraph. The Writing Studio has them build a body paragraph from a topic sentence and then hunt down the sentence that breaks unity in a paragraph I provide. Everything but the quiz uses an approved chatbot — and every one of those has them judge its output, not just take it.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Close with the bridge to Week 4. If a paragraph is one point fully made, an essay is several paragraphs aimed at one bigger point — a thesis. Next week we scale up: turn a topic into an arguable thesis (the topic-sentence move, one level higher), and arrange paragraphs into an essay with a real introduction, transitions between paragraphs, and a conclusion. Tell them everything they built this week transfers directly: a thesis is a topic sentence for the whole essay, and body paragraphs are exactly the bricks they just learned to make. Send them off with the week's one-liner: one paragraph, one idea, fully made — make the point, prove it, explain it. See you next week, when those bricks become a building.</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two paragraphs side by side: A makes one point and proves it; B lists three unrelated facts and stops. Ask the room which is easier to follow and why. Most students pick A instantly but can't yet say what's wrong with B. That gap is the whole week. Resist explaining; let them sit in it for thirty seconds. The point: they have been reading paragraphs their whole lives and writing them since grade school, so the machinery has gone invisible. This week we make it visible — not as a chunk of text that happened to hit five sentences, but as one controlling idea with every sentence earning its place. Promise: by Friday they'll be able to name the exact sentence that breaks a weak paragraph.</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State the spine of the week. A paragraph is a group of sentences developing ONE idea — the basic unit you build essays out of. Use the brick metaphor: get the brick right and the building stands; pour a sloppy brick and the wall leans. Everything this week serves that one idea. Four traits make a brick solid, and we take them in order over the next slides: a topic sentence (the claim), unity (every sentence serves it), coherence (it flows), and development (the point is explained, not just asserted). Tell students not to memorize four definitions yet — just hold the frame: one paragraph, one idea, fully made. The rest is how.</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topic sentence states the paragraph's controlling idea — the one point every other sentence will serve. Usually it comes first; that's a good habit for now, though it can sit anywhere. Teach it by contrast, because this is where students stumble. A topic sentence is NOT a title ('My Job' just names a subject) and NOT a bare fact ('I worked twelve hours a week' is true but sets up nothing to develop). It makes a CLAIM the paragraph can prove: 'My campus job taught me to manage my time better than any app had.' Now every following sentence has a job. Give the test out loud: if you covered the rest of the paragraph, would the topic sentence tell a reader what it's about? If not, it isn't a topic sentence yet.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paragraph has unity when every sentence serves the topic sentence — one controlling idea, start to finish. The moment a sentence wanders to a different point, the reader feels the thread drop. Give the unity test as a tool students can use forever: read each sentence and ask, does this serve the topic sentence? If not, cut it or move it where it belongs. Walk the dining-hall example: 'My campus job taught me to manage my time… I blocked my week into study hours… I started using a planner… THE DINING HALL FOOD WAS ACTUALLY PRETTY GOOD… by midterms I was turning work in early.' The food sentence is true but serves a different topic — cut it. Stress that this is a REVISION move (re-seeing what belongs), not editing a comma. That distinction earns points all term.</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Coherence is flow — sentences connect so a reader moves through them without friction. Three concrete tools. First, logical order: general to specific, cause to effect, first-next-last; a unified paragraph in a scrambled order still feels broken. Second, transitions that name a real relationship — for example, however, as a result, in addition, by contrast, finally — used to mark a relationship, never sprinkled as decoration. Third, old-to-new flow: start a sentence with something the reader already knows, then add the new; threading old to new is WHY a paragraph feels smooth instead of like a list. Demonstrate the difference live by reading a choppy list, then the same content re-threaded. Tell students coherence is what separates 'technically correct' from 'a pleasure to read.'</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trait that separates 'fine' from 'convincing,' and the one students most often miss. A paragraph is developed when the point is supported AND explained — not just asserted. The classic failure is listing facts and stopping: facts don't speak for themselves; YOU explain what each one shows. Give the line to carry out of the week: listing isn't developing. Make the point, show the evidence, then explain what it proves — the explanation IS the paragraph. Point students at the 'so what?' test: after each piece of evidence, ask 'so what — what does this show?' and answer it in their own words. Warn them that a two- or three-sentence paragraph is usually under-developed — that's the real signal, not some five-sentence rule.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build move on one light slide so it stands out as the practical takeaway. P-I-E: Point, Illustration/Evidence, Explanation, and an optional Link. Walk a worked paragraph aloud: P — 'Working a campus job my first semester taught me to manage my time more honestly than any app had.' I — 'Before the job I planned with a vague mental to-do list and always felt behind; once I had fixed twelve-hour shifts, I had to block study time on a real calendar.' E — 'That constraint did what no app had: it forced me to decide in advance when each assignment would actually get done.' L — 'By midterms that habit had spread to the rest of my week.' Name MEAL as the same move under a different label so students recognize it elsewhere. The E is the heart — circle it.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Use the rec-center before/after from the outline. BEFORE: 'My campus job taught me to manage my time. I worked at the front desk. The pay was decent and my coworkers were funny. I had a lot of shifts. Honestly the gym got crowded after 5. I guess I'm more organized now.' Diagnose live: the topic sentence is there but buried; 'coworkers were funny' and 'the gym got crowded' break unity (they describe what the job was LIKE, not what it TAUGHT) — cut them; 'I had a lot of shifts' and 'I'm more organized now' assert without explaining — add the how. AFTER is unified and developed and exactly as long as the idea needed. Hammer the lesson: we cut and explained — we re-saw the paragraph; we did not fix commas. That is the difference between revising and editing.</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ENGL 1A · WEEK 3</a:t>
            </a:r>
          </a:p>
        </p:txBody>
      </p:sp>
      <p:sp>
        <p:nvSpPr>
          <p:cNvPr id="3" name="TextBox 2"/>
          <p:cNvSpPr txBox="1"/>
          <p:nvPr/>
        </p:nvSpPr>
        <p:spPr>
          <a:xfrm>
            <a:off x="548640" y="219456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The Paragraph</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One point, fully made — the unit of composition</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SIGNATURE DISTINCTION</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List vs. develop</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BUST THE MYTH</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Not five sentences</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81E4D"/>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AUDIT THE AI</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Make it 'better'?</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THIS WEEK</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Your Week 3 work</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700" b="1">
                <a:solidFill>
                  <a:srgbClr val="2A2F66"/>
                </a:solidFill>
                <a:latin typeface="Arial"/>
              </a:rPr>
              <a:t>Lecture Tutorial 3 — </a:t>
            </a:r>
            <a:r>
              <a:rPr sz="1700" b="0">
                <a:solidFill>
                  <a:srgbClr val="2A2F66"/>
                </a:solidFill>
                <a:latin typeface="Arial"/>
              </a:rPr>
              <a:t>build a unified, developed paragraph with an AI tutor (~60–90 min)</a:t>
            </a:r>
          </a:p>
          <a:p>
            <a:pPr algn="l">
              <a:spcAft>
                <a:spcPts val="1000"/>
              </a:spcAft>
            </a:pPr>
            <a:r>
              <a:rPr sz="1700" b="1">
                <a:solidFill>
                  <a:srgbClr val="2A2F66"/>
                </a:solidFill>
                <a:latin typeface="Arial"/>
              </a:rPr>
              <a:t>Practice exercises — </a:t>
            </a:r>
            <a:r>
              <a:rPr sz="1700" b="0">
                <a:solidFill>
                  <a:srgbClr val="2A2F66"/>
                </a:solidFill>
                <a:latin typeface="Arial"/>
              </a:rPr>
              <a:t>quick reps on topic sentence, unity, transitions (ungraded, ~20 min)</a:t>
            </a:r>
          </a:p>
          <a:p>
            <a:pPr algn="l">
              <a:spcAft>
                <a:spcPts val="1000"/>
              </a:spcAft>
            </a:pPr>
            <a:r>
              <a:rPr sz="1700" b="1">
                <a:solidFill>
                  <a:srgbClr val="2A2F66"/>
                </a:solidFill>
                <a:latin typeface="Arial"/>
              </a:rPr>
              <a:t>Quiz 3 — </a:t>
            </a:r>
            <a:r>
              <a:rPr sz="1700" b="0">
                <a:solidFill>
                  <a:srgbClr val="2A2F66"/>
                </a:solidFill>
                <a:latin typeface="Arial"/>
              </a:rPr>
              <a:t>topic sentences, unity, coherence, development (10 pts, no AI)</a:t>
            </a:r>
          </a:p>
          <a:p>
            <a:pPr algn="l">
              <a:spcAft>
                <a:spcPts val="1000"/>
              </a:spcAft>
            </a:pPr>
            <a:r>
              <a:rPr sz="1700" b="1">
                <a:solidFill>
                  <a:srgbClr val="2A2F66"/>
                </a:solidFill>
                <a:latin typeface="Arial"/>
              </a:rPr>
              <a:t>Discussion 3 — </a:t>
            </a:r>
            <a:r>
              <a:rPr sz="1700" b="0">
                <a:solidFill>
                  <a:srgbClr val="2A2F66"/>
                </a:solidFill>
                <a:latin typeface="Arial"/>
              </a:rPr>
              <a:t>Paragraph Peer-Review: post one paragraph, review two classmates (20 pts)</a:t>
            </a:r>
          </a:p>
          <a:p>
            <a:pPr algn="l">
              <a:spcAft>
                <a:spcPts val="1000"/>
              </a:spcAft>
            </a:pPr>
            <a:r>
              <a:rPr sz="1700" b="1">
                <a:solidFill>
                  <a:srgbClr val="2A2F66"/>
                </a:solidFill>
                <a:latin typeface="Arial"/>
              </a:rPr>
              <a:t>Assignment 3 — </a:t>
            </a:r>
            <a:r>
              <a:rPr sz="1700" b="0">
                <a:solidFill>
                  <a:srgbClr val="2A2F66"/>
                </a:solidFill>
                <a:latin typeface="Arial"/>
              </a:rPr>
              <a:t>Build Two Paragraphs (100 pts)</a:t>
            </a:r>
          </a:p>
          <a:p>
            <a:pPr algn="l">
              <a:spcAft>
                <a:spcPts val="1000"/>
              </a:spcAft>
            </a:pPr>
            <a:r>
              <a:rPr sz="1700" b="1">
                <a:solidFill>
                  <a:srgbClr val="2A2F66"/>
                </a:solidFill>
                <a:latin typeface="Arial"/>
              </a:rPr>
              <a:t>Writing Studio 3 — </a:t>
            </a:r>
            <a:r>
              <a:rPr sz="1700" b="0">
                <a:solidFill>
                  <a:srgbClr val="2A2F66"/>
                </a:solidFill>
                <a:latin typeface="Arial"/>
              </a:rPr>
              <a:t>One Point, Fully Made: build + fix a paragraph (50 pts)</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NEXT WEEK</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From brick to building</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Week 4 — Thesis &amp; Essay Structure</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HOOK</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Why does B fall apart?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BIG IDEA</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The unit of composition</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TRAIT 1</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Topic sentence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TRAIT 2</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Unity</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TRAIT 3</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Coherence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TRAIT 4</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Development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THE BUILD MOVE</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P · I · E</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900" b="1">
                <a:solidFill>
                  <a:srgbClr val="2A2F66"/>
                </a:solidFill>
                <a:latin typeface="Arial"/>
              </a:rPr>
              <a:t>Point — </a:t>
            </a:r>
            <a:r>
              <a:rPr sz="1900" b="0">
                <a:solidFill>
                  <a:srgbClr val="2A2F66"/>
                </a:solidFill>
                <a:latin typeface="Arial"/>
              </a:rPr>
              <a:t>the topic sentence: the claim this paragraph makes</a:t>
            </a:r>
          </a:p>
          <a:p>
            <a:pPr algn="l">
              <a:spcAft>
                <a:spcPts val="1000"/>
              </a:spcAft>
            </a:pPr>
            <a:r>
              <a:rPr sz="1900" b="1">
                <a:solidFill>
                  <a:srgbClr val="2A2F66"/>
                </a:solidFill>
                <a:latin typeface="Arial"/>
              </a:rPr>
              <a:t>Illustration — </a:t>
            </a:r>
            <a:r>
              <a:rPr sz="1900" b="0">
                <a:solidFill>
                  <a:srgbClr val="2A2F66"/>
                </a:solidFill>
                <a:latin typeface="Arial"/>
              </a:rPr>
              <a:t>evidence: an example, detail, or fact that backs it</a:t>
            </a:r>
          </a:p>
          <a:p>
            <a:pPr algn="l">
              <a:spcAft>
                <a:spcPts val="1000"/>
              </a:spcAft>
            </a:pPr>
            <a:r>
              <a:rPr sz="1900" b="1">
                <a:solidFill>
                  <a:srgbClr val="2A2F66"/>
                </a:solidFill>
                <a:latin typeface="Arial"/>
              </a:rPr>
              <a:t>Explanation — </a:t>
            </a:r>
            <a:r>
              <a:rPr sz="1900" b="0">
                <a:solidFill>
                  <a:srgbClr val="2A2F66"/>
                </a:solidFill>
                <a:latin typeface="Arial"/>
              </a:rPr>
              <a:t>your words on what the evidence shows (the skipped step)</a:t>
            </a:r>
          </a:p>
          <a:p>
            <a:pPr algn="l">
              <a:spcAft>
                <a:spcPts val="1000"/>
              </a:spcAft>
            </a:pPr>
            <a:r>
              <a:rPr sz="1900" b="1">
                <a:solidFill>
                  <a:srgbClr val="2A2F66"/>
                </a:solidFill>
                <a:latin typeface="Arial"/>
              </a:rPr>
              <a:t>Link — </a:t>
            </a:r>
            <a:r>
              <a:rPr sz="1900" b="0">
                <a:solidFill>
                  <a:srgbClr val="2A2F66"/>
                </a:solidFill>
                <a:latin typeface="Arial"/>
              </a:rPr>
              <a:t>tie back to the point or forward to the next idea</a:t>
            </a:r>
          </a:p>
          <a:p>
            <a:pPr algn="l">
              <a:spcAft>
                <a:spcPts val="1000"/>
              </a:spcAft>
            </a:pPr>
            <a:r>
              <a:rPr sz="1900" b="1">
                <a:solidFill>
                  <a:srgbClr val="2A2F66"/>
                </a:solidFill>
                <a:latin typeface="Arial"/>
              </a:rPr>
              <a:t>Same move, other name — </a:t>
            </a:r>
            <a:r>
              <a:rPr sz="1900" b="0">
                <a:solidFill>
                  <a:srgbClr val="2A2F66"/>
                </a:solidFill>
                <a:latin typeface="Arial"/>
              </a:rPr>
              <a:t>MEAL: Main idea · Evidence · Analysis · Link</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BEFORE / AFTER</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Cut and explain</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900" b="1">
                <a:solidFill>
                  <a:srgbClr val="2A2F66"/>
                </a:solidFill>
                <a:latin typeface="Arial"/>
              </a:rPr>
              <a:t>Before — </a:t>
            </a:r>
            <a:r>
              <a:rPr sz="1900" b="0">
                <a:solidFill>
                  <a:srgbClr val="2A2F66"/>
                </a:solidFill>
                <a:latin typeface="Arial"/>
              </a:rPr>
              <a:t>a topic sentence buried under off-topic detail and bare assertion</a:t>
            </a:r>
          </a:p>
          <a:p>
            <a:pPr algn="l">
              <a:spcAft>
                <a:spcPts val="1000"/>
              </a:spcAft>
            </a:pPr>
            <a:r>
              <a:rPr sz="1900" b="1">
                <a:solidFill>
                  <a:srgbClr val="2A2F66"/>
                </a:solidFill>
                <a:latin typeface="Arial"/>
              </a:rPr>
              <a:t>Unity fix — </a:t>
            </a:r>
            <a:r>
              <a:rPr sz="1900" b="0">
                <a:solidFill>
                  <a:srgbClr val="2A2F66"/>
                </a:solidFill>
                <a:latin typeface="Arial"/>
              </a:rPr>
              <a:t>cut the sentences that serve a different point</a:t>
            </a:r>
          </a:p>
          <a:p>
            <a:pPr algn="l">
              <a:spcAft>
                <a:spcPts val="1000"/>
              </a:spcAft>
            </a:pPr>
            <a:r>
              <a:rPr sz="1900" b="1">
                <a:solidFill>
                  <a:srgbClr val="2A2F66"/>
                </a:solidFill>
                <a:latin typeface="Arial"/>
              </a:rPr>
              <a:t>Development fix — </a:t>
            </a:r>
            <a:r>
              <a:rPr sz="1900" b="0">
                <a:solidFill>
                  <a:srgbClr val="2A2F66"/>
                </a:solidFill>
                <a:latin typeface="Arial"/>
              </a:rPr>
              <a:t>add the explanation that says what the evidence shows</a:t>
            </a:r>
          </a:p>
          <a:p>
            <a:pPr algn="l">
              <a:spcAft>
                <a:spcPts val="1000"/>
              </a:spcAft>
            </a:pPr>
            <a:r>
              <a:rPr sz="1900" b="1">
                <a:solidFill>
                  <a:srgbClr val="2A2F66"/>
                </a:solidFill>
                <a:latin typeface="Arial"/>
              </a:rPr>
              <a:t>After — </a:t>
            </a:r>
            <a:r>
              <a:rPr sz="1900" b="0">
                <a:solidFill>
                  <a:srgbClr val="2A2F66"/>
                </a:solidFill>
                <a:latin typeface="Arial"/>
              </a:rPr>
              <a:t>every sentence serves the point; as long as the idea needs</a:t>
            </a:r>
          </a:p>
          <a:p>
            <a:pPr algn="l">
              <a:spcAft>
                <a:spcPts val="1000"/>
              </a:spcAft>
            </a:pPr>
            <a:r>
              <a:rPr sz="1900" b="1">
                <a:solidFill>
                  <a:srgbClr val="2A2F66"/>
                </a:solidFill>
                <a:latin typeface="Arial"/>
              </a:rPr>
              <a:t>The lesson — </a:t>
            </a:r>
            <a:r>
              <a:rPr sz="1900" b="0">
                <a:solidFill>
                  <a:srgbClr val="2A2F66"/>
                </a:solidFill>
                <a:latin typeface="Arial"/>
              </a:rPr>
              <a:t>that's REVISION (re-seeing), not editing (commas)</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