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4. Last week we built the paragraph; this week we zoom out to the whole essay and answer the first question every reader asks: what's your point? That point, stated as a claim someone could argue with, is your THESIS. Ground rules to restate: the grade is mostly coursework — tutorials, quizzes, discussions, assignments, and a writing studio — plus a midterm and a final; AI is a required partner on the coursework but NOT allowed on quizzes, the midterm, or the final; readings are links, nothing to buy. Tell them: by Friday you'll turn any broad topic into a thesis that's arguable AND specific, and build the essay that proves it.</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Give this its own beat because it's the most-missed move. A weak conclusion restates the thesis in slightly new words and stops. A strong one SYNTHESIZES: it pulls the points together to show what they add up to — why the claim matters, what follows from it, what the reader should now think or do. The test: if you could paste your conclusion into your introduction and nobody would notice, it isn't doing its job. Quick cure to say aloud: end on the 'so what?', not on an echo. Tie it back to the thesis being a claim — the conclusion is where you show the claim earned its keep.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Teach the structure-testing move in full (they met it as a Week-1 preview). After a draft exists, go paragraph by paragraph and write ONE short phrase naming what that paragraph actually does. Then read ONLY that list. If the list reads as a sensible plan supporting the thesis, the structure is sound. If a phrase doesn't connect to the thesis, that paragraph wanders — a unity problem. If the phrases are out of order, the ARRANGEMENT needs revision: move paragraphs, don't just polish them. The reason it works: prose SOUNDS fine sentence by sentence even when the order is wrong, so re-reading hides structure problems that the phrase-list exposes. Point them to the Purdue OWL's clean two-step version in the readings.</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Most first thesis attempts are too broad, unarguable, or both — and revising a thesis is normal and expected (that's why it's 'working'). Walk the before/after. BEFORE names a topic plus a vague true statement; 'in many ways' commits to nothing; no one disagrees. AFTER picks a side a reader could contest and names what (laptops in lectures harm learning) and why (the note-taking device is also the distraction). Name the pattern: every strong 'after' (1) picks a contestable side and (2) names what and why/on what grounds — the two-part test doing the work. Stress that this is revision in its purest form: re-seeing the point itself.</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Technology plus the signature AI-critique moment, and this week the chatbot's bad habits are perfectly on-topic. Have them paste to an approved chatbot: 'Write a thesis statement about social media.' Then read it critically against the two-part test. They'll almost always catch one of three failures: (1) TOO BROAD / UNARGUABLE — something like 'social media has both positive and negative effects on society,' a topic plus a hedge no one disagrees with; (2) the ANNOUNCEMENT TIC — 'This essay will explore...' with no actual claim; (3) the FIVE-PARAGRAPH FORMULA — a bolted-on 'for three reasons: X, Y, and Z' that flattens the essay whether or not those are the writer's real reasons. The job: NAME the failure, then rewrite it yourself into something arguable and specific. The lesson: a chatbot will hand you a confident, well-formatted thesis that says nothing — judging whether it makes a contestable claim is YOUR job. Preview: later, with sources, this same audit is where you catch the AI inventing quotations and citations.</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Walk the week's work in order with time estimates. Everything except the quiz uses an approved chatbot (Gemini, Claude, or ChatGPT) and is submitted with a share link; the quiz is closed to AI. Remind them: start the discussion early so there's time to reply to two classmates by Sunday, and the studio is the hands-on workshop where they turn a topic into a working thesis and build the essay map — the move they'll reuse on every essay. Late policy: 10% per day — reach out before the deadline if life happens. Note that Assignment 4's thesis-and-map is literally the spine of next week's first major essay.</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Tease Week 5. You can now make a point and build an essay to support it. Next week we put that structure to work in a real mode: NARRATIVE and EXPOSITORY writing — telling a true story and explaining a process with concrete detail, showing instead of telling. It's also your FIRST MAJOR ESSAY, so the thesis-and-map you built this week in the assignment and studio carries straight in. Callback: Week 3 the paragraph (the brick), Week 4 the thesis and structure (the blueprint), Week 5 your first full build. See you Tuesday.</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hook. Put two sentences up: (1) 'This essay is about social media and teenagers.' (2) 'Schools should ban phones during the school day because the attention cost outweighs the convenience.' Ask: which one could you DISAGREE with? Hands go up for (2) instantly. Land the point: sentence 1 names a TOPIC; sentence 2 makes a CLAIM — it picks a side a reasonable person could push back on. That difference is the whole week. So many essays wander because the writer never landed a point anyone could argue with. Memory hook: a thesis is your point, stated as a claim someone could argue with — no claim, no essay, just a tour of a topic.</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Define it plainly: a thesis is the single sentence that states your essay's main CLAIM — the point everything else supports. We call it a WORKING thesis because while you draft it's a tool, not a tattoo: specific enough to steer the essay, but allowed to change as your thinking sharpens. Set up the next slide: a strong working thesis has to pass a two-part test. Don't let students think 'working' means 'vague' — a working thesis is still committed to a claim; it's just open to revision.</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week's core test — the slide to photograph. Walk both halves. ARGUABLE: could a reader take the other side? If everyone nods, there's nothing for the essay to prove. SPECIFIC: does it name what you claim and ideally why, narrow enough that one essay can support it? Hammer that BOTH are required: a claim can be arguable but vague ('laptops affect learning in many ways') or specific but unarguable ('many students own laptops'). The target sits where the two overlap. Keep this test up while we look at the impostors next.</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Name each impostor, then give the cure. TOPIC: ask 'what do I want to SAY about it?' FACT: move from what's checkable-true to a POSITION a reader could contest. QUESTION: a question can open the introduction, but the thesis is your ANSWER to it. ANNOUNCEMENT: delete the throat-clearing ('In this essay I will...') and state the claim itself. These four are exactly what students hand in as theses, and exactly what a chatbot hands back when you ask it for one — so naming them on sight is half the skill. Run a quick round: call out a sentence, have the room name the impostor and fix it.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worked move — do it at the board, thinking aloud, with the 'college athletes' ladder. TOPIC: 'college athletes' (a subject; nothing yet). FACT: 'Some college athletes can now earn money from endorsements' (true; nothing to argue). QUESTION: 'Should college athletes be paid?' (asks). WORKING THESIS: 'Universities should pay athletes in revenue-generating sports a base stipend, because those athletes produce income the school already profits from' — arguable (many disagree) and specific (names who, what, and why). Name the moves out loud: narrowed the subject, picked a contestable side, named what and why. Then have students do one of their own with a fresh topic.</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second photographable map. Once you have a thesis, the essay almost plans itself, because the thesis tells you what the body has to do. INTRODUCTION funnels: broad hook, narrowing context, then the thesis as the last sentence or two. BODY: each paragraph develops ONE point (last week's paragraph craft applied), ordered on purpose — strongest-first, building-to-strongest, or logically. TRANSITIONS show a relationship (adds / contrasts / causes), and the best one is a sentence linking the new point back to the thesis, not a lone 'Furthermore.' CONCLUSION SYNTHESIZES — answers 'so what?', shows what the points mean together — it does not just reword the intro. The map: Thesis to Point 1 to Point 2 to Point 3 to Synthesis.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Give the introduction its own beat. Three moves in order: a HOOK (a question, a scenario, a surprising fact, a brief example) that makes a reader want in; a few sentences of CONTEXT/BACKGROUND that set up the issue and narrow toward your point; then the THESIS, usually the last sentence or two, where the funnel lands. Picture a funnel: wide at the top (broad interest), narrowing (context), sharp at the bottom (the claim). Cure the classic error: an intro is NOT a summary that says everything up front — it sets the claim up; the body delivers it. Quick check with the room: 'What kind of hook would fit an essay arguing for later school start times?' Take two ideas, then show how each narrows to the thesis.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transition is the bridge between paragraphs and ideas that shows the reader HOW this point relates to the last one. Good transitions name the logical relationship: adding (moreover, in addition), contrasting (however, by contrast), causing (therefore, as a result), conceding then pivoting (while X is true, Y matters more). The move that beats a transition word: a SENTENCE that links the new point back to the thesis or the previous point — 'If the attention cost is real, the convenience argument has to clear a higher bar — which is where the second problem comes in.' That carries a reader better than a lone 'Furthermore.' Cure the misconception: transitions aren't connector words you sprinkle in at the end; a connector with no real relationship behind it is decoration, not a bridge.</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ENGL 1A · WEEK 4</a:t>
            </a:r>
          </a:p>
        </p:txBody>
      </p:sp>
      <p:sp>
        <p:nvSpPr>
          <p:cNvPr id="3" name="TextBox 2"/>
          <p:cNvSpPr txBox="1"/>
          <p:nvPr/>
        </p:nvSpPr>
        <p:spPr>
          <a:xfrm>
            <a:off x="548640" y="219456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Thesis &amp; Essay Structure</a:t>
            </a:r>
          </a:p>
        </p:txBody>
      </p:sp>
      <p:sp>
        <p:nvSpPr>
          <p:cNvPr id="4" name="TextBox 3"/>
          <p:cNvSpPr txBox="1"/>
          <p:nvPr/>
        </p:nvSpPr>
        <p:spPr>
          <a:xfrm>
            <a:off x="914400" y="4297680"/>
            <a:ext cx="10332720" cy="548640"/>
          </a:xfrm>
          <a:prstGeom prst="rect">
            <a:avLst/>
          </a:prstGeom>
          <a:noFill/>
        </p:spPr>
        <p:txBody>
          <a:bodyPr wrap="square" anchor="ctr" lIns="0" rIns="0" tIns="0" bIns="0">
            <a:spAutoFit/>
          </a:bodyPr>
          <a:lstStyle/>
          <a:p>
            <a:pPr algn="ctr"/>
            <a:r>
              <a:rPr sz="1700" b="0" i="1">
                <a:solidFill>
                  <a:srgbClr val="AEB8E8"/>
                </a:solidFill>
                <a:latin typeface="Arial"/>
              </a:rPr>
              <a:t>English Composition · Silver Oak University</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CONCLUSION'S REAL JOB</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Synthesize, don't repeat</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TEST THE STRUCTURE, NOT THE COMMAS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REVERSE OUTLINE</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 AFTER</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Sharpening a weak thesis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Before — </a:t>
            </a:r>
            <a:r>
              <a:rPr sz="2100" b="0">
                <a:solidFill>
                  <a:srgbClr val="2A2F66"/>
                </a:solidFill>
                <a:latin typeface="Arial"/>
              </a:rPr>
              <a:t>“Technology has changed education in many ways.” (broad, barely arguable)</a:t>
            </a:r>
          </a:p>
          <a:p>
            <a:pPr algn="l">
              <a:spcAft>
                <a:spcPts val="1000"/>
              </a:spcAft>
            </a:pPr>
            <a:r>
              <a:rPr sz="2100" b="1">
                <a:solidFill>
                  <a:srgbClr val="2A2F66"/>
                </a:solidFill>
                <a:latin typeface="Arial"/>
              </a:rPr>
              <a:t>After — </a:t>
            </a:r>
            <a:r>
              <a:rPr sz="2100" b="0">
                <a:solidFill>
                  <a:srgbClr val="2A2F66"/>
                </a:solidFill>
                <a:latin typeface="Arial"/>
              </a:rPr>
              <a:t>“Requiring laptops in lecture courses harms learning more than it helps, because the same device that takes notes also delivers constant distraction.”</a:t>
            </a:r>
          </a:p>
          <a:p>
            <a:pPr algn="l">
              <a:spcAft>
                <a:spcPts val="1000"/>
              </a:spcAft>
            </a:pPr>
            <a:r>
              <a:rPr sz="2100" b="1">
                <a:solidFill>
                  <a:srgbClr val="2A2F66"/>
                </a:solidFill>
                <a:latin typeface="Arial"/>
              </a:rPr>
              <a:t>The fix — </a:t>
            </a:r>
            <a:r>
              <a:rPr sz="2100" b="0">
                <a:solidFill>
                  <a:srgbClr val="2A2F66"/>
                </a:solidFill>
                <a:latin typeface="Arial"/>
              </a:rPr>
              <a:t>pick a contestable side, then name WHAT and WHY</a:t>
            </a:r>
          </a:p>
          <a:p>
            <a:pPr algn="l">
              <a:spcAft>
                <a:spcPts val="1000"/>
              </a:spcAft>
            </a:pPr>
            <a:r>
              <a:rPr sz="2100" b="1">
                <a:solidFill>
                  <a:srgbClr val="2A2F66"/>
                </a:solidFill>
                <a:latin typeface="Arial"/>
              </a:rPr>
              <a:t>Revising the thesis IS revision — </a:t>
            </a:r>
            <a:r>
              <a:rPr sz="2100" b="0">
                <a:solidFill>
                  <a:srgbClr val="2A2F66"/>
                </a:solidFill>
                <a:latin typeface="Arial"/>
              </a:rPr>
              <a:t>re-seeing the point, not fixing commas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TOOL DRAFTS, YOU JUDGE</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AUDIT THE AI</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BEFORE NEXT CLASS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Tutorial · Quiz · Discussion · Assignment · Studio</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Lecture Tutorial 4 — </a:t>
            </a:r>
            <a:r>
              <a:rPr sz="1900" b="0">
                <a:solidFill>
                  <a:srgbClr val="2A2F66"/>
                </a:solidFill>
                <a:latin typeface="Arial"/>
              </a:rPr>
              <a:t>the working thesis + essay structure with a chatbot (~60 min)</a:t>
            </a:r>
          </a:p>
          <a:p>
            <a:pPr algn="l">
              <a:spcAft>
                <a:spcPts val="1000"/>
              </a:spcAft>
            </a:pPr>
            <a:r>
              <a:rPr sz="1900" b="1">
                <a:solidFill>
                  <a:srgbClr val="2A2F66"/>
                </a:solidFill>
                <a:latin typeface="Arial"/>
              </a:rPr>
              <a:t>Quiz 4 — </a:t>
            </a:r>
            <a:r>
              <a:rPr sz="1900" b="0">
                <a:solidFill>
                  <a:srgbClr val="2A2F66"/>
                </a:solidFill>
                <a:latin typeface="Arial"/>
              </a:rPr>
              <a:t>thesis vs. impostors, intro/conclusion, transitions (~15 min)</a:t>
            </a:r>
          </a:p>
          <a:p>
            <a:pPr algn="l">
              <a:spcAft>
                <a:spcPts val="1000"/>
              </a:spcAft>
            </a:pPr>
            <a:r>
              <a:rPr sz="1900" b="1">
                <a:solidFill>
                  <a:srgbClr val="2A2F66"/>
                </a:solidFill>
                <a:latin typeface="Arial"/>
              </a:rPr>
              <a:t>Discussion 4 — </a:t>
            </a:r>
            <a:r>
              <a:rPr sz="1900" b="0">
                <a:solidFill>
                  <a:srgbClr val="2A2F66"/>
                </a:solidFill>
                <a:latin typeface="Arial"/>
              </a:rPr>
              <a:t>“Does a Thesis Have to Be Arguable?” (post Fri, reply Sun)</a:t>
            </a:r>
          </a:p>
          <a:p>
            <a:pPr algn="l">
              <a:spcAft>
                <a:spcPts val="1000"/>
              </a:spcAft>
            </a:pPr>
            <a:r>
              <a:rPr sz="1900" b="1">
                <a:solidFill>
                  <a:srgbClr val="2A2F66"/>
                </a:solidFill>
                <a:latin typeface="Arial"/>
              </a:rPr>
              <a:t>Assignment 4 — </a:t>
            </a:r>
            <a:r>
              <a:rPr sz="1900" b="0">
                <a:solidFill>
                  <a:srgbClr val="2A2F66"/>
                </a:solidFill>
                <a:latin typeface="Arial"/>
              </a:rPr>
              <a:t>“From Topic to Thesis”, coached + scored (~35 min)</a:t>
            </a:r>
          </a:p>
          <a:p>
            <a:pPr algn="l">
              <a:spcAft>
                <a:spcPts val="1000"/>
              </a:spcAft>
            </a:pPr>
            <a:r>
              <a:rPr sz="1900" b="1">
                <a:solidFill>
                  <a:srgbClr val="2A2F66"/>
                </a:solidFill>
                <a:latin typeface="Arial"/>
              </a:rPr>
              <a:t>Writing Studio 4 — </a:t>
            </a:r>
            <a:r>
              <a:rPr sz="1900" b="0">
                <a:solidFill>
                  <a:srgbClr val="2A2F66"/>
                </a:solidFill>
                <a:latin typeface="Arial"/>
              </a:rPr>
              <a:t>“Topic → Thesis → Map” (~20 min)</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NEXT WEEK</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4000" b="1" i="0">
                <a:solidFill>
                  <a:srgbClr val="FFFFFF"/>
                </a:solidFill>
                <a:latin typeface="Arial"/>
              </a:rPr>
              <a:t>Narrative &amp; Expository Writing</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WHICH ONE CAN YOU ARGUE WITH?</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Topic vs. Claim</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THE BIG IDEA</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THE WORKING THESIS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A THESIS MUST PASS BOTH</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Arguable AND Specific</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Arguable — </a:t>
            </a:r>
            <a:r>
              <a:rPr sz="1900" b="0">
                <a:solidFill>
                  <a:srgbClr val="2A2F66"/>
                </a:solidFill>
                <a:latin typeface="Arial"/>
              </a:rPr>
              <a:t>a reasonable person could disagree with it</a:t>
            </a:r>
          </a:p>
          <a:p>
            <a:pPr algn="l">
              <a:spcAft>
                <a:spcPts val="1000"/>
              </a:spcAft>
            </a:pPr>
            <a:r>
              <a:rPr sz="1900" b="1">
                <a:solidFill>
                  <a:srgbClr val="2A2F66"/>
                </a:solidFill>
                <a:latin typeface="Arial"/>
              </a:rPr>
              <a:t>Specific — </a:t>
            </a:r>
            <a:r>
              <a:rPr sz="1900" b="0">
                <a:solidFill>
                  <a:srgbClr val="2A2F66"/>
                </a:solidFill>
                <a:latin typeface="Arial"/>
              </a:rPr>
              <a:t>names WHAT you claim and (often) WHY or on what grounds</a:t>
            </a:r>
          </a:p>
          <a:p>
            <a:pPr algn="l">
              <a:spcAft>
                <a:spcPts val="1000"/>
              </a:spcAft>
            </a:pPr>
            <a:r>
              <a:rPr sz="1900" b="1">
                <a:solidFill>
                  <a:srgbClr val="2A2F66"/>
                </a:solidFill>
                <a:latin typeface="Arial"/>
              </a:rPr>
              <a:t>If no one could disagree, it's a fact or a topic — </a:t>
            </a:r>
            <a:r>
              <a:rPr sz="1900" b="0">
                <a:solidFill>
                  <a:srgbClr val="2A2F66"/>
                </a:solidFill>
                <a:latin typeface="Arial"/>
              </a:rPr>
              <a:t>not a thesis</a:t>
            </a:r>
          </a:p>
          <a:p>
            <a:pPr algn="l">
              <a:spcAft>
                <a:spcPts val="1000"/>
              </a:spcAft>
            </a:pPr>
            <a:r>
              <a:rPr sz="1900" b="1">
                <a:solidFill>
                  <a:srgbClr val="2A2F66"/>
                </a:solidFill>
                <a:latin typeface="Arial"/>
              </a:rPr>
              <a:t>If it's vague (“in many ways,” “pros and cons”), it isn't done yet</a:t>
            </a:r>
          </a:p>
          <a:p>
            <a:pPr algn="l">
              <a:spcAft>
                <a:spcPts val="1000"/>
              </a:spcAft>
            </a:pPr>
            <a:r>
              <a:rPr sz="1900" b="1">
                <a:solidFill>
                  <a:srgbClr val="2A2F66"/>
                </a:solidFill>
                <a:latin typeface="Arial"/>
              </a:rPr>
              <a:t>Working — </a:t>
            </a:r>
            <a:r>
              <a:rPr sz="1900" b="0">
                <a:solidFill>
                  <a:srgbClr val="2A2F66"/>
                </a:solidFill>
                <a:latin typeface="Arial"/>
              </a:rPr>
              <a:t>it can be revised as your thinking sharpens</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FOUR SENTENCES THAT ARE NOT A THESIS</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Impostors</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2100" b="1">
                <a:solidFill>
                  <a:srgbClr val="2A2F66"/>
                </a:solidFill>
                <a:latin typeface="Arial"/>
              </a:rPr>
              <a:t>Topic — </a:t>
            </a:r>
            <a:r>
              <a:rPr sz="2100" b="0">
                <a:solidFill>
                  <a:srgbClr val="2A2F66"/>
                </a:solidFill>
                <a:latin typeface="Arial"/>
              </a:rPr>
              <a:t>“social media” names a subject, not a claim</a:t>
            </a:r>
          </a:p>
          <a:p>
            <a:pPr algn="l">
              <a:spcAft>
                <a:spcPts val="1000"/>
              </a:spcAft>
            </a:pPr>
            <a:r>
              <a:rPr sz="2100" b="1">
                <a:solidFill>
                  <a:srgbClr val="2A2F66"/>
                </a:solidFill>
                <a:latin typeface="Arial"/>
              </a:rPr>
              <a:t>Fact — </a:t>
            </a:r>
            <a:r>
              <a:rPr sz="2100" b="0">
                <a:solidFill>
                  <a:srgbClr val="2A2F66"/>
                </a:solidFill>
                <a:latin typeface="Arial"/>
              </a:rPr>
              <a:t>“many students use social media” is checkable; nothing to argue</a:t>
            </a:r>
          </a:p>
          <a:p>
            <a:pPr algn="l">
              <a:spcAft>
                <a:spcPts val="1000"/>
              </a:spcAft>
            </a:pPr>
            <a:r>
              <a:rPr sz="2100" b="1">
                <a:solidFill>
                  <a:srgbClr val="2A2F66"/>
                </a:solidFill>
                <a:latin typeface="Arial"/>
              </a:rPr>
              <a:t>Question — </a:t>
            </a:r>
            <a:r>
              <a:rPr sz="2100" b="0">
                <a:solidFill>
                  <a:srgbClr val="2A2F66"/>
                </a:solidFill>
                <a:latin typeface="Arial"/>
              </a:rPr>
              <a:t>“is social media harmful?” asks; a thesis ANSWERS</a:t>
            </a:r>
          </a:p>
          <a:p>
            <a:pPr algn="l">
              <a:spcAft>
                <a:spcPts val="1000"/>
              </a:spcAft>
            </a:pPr>
            <a:r>
              <a:rPr sz="2100" b="1">
                <a:solidFill>
                  <a:srgbClr val="2A2F66"/>
                </a:solidFill>
                <a:latin typeface="Arial"/>
              </a:rPr>
              <a:t>Announcement — </a:t>
            </a:r>
            <a:r>
              <a:rPr sz="2100" b="0">
                <a:solidFill>
                  <a:srgbClr val="2A2F66"/>
                </a:solidFill>
                <a:latin typeface="Arial"/>
              </a:rPr>
              <a:t>“in this essay I will discuss…” states a plan, not a claim</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WATCH ONE GET BUILT</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Topic → Thesis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EEF1FA"/>
        </a:solidFill>
        <a:effectLst/>
      </p:bgPr>
    </p:bg>
    <p:spTree>
      <p:nvGrpSpPr>
        <p:cNvPr id="1" name=""/>
        <p:cNvGrpSpPr/>
        <p:nvPr/>
      </p:nvGrpSpPr>
      <p:grpSpPr/>
      <p:sp>
        <p:nvSpPr>
          <p:cNvPr id="2" name="TextBox 1"/>
          <p:cNvSpPr txBox="1"/>
          <p:nvPr/>
        </p:nvSpPr>
        <p:spPr>
          <a:xfrm>
            <a:off x="731520" y="640080"/>
            <a:ext cx="10698480" cy="457200"/>
          </a:xfrm>
          <a:prstGeom prst="rect">
            <a:avLst/>
          </a:prstGeom>
          <a:noFill/>
        </p:spPr>
        <p:txBody>
          <a:bodyPr wrap="square" anchor="ctr" lIns="0" rIns="0" tIns="0" bIns="0">
            <a:spAutoFit/>
          </a:bodyPr>
          <a:lstStyle/>
          <a:p>
            <a:pPr algn="ctr"/>
            <a:r>
              <a:rPr sz="1400" b="1" i="0" spc="300">
                <a:solidFill>
                  <a:srgbClr val="5560A8"/>
                </a:solidFill>
                <a:latin typeface="Arial"/>
              </a:rPr>
              <a:t>BUILD THE ESSAY FROM THE CLAIM</a:t>
            </a:r>
          </a:p>
        </p:txBody>
      </p:sp>
      <p:sp>
        <p:nvSpPr>
          <p:cNvPr id="3" name="TextBox 2"/>
          <p:cNvSpPr txBox="1"/>
          <p:nvPr/>
        </p:nvSpPr>
        <p:spPr>
          <a:xfrm>
            <a:off x="731520" y="1234440"/>
            <a:ext cx="10698480" cy="914400"/>
          </a:xfrm>
          <a:prstGeom prst="rect">
            <a:avLst/>
          </a:prstGeom>
          <a:noFill/>
        </p:spPr>
        <p:txBody>
          <a:bodyPr wrap="square" anchor="ctr" lIns="0" rIns="0" tIns="0" bIns="0">
            <a:spAutoFit/>
          </a:bodyPr>
          <a:lstStyle/>
          <a:p>
            <a:pPr algn="ctr"/>
            <a:r>
              <a:rPr sz="3000" b="1" i="0">
                <a:solidFill>
                  <a:srgbClr val="1E2761"/>
                </a:solidFill>
                <a:latin typeface="Arial"/>
              </a:rPr>
              <a:t>The Essay Map</a:t>
            </a:r>
          </a:p>
        </p:txBody>
      </p:sp>
      <p:sp>
        <p:nvSpPr>
          <p:cNvPr id="4" name="TextBox 3"/>
          <p:cNvSpPr txBox="1"/>
          <p:nvPr/>
        </p:nvSpPr>
        <p:spPr>
          <a:xfrm>
            <a:off x="1371600" y="2468880"/>
            <a:ext cx="9418320" cy="3931920"/>
          </a:xfrm>
          <a:prstGeom prst="rect">
            <a:avLst/>
          </a:prstGeom>
          <a:noFill/>
        </p:spPr>
        <p:txBody>
          <a:bodyPr wrap="square" anchor="t" lIns="0" tIns="0">
            <a:spAutoFit/>
          </a:bodyPr>
          <a:lstStyle/>
          <a:p>
            <a:pPr algn="l">
              <a:spcAft>
                <a:spcPts val="1000"/>
              </a:spcAft>
            </a:pPr>
            <a:r>
              <a:rPr sz="1900" b="1">
                <a:solidFill>
                  <a:srgbClr val="2A2F66"/>
                </a:solidFill>
                <a:latin typeface="Arial"/>
              </a:rPr>
              <a:t>Introduction — </a:t>
            </a:r>
            <a:r>
              <a:rPr sz="1900" b="0">
                <a:solidFill>
                  <a:srgbClr val="2A2F66"/>
                </a:solidFill>
                <a:latin typeface="Arial"/>
              </a:rPr>
              <a:t>hook + brief context, funneling to the thesis</a:t>
            </a:r>
          </a:p>
          <a:p>
            <a:pPr algn="l">
              <a:spcAft>
                <a:spcPts val="1000"/>
              </a:spcAft>
            </a:pPr>
            <a:r>
              <a:rPr sz="1900" b="1">
                <a:solidFill>
                  <a:srgbClr val="2A2F66"/>
                </a:solidFill>
                <a:latin typeface="Arial"/>
              </a:rPr>
              <a:t>Thesis — </a:t>
            </a:r>
            <a:r>
              <a:rPr sz="1900" b="0">
                <a:solidFill>
                  <a:srgbClr val="2A2F66"/>
                </a:solidFill>
                <a:latin typeface="Arial"/>
              </a:rPr>
              <a:t>your one arguable, specific claim (usually ends the intro)</a:t>
            </a:r>
          </a:p>
          <a:p>
            <a:pPr algn="l">
              <a:spcAft>
                <a:spcPts val="1000"/>
              </a:spcAft>
            </a:pPr>
            <a:r>
              <a:rPr sz="1900" b="1">
                <a:solidFill>
                  <a:srgbClr val="2A2F66"/>
                </a:solidFill>
                <a:latin typeface="Arial"/>
              </a:rPr>
              <a:t>Body — </a:t>
            </a:r>
            <a:r>
              <a:rPr sz="1900" b="0">
                <a:solidFill>
                  <a:srgbClr val="2A2F66"/>
                </a:solidFill>
                <a:latin typeface="Arial"/>
              </a:rPr>
              <a:t>one point per paragraph, in a deliberate order</a:t>
            </a:r>
          </a:p>
          <a:p>
            <a:pPr algn="l">
              <a:spcAft>
                <a:spcPts val="1000"/>
              </a:spcAft>
            </a:pPr>
            <a:r>
              <a:rPr sz="1900" b="1">
                <a:solidFill>
                  <a:srgbClr val="2A2F66"/>
                </a:solidFill>
                <a:latin typeface="Arial"/>
              </a:rPr>
              <a:t>Transitions — </a:t>
            </a:r>
            <a:r>
              <a:rPr sz="1900" b="0">
                <a:solidFill>
                  <a:srgbClr val="2A2F66"/>
                </a:solidFill>
                <a:latin typeface="Arial"/>
              </a:rPr>
              <a:t>bridges that show how each point relates to the last</a:t>
            </a:r>
          </a:p>
          <a:p>
            <a:pPr algn="l">
              <a:spcAft>
                <a:spcPts val="1000"/>
              </a:spcAft>
            </a:pPr>
            <a:r>
              <a:rPr sz="1900" b="1">
                <a:solidFill>
                  <a:srgbClr val="2A2F66"/>
                </a:solidFill>
                <a:latin typeface="Arial"/>
              </a:rPr>
              <a:t>Conclusion — </a:t>
            </a:r>
            <a:r>
              <a:rPr sz="1900" b="0">
                <a:solidFill>
                  <a:srgbClr val="2A2F66"/>
                </a:solidFill>
                <a:latin typeface="Arial"/>
              </a:rPr>
              <a:t>synthesis: what the points ADD UP TO (not a restatement)</a:t>
            </a:r>
          </a:p>
        </p:txBody>
      </p:sp>
      <p:sp>
        <p:nvSpPr>
          <p:cNvPr id="5" name="TextBox 4"/>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9AA3C9"/>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EARN ATTENTION, THEN LAND THE CLAIM</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5000" b="1" i="0">
                <a:solidFill>
                  <a:srgbClr val="FFFFFF"/>
                </a:solidFill>
                <a:latin typeface="Arial"/>
              </a:rPr>
              <a:t>The Funnel Intro</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2331720"/>
            <a:ext cx="10698480" cy="457200"/>
          </a:xfrm>
          <a:prstGeom prst="rect">
            <a:avLst/>
          </a:prstGeom>
          <a:noFill/>
        </p:spPr>
        <p:txBody>
          <a:bodyPr wrap="square" anchor="ctr" lIns="0" rIns="0" tIns="0" bIns="0">
            <a:spAutoFit/>
          </a:bodyPr>
          <a:lstStyle/>
          <a:p>
            <a:pPr algn="ctr"/>
            <a:r>
              <a:rPr sz="1400" b="1" i="0" spc="300">
                <a:solidFill>
                  <a:srgbClr val="AEB8E8"/>
                </a:solidFill>
                <a:latin typeface="Arial"/>
              </a:rPr>
              <a:t>BRIDGES, NOT SPRINKLES</a:t>
            </a:r>
          </a:p>
        </p:txBody>
      </p:sp>
      <p:sp>
        <p:nvSpPr>
          <p:cNvPr id="3" name="TextBox 2"/>
          <p:cNvSpPr txBox="1"/>
          <p:nvPr/>
        </p:nvSpPr>
        <p:spPr>
          <a:xfrm>
            <a:off x="548640" y="2286000"/>
            <a:ext cx="11064240" cy="2011680"/>
          </a:xfrm>
          <a:prstGeom prst="rect">
            <a:avLst/>
          </a:prstGeom>
          <a:noFill/>
        </p:spPr>
        <p:txBody>
          <a:bodyPr wrap="square" anchor="ctr" lIns="0" rIns="0" tIns="0" bIns="0">
            <a:spAutoFit/>
          </a:bodyPr>
          <a:lstStyle/>
          <a:p>
            <a:pPr algn="ctr"/>
            <a:r>
              <a:rPr sz="6000" b="1" i="0">
                <a:solidFill>
                  <a:srgbClr val="FFFFFF"/>
                </a:solidFill>
                <a:latin typeface="Arial"/>
              </a:rPr>
              <a:t>TRANSITIONS</a:t>
            </a:r>
          </a:p>
        </p:txBody>
      </p:sp>
      <p:sp>
        <p:nvSpPr>
          <p:cNvPr id="4" name="TextBox 3"/>
          <p:cNvSpPr txBox="1"/>
          <p:nvPr/>
        </p:nvSpPr>
        <p:spPr>
          <a:xfrm>
            <a:off x="11247120" y="6355080"/>
            <a:ext cx="731520" cy="320040"/>
          </a:xfrm>
          <a:prstGeom prst="rect">
            <a:avLst/>
          </a:prstGeom>
          <a:noFill/>
        </p:spPr>
        <p:txBody>
          <a:bodyPr wrap="square" anchor="ctr" lIns="0" rIns="0" tIns="0" bIns="0">
            <a:spAutoFit/>
          </a:bodyPr>
          <a:lstStyle/>
          <a:p>
            <a:pPr algn="r"/>
            <a:r>
              <a:rPr sz="1100" b="0" i="0">
                <a:solidFill>
                  <a:srgbClr val="5560A8"/>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