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 and a big one: your FIRST MAJOR ESSAY lands this week. For four weeks we built the foundation — the rhetorical situation, critical reading, the paragraph, the thesis. Now you put it to work in writing of your own. Two modes this week: narration (telling a true story to make a point) and exposition (explaining/informing). And one craft move that changes everything: showing instead of telling. Grading reminder: coursework all term — tutorials, quizzes, practice, discussions, weekly studios, a midterm, a final; AI is your coach on coursework but NOT on quizzes or exams. Today's job is the toolkit for writing the Narrative/Expository Essay well.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small narrative usually has three parts: a SITUATION (where/when, fast), a SCENE (the moment, shown in detail), and a SIGNIFICANCE (the point, often at the end). The craft is knowing where to spend your detail. Don't narrate the drive to work in the same loving detail as the moment that actually mattered — that flattens everything. SCENE the moment that carries your point: slow down, show it, let the reader live it. SUMMARIZE everything else: move through it quickly. A common student draft gives equal weight to everything and so emphasizes nothing. Tell them: find the one moment your point depends on, make THAT a scene, and let the rest be summary. This is also a revision tool — mark each paragraph S for scene or s for summary and check that the right moment got the space.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natural ways to organize this week's modes. Chronological order is for stories: events in the order they happened, carried by transitions like first, then, later, by the time, afterward. You CAN open in the middle for effect, but the reader still has to be able to follow the timeline. Process or sequential order is for explanations: the steps in the order they occur — first, next, once that's done, finally — how you explain how to do something or how something works. The connective tissue is time/sequence transitions; without them, even a true story reads as a jumble. Quick drill: put five steps of a simple process out of order and have students renumber them and name two transitions they'd use. The ORDER is the meaning — scramble it and the explanation fails. This is a photograph-it slide.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highest-value idea of the week, so give it its own slide and dwell. The biggest misconception about narrative is that it's 'just what happened' and needs no thesis. Wrong: a narrative essay still needs a POINT — a significance, a 'so what?'. It can be IMPLIED rather than stated outright, but if the story means nothing, it isn't an essay; it's a diary entry. The test to run before drafting: finish the sentence 'This story matters because ___.' If you can't, you don't have an essay yet — keep inventing. The example that makes it click: 'what I did last summer' is NOT a narrative essay; 'the summer I learned my dad was scared too' IS — because the second names a point the events add up to. Tell students: write your 'so what?' sentence before you write anything else.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Workflow first: draft in a word processor, then use a chatbot to DIAGNOSE, not author — 'Here's a paragraph; where am I telling instead of showing? Point to sentences, don't rewrite them.' Use its read as a map of your flat spots, then fix them in your own words. Now the audit: paste a true paragraph and ask the chatbot to 'make it more descriptive.' Read the rewrite like an editor and you'll see two failures — PURPLE PROSE (clichés: 'a whirlwind of emotions,' 'time stood still') and VOICE-FLATTENING (your plain, true phrasing swapped for generic 'literary' boilerplate that sounds like no one). The lesson: a chatbot can generate detail but can't tell true, in-your-voice detail from decoration — you do that. The tool drafts, you judge. Preview: in the research weeks this same audit catches invented quotes and sources.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week, in order. The Lecture Tutorial walks the concepts with an AI tutor — submit the share link; it's the warm-up for the essay. Practice is ungraded reps to make the quiz easy. Quiz 5 is ten auto-graded questions, closed to AI. Discussion 5 is a genuinely arguable craft debate — is personal narrative real academic writing? — done as an AI dialogue plus two peer replies; start early so you have time to reply. The headline is ASSIGNMENT 5: your FIRST MAJOR ESSAY, the Narrative/Expository Essay, 100 points — a real piece of writing, so begin now and bring a draft to the studio and office hours. Writing Studio 5, 'Show, Don't Tell,' is the perfect warm-up: you draft a vivid paragraph and revise a flat one into showing. Tell students to photograph this slide — it's the week's checklist.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and connect. This week YOU told a story and made a point. Next week we turn the lens on someone ELSE'S persuasion: rhetorical analysis. We'll learn the appeals — ethos (credibility), pathos (emotion), logos (logic), and kairos (timing) — and analyze how a REAL published text or speech actually works on its audience. And showing-not-telling comes right back: in an analysis you have to SHOW us the evidence in the text — quote the specific line, point to the specific move — not just TELL us 'it's persuasive.' It's also our first week working closely with a real outside text, so the course's load-bearing habit arrives: never misquote, never invent a source. Come having skimmed one short speech or op-ed you find persuasive. For now: go write your essay. The smallest true moment, told well, beats the biggest one told flat.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two sentences side by side: 'I was really nervous before my driving test' versus 'My hands left two damp prints on the steering wheel, and I read the instructor's clipboard three times without seeing a word.' Ask the room which one puts them IN the car. Everyone picks the second. Then the kicker: notice it never uses the word 'nervous' — it makes you FEEL it without naming it. That gap is the whole week. The promise on the board: by Friday you'll turn flat 'telling' sentences into vivid 'showing' ones, and you'll know why a true story still needs a point. The memory hook: don't tell me you were sad — show me the unfinished plate and the phone you kept checking.</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rhetorical mode is just a way of developing writing — the main job the writing is doing. Narration recounts events, usually over time, so a reader experiences them and arrives at a meaning; a college narrative essay tells the story BECAUSE it means something, not for its own sake (Purdue OWL: 'Make a point!'). Exposition lays out information or a process clearly so a reader understands it. Classify three out loud: 'how to set up a tent in the rain' = exposition; 'the night our tent collapsed and I learned my brother is braver than me' = narration; 'what makes a sourdough starter rise' = exposition. Most real essays blend the two; naming the primary mode tells you your main job. Preview the cure we hit in two slides: exposition is NOT opinion.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common note on student narrative. Telling states a conclusion or feeling directly — 'the kitchen was a mess,' 'he was angry,' 'it was a great day.' It's fast, sometimes useful, but it asks the reader to take your word. Showing gives concrete sensory detail — what you could see, hear, smell, taste, touch — so the reader reaches the conclusion themselves. Don't say 'angry'; show the door that slams hard enough to rattle the picture frames. Two quick reps: 'the room was old and neglected' becomes 'dust furred the windowsill, and the radiator ticked but never warmed'; 'I was excited' becomes 'I read the email twice, then a third time, just to watch the word accepted sit there.' Showing is the difference between writing a reader skims and writing a reader lives.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Kill this misconception right now, out loud. Students hear 'show, don't tell' and reach for the thesaurus — 'he was very, very angry,' 'it was an incredibly, extremely loud, super chaotic room.' That is just telling with extra words. Showing is not decoration; it's EVIDENCE. 'He set the coffee mug down so carefully it didn't make a sound, and didn't look at me' — that shows anger without a single adjective for it. The cure to write on the board: cut 'very,' cut the three synonyms for 'sad,' and put in ONE concrete thing the reader can actually see. When you catch an abstract word — nervous, freedom, beautiful — ask: what did I actually see or hear that made me think that? Put THAT on the page. Detail, not adjectives.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the week's four misconceptions out loud, then cure each — this is where flat drafts become strong ones. One: 'a narrative essay is just what I did and needs no thesis.' Cure: it needs a point, a 'so what?' — implied is fine, but a story with no meaning is a diary entry. Two: 'showing means more adjectives.' Cure: showing is specific sensory evidence, not decoration — cut 'very,' add one concrete thing. Three: 'exposition is just my opinion.' Cure: exposition explains or informs and aims for clarity and accuracy; arguing a side is argument, which is Week 7. Four: 'more detail is always better.' Cure: detail is a tool you aim, not a volume knob — selective, true detail beats a wall of description, which is the slide into purple prose. Run the rapid-fire drill after this: hand students four flat 'telling' sentences and have them rewrite one to show.</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is the engine under 'show, don't tell.' Abstract words name ideas and feelings you cannot physically point to — freedom, success, happiness, nervous. Concrete words name things a camera or microphone could record — the screen door banging, the smell of burnt toast, the bus pulling away. Sensory detail is concrete detail from the five senses, and most students lean only on sight and sound — push them toward smell, taste, and touch, which land hardest. The practical move: treat every abstract word as a flag. Ask 'what did I see or hear that made me feel that?' and replace the abstraction with the concrete thing. Students should leave able to spot abstract words in their own drafts.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the BEFORE aloud: 'I was nervous about my first day at the new job. Everyone seemed busy and I felt out of place. It was a stressful morning, but by the end of the day I felt a little better.' Diagnose it together: every sentence TELLS a feeling — nervous, out of place, stressful, better. Nothing is concrete; no reader can SEE this. And there's no real point yet beyond 'first days are hard.' This is exactly what a first draft often looks like, and that's fine — the draft is where you find what you mean. The fix isn't bigger words; it's concrete evidence and a point. Next slide is the same moment rewritten — watch what changes. Tell students to keep this pair in their notes; they'll do this exact move on their own paragraph in the studio.</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the AFTER aloud: 'I got to the office twenty minutes early and then sat in my car for ten of them, rehearsing how to say my own name. Inside, every desk was already humming — keyboards, a printer somewhere, two people laughing about a meeting I wasn't in. I refilled my water bottle twice just to have somewhere to walk. Then, near noon, a woman named Priya slid a sticky note onto my monitor: lunch? I have never been so grateful for one word.' Name the moves: 'nervous' became sitting in the car rehearsing my own name; 'out of place' became refilling the water bottle to have somewhere to walk; concrete sensory detail throughout; chronology (early → inside → near noon) carries it; and the last line lands the 'so what?' — one small kindness can change a hard day — shown, not announced.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5 OF 16</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Narrative &amp; Expository Writing</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Telling a true story to make a point — and showing, not telling</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SPEND DETAIL WHERE IT MATTERS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SCENE vs SUMMARY</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Scene the moment that carries the point; summarize the rest</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HOW TO ORDER IT</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CHRONOLOGY &amp; PROCESS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Chronological order (stories) — </a:t>
            </a:r>
            <a:r>
              <a:rPr sz="2100" b="0">
                <a:solidFill>
                  <a:srgbClr val="2A2F66"/>
                </a:solidFill>
                <a:latin typeface="Arial"/>
              </a:rPr>
              <a:t>events as they happened: first, then, by the time</a:t>
            </a:r>
          </a:p>
          <a:p>
            <a:pPr algn="l">
              <a:spcAft>
                <a:spcPts val="1000"/>
              </a:spcAft>
            </a:pPr>
            <a:r>
              <a:rPr sz="2100" b="1">
                <a:solidFill>
                  <a:srgbClr val="2A2F66"/>
                </a:solidFill>
                <a:latin typeface="Arial"/>
              </a:rPr>
              <a:t>Process / sequential order (explaining) — </a:t>
            </a:r>
            <a:r>
              <a:rPr sz="2100" b="0">
                <a:solidFill>
                  <a:srgbClr val="2A2F66"/>
                </a:solidFill>
                <a:latin typeface="Arial"/>
              </a:rPr>
              <a:t>the steps in the order they occur</a:t>
            </a:r>
          </a:p>
          <a:p>
            <a:pPr algn="l">
              <a:spcAft>
                <a:spcPts val="1000"/>
              </a:spcAft>
            </a:pPr>
            <a:r>
              <a:rPr sz="2100" b="1">
                <a:solidFill>
                  <a:srgbClr val="2A2F66"/>
                </a:solidFill>
                <a:latin typeface="Arial"/>
              </a:rPr>
              <a:t>Time/sequence transitions are the road signs: first · next · meanwhile · later · finally</a:t>
            </a:r>
          </a:p>
          <a:p>
            <a:pPr algn="l">
              <a:spcAft>
                <a:spcPts val="1000"/>
              </a:spcAft>
            </a:pPr>
            <a:r>
              <a:rPr sz="2100" b="1">
                <a:solidFill>
                  <a:srgbClr val="2A2F66"/>
                </a:solidFill>
                <a:latin typeface="Arial"/>
              </a:rPr>
              <a:t>Pick the order on purpose — </a:t>
            </a:r>
            <a:r>
              <a:rPr sz="2100" b="0">
                <a:solidFill>
                  <a:srgbClr val="2A2F66"/>
                </a:solidFill>
                <a:latin typeface="Arial"/>
              </a:rPr>
              <a:t>and SIGNAL it, or the reader gets lost</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LINE THAT EARNS THE POINTS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SO WHAT?</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A narrative essay still needs a point — even if it's implied</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AUDIT THE AI</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"MAKE IT MORE DESCRIPTIVE"</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Catch the purple prose — and protect your voice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THIS WEEK · ~3.5 HRS + YOUR ESSAY</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FFFFFF"/>
                </a:solidFill>
                <a:latin typeface="Arial"/>
              </a:rPr>
              <a:t>DO THIS WEEK</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700" b="1">
                <a:solidFill>
                  <a:srgbClr val="FFFFFF"/>
                </a:solidFill>
                <a:latin typeface="Arial"/>
              </a:rPr>
              <a:t>Lecture Tutorial 5 — </a:t>
            </a:r>
            <a:r>
              <a:rPr sz="1700" b="0">
                <a:solidFill>
                  <a:srgbClr val="DEE3F7"/>
                </a:solidFill>
                <a:latin typeface="Arial"/>
              </a:rPr>
              <a:t>narration/exposition + showing-not-telling (AI tutor, share link) ~60–90 min</a:t>
            </a:r>
          </a:p>
          <a:p>
            <a:pPr algn="l">
              <a:spcAft>
                <a:spcPts val="1000"/>
              </a:spcAft>
            </a:pPr>
            <a:r>
              <a:rPr sz="1700" b="1">
                <a:solidFill>
                  <a:srgbClr val="FFFFFF"/>
                </a:solidFill>
                <a:latin typeface="Arial"/>
              </a:rPr>
              <a:t>Practice (ungraded) — </a:t>
            </a:r>
            <a:r>
              <a:rPr sz="1700" b="0">
                <a:solidFill>
                  <a:srgbClr val="DEE3F7"/>
                </a:solidFill>
                <a:latin typeface="Arial"/>
              </a:rPr>
              <a:t>6 quick reps ~15–25 min</a:t>
            </a:r>
          </a:p>
          <a:p>
            <a:pPr algn="l">
              <a:spcAft>
                <a:spcPts val="1000"/>
              </a:spcAft>
            </a:pPr>
            <a:r>
              <a:rPr sz="1700" b="1">
                <a:solidFill>
                  <a:srgbClr val="FFFFFF"/>
                </a:solidFill>
                <a:latin typeface="Arial"/>
              </a:rPr>
              <a:t>Quiz 5 — </a:t>
            </a:r>
            <a:r>
              <a:rPr sz="1700" b="0">
                <a:solidFill>
                  <a:srgbClr val="DEE3F7"/>
                </a:solidFill>
                <a:latin typeface="Arial"/>
              </a:rPr>
              <a:t>10 questions, auto-graded, no AI ~15 min</a:t>
            </a:r>
          </a:p>
          <a:p>
            <a:pPr algn="l">
              <a:spcAft>
                <a:spcPts val="1000"/>
              </a:spcAft>
            </a:pPr>
            <a:r>
              <a:rPr sz="1700" b="1">
                <a:solidFill>
                  <a:srgbClr val="FFFFFF"/>
                </a:solidFill>
                <a:latin typeface="Arial"/>
              </a:rPr>
              <a:t>Discussion 5 — </a:t>
            </a:r>
            <a:r>
              <a:rPr sz="1700" b="0">
                <a:solidFill>
                  <a:srgbClr val="DEE3F7"/>
                </a:solidFill>
                <a:latin typeface="Arial"/>
              </a:rPr>
              <a:t>"Is a Story 'Real' College Writing?" (AI dialogue + 2 replies) ~20 min</a:t>
            </a:r>
          </a:p>
          <a:p>
            <a:pPr algn="l">
              <a:spcAft>
                <a:spcPts val="1000"/>
              </a:spcAft>
            </a:pPr>
            <a:r>
              <a:rPr sz="1700" b="1">
                <a:solidFill>
                  <a:srgbClr val="FFFFFF"/>
                </a:solidFill>
                <a:latin typeface="Arial"/>
              </a:rPr>
              <a:t>MAJOR ESSAY 5 — </a:t>
            </a:r>
            <a:r>
              <a:rPr sz="1700" b="0">
                <a:solidFill>
                  <a:srgbClr val="DEE3F7"/>
                </a:solidFill>
                <a:latin typeface="Arial"/>
              </a:rPr>
              <a:t>Narrative/Expository Essay, 100 pts — START EARLY</a:t>
            </a:r>
          </a:p>
          <a:p>
            <a:pPr algn="l">
              <a:spcAft>
                <a:spcPts val="1000"/>
              </a:spcAft>
            </a:pPr>
            <a:r>
              <a:rPr sz="1700" b="1">
                <a:solidFill>
                  <a:srgbClr val="FFFFFF"/>
                </a:solidFill>
                <a:latin typeface="Arial"/>
              </a:rPr>
              <a:t>Writing Studio 5 — </a:t>
            </a:r>
            <a:r>
              <a:rPr sz="1700" b="0">
                <a:solidFill>
                  <a:srgbClr val="DEE3F7"/>
                </a:solidFill>
                <a:latin typeface="Arial"/>
              </a:rPr>
              <a:t>"Show, Don't Tell": draft + revise (50 pts)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1E2761"/>
                </a:solidFill>
                <a:latin typeface="Arial"/>
              </a:rPr>
              <a:t>RHETORICAL ANALYSIS</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5560A8"/>
                </a:solidFill>
                <a:latin typeface="Arial"/>
              </a:rPr>
              <a:t>Ethos · pathos · logos · kairos — how a real text persuades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WHICH PUTS YOU IN THE ROOM?</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"I was nervous."</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…or: "My hands left two damp prints on the wheel."</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TWO MODES, TWO JOBS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NARRATION vs EXPOSITION</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Narration — </a:t>
            </a:r>
            <a:r>
              <a:rPr sz="2100" b="0">
                <a:solidFill>
                  <a:srgbClr val="2A2F66"/>
                </a:solidFill>
                <a:latin typeface="Arial"/>
              </a:rPr>
              <a:t>tells a true STORY to make a point (events over time → a meaning)</a:t>
            </a:r>
          </a:p>
          <a:p>
            <a:pPr algn="l">
              <a:spcAft>
                <a:spcPts val="1000"/>
              </a:spcAft>
            </a:pPr>
            <a:r>
              <a:rPr sz="2100" b="1">
                <a:solidFill>
                  <a:srgbClr val="2A2F66"/>
                </a:solidFill>
                <a:latin typeface="Arial"/>
              </a:rPr>
              <a:t>Exposition — </a:t>
            </a:r>
            <a:r>
              <a:rPr sz="2100" b="0">
                <a:solidFill>
                  <a:srgbClr val="2A2F66"/>
                </a:solidFill>
                <a:latin typeface="Arial"/>
              </a:rPr>
              <a:t>EXPLAINS or informs (how it works, what it is, the steps, the cause)</a:t>
            </a:r>
          </a:p>
          <a:p>
            <a:pPr algn="l">
              <a:spcAft>
                <a:spcPts val="1000"/>
              </a:spcAft>
            </a:pPr>
            <a:r>
              <a:rPr sz="2100" b="1">
                <a:solidFill>
                  <a:srgbClr val="2A2F66"/>
                </a:solidFill>
                <a:latin typeface="Arial"/>
              </a:rPr>
              <a:t>Most essays mix them — </a:t>
            </a:r>
            <a:r>
              <a:rPr sz="2100" b="0">
                <a:solidFill>
                  <a:srgbClr val="2A2F66"/>
                </a:solidFill>
                <a:latin typeface="Arial"/>
              </a:rPr>
              <a:t>name the PRIMARY job</a:t>
            </a:r>
          </a:p>
          <a:p>
            <a:pPr algn="l">
              <a:spcAft>
                <a:spcPts val="1000"/>
              </a:spcAft>
            </a:pPr>
            <a:r>
              <a:rPr sz="2100" b="1">
                <a:solidFill>
                  <a:srgbClr val="2A2F66"/>
                </a:solidFill>
                <a:latin typeface="Arial"/>
              </a:rPr>
              <a:t>The test — </a:t>
            </a:r>
            <a:r>
              <a:rPr sz="2100" b="0">
                <a:solidFill>
                  <a:srgbClr val="2A2F66"/>
                </a:solidFill>
                <a:latin typeface="Arial"/>
              </a:rPr>
              <a:t>does it tell what happened, or explain how/why?</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MOVE OF THE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SHOW, DON'T TELL</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Give the evidence; let the reader reach the feeling</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TRAP EVERYONE FALLS IN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SHOWING ≠ MORE ADJECTIVES</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It means specific sensory EVIDENCE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NAME IT, THEN CURE IT</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FOUR MYTHS TO DROP</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"A narrative needs no point" → it needs a "so what?" (can be implied)</a:t>
            </a:r>
          </a:p>
          <a:p>
            <a:pPr algn="l">
              <a:spcAft>
                <a:spcPts val="1000"/>
              </a:spcAft>
            </a:pPr>
            <a:r>
              <a:rPr sz="2100" b="1">
                <a:solidFill>
                  <a:srgbClr val="2A2F66"/>
                </a:solidFill>
                <a:latin typeface="Arial"/>
              </a:rPr>
              <a:t>"Showing = more adjectives" → no: specific sensory EVIDENCE</a:t>
            </a:r>
          </a:p>
          <a:p>
            <a:pPr algn="l">
              <a:spcAft>
                <a:spcPts val="1000"/>
              </a:spcAft>
            </a:pPr>
            <a:r>
              <a:rPr sz="2100" b="1">
                <a:solidFill>
                  <a:srgbClr val="2A2F66"/>
                </a:solidFill>
                <a:latin typeface="Arial"/>
              </a:rPr>
              <a:t>"Exposition = my opinion" → no: it explains/informs, doesn't argue a side</a:t>
            </a:r>
          </a:p>
          <a:p>
            <a:pPr algn="l">
              <a:spcAft>
                <a:spcPts val="1000"/>
              </a:spcAft>
            </a:pPr>
            <a:r>
              <a:rPr sz="2100" b="1">
                <a:solidFill>
                  <a:srgbClr val="2A2F66"/>
                </a:solidFill>
                <a:latin typeface="Arial"/>
              </a:rPr>
              <a:t>"More detail is always better" → detail is a tool you AIM (cut the purple)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WHAT A CAMERA CAN CATCH</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CONCRETE vs ABSTRACT</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Abstract — </a:t>
            </a:r>
            <a:r>
              <a:rPr sz="2100" b="0">
                <a:solidFill>
                  <a:srgbClr val="2A2F66"/>
                </a:solidFill>
                <a:latin typeface="Arial"/>
              </a:rPr>
              <a:t>ideas/feelings you can't point to: nervous, freedom, success, beautiful</a:t>
            </a:r>
          </a:p>
          <a:p>
            <a:pPr algn="l">
              <a:spcAft>
                <a:spcPts val="1000"/>
              </a:spcAft>
            </a:pPr>
            <a:r>
              <a:rPr sz="2100" b="1">
                <a:solidFill>
                  <a:srgbClr val="2A2F66"/>
                </a:solidFill>
                <a:latin typeface="Arial"/>
              </a:rPr>
              <a:t>Concrete — </a:t>
            </a:r>
            <a:r>
              <a:rPr sz="2100" b="0">
                <a:solidFill>
                  <a:srgbClr val="2A2F66"/>
                </a:solidFill>
                <a:latin typeface="Arial"/>
              </a:rPr>
              <a:t>things a camera/mic could catch: a damp wheel, a bus pulling away</a:t>
            </a:r>
          </a:p>
          <a:p>
            <a:pPr algn="l">
              <a:spcAft>
                <a:spcPts val="1000"/>
              </a:spcAft>
            </a:pPr>
            <a:r>
              <a:rPr sz="2100" b="1">
                <a:solidFill>
                  <a:srgbClr val="2A2F66"/>
                </a:solidFill>
                <a:latin typeface="Arial"/>
              </a:rPr>
              <a:t>Sensory detail — </a:t>
            </a:r>
            <a:r>
              <a:rPr sz="2100" b="0">
                <a:solidFill>
                  <a:srgbClr val="2A2F66"/>
                </a:solidFill>
                <a:latin typeface="Arial"/>
              </a:rPr>
              <a:t>concrete detail from the five senses (see/hear/smell/taste/touch)</a:t>
            </a:r>
          </a:p>
          <a:p>
            <a:pPr algn="l">
              <a:spcAft>
                <a:spcPts val="1000"/>
              </a:spcAft>
            </a:pPr>
            <a:r>
              <a:rPr sz="2100" b="1">
                <a:solidFill>
                  <a:srgbClr val="2A2F66"/>
                </a:solidFill>
                <a:latin typeface="Arial"/>
              </a:rPr>
              <a:t>Showing runs on CONCRETE detail — </a:t>
            </a:r>
            <a:r>
              <a:rPr sz="2100" b="0">
                <a:solidFill>
                  <a:srgbClr val="2A2F66"/>
                </a:solidFill>
                <a:latin typeface="Arial"/>
              </a:rPr>
              <a:t>so swap the abstraction for the thing</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WORKED EXAMPLE · BEFORE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FLAT</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Every sentence names a feeling — nothing is concrete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WORKED EXAMPLE · AFTER</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SHOWN</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Concrete detail · chronology · a point that lands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