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6 — a major-essay week and my favorite of the term. For five weeks we worked on your writing and on reading texts fairly. Now we ask a sharper question about someone else's writing: not whether we agree with it, but HOW it works on us. Our text is one of the most analyzed speeches in American history — Dr. Martin Luther King Jr.'s 'I Have a Dream' (1963), linked at its archive so you can read and hear it. Our tools are the four appeals. By Friday you'll name them, point to where a real speech uses each, and explain the effect. One promise: you'll never again write 'the author uses pathos' and stop.</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most important slide in the deck — the line students cross to earn real points. Summary says what the text SAYS: 'King calls for justice.' Agreement says whether it's RIGHT: 'I agree with him.' Analysis says HOW it persuades and to what EFFECT: 'the anaphora of the dream refrain widens a private hope into a shared vision, so an abstract demand feels like a promise being claimed.' A rhetorical analysis is built almost entirely of the third. Test any sentence: if a reader who only knew the gist could have written it, it's summary. If it's really your opinion on the cause, it's agreement. If it requires pointing at a MOVE and its EFFECT, congratulations — that's analysis.</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the single most common mistake in a first rhetorical-analysis essay: naming an appeal and stopping. 'The author uses pathos.' True, maybe — but it's a label, not analysis. Naming the appeal is step ONE of three. Step two: HOW does the move create that appeal — through what device or word choice? Step three: what EFFECT does it have on the audience? 'By repeating a hopeful refrain (how), King turns a private hope into a shared, vivid future, so the demand feels inevitable to a weary audience (effect).' That's analysis. Every time you write 'uses ethos/pathos/logos,' make yourself add 'how?' and 'so what?' before you move on.</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Every body paragraph of your essay is this three-step engine. Claim: name the move and appeal. Evidence: a SHORT exact quotation — copy the few words you'll actually analyze straight from the archived text, and keep it tiny. Effect: how it works on the audience — this is where most of your grade lives, so spend most of your sentences here. The discipline is short quote, long analysis. A longer quotation does NOT make a stronger paragraph; more analysis does. Build your whole essay by stacking these paragraphs, each taking one strategy from your thesis and proving it on a verified moment of the real speech.</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most important AI-critique of the entire term, so lean in. Ask any chatbot to 'analyze the rhetoric of I Have a Dream with direct quotations' and it will sound completely authoritative — and it will sometimes hand you a quotation King NEVER said, mis-word a real line, or attribute to King a phrase from a different speech entirely. It looks perfect and it is wrong. A confident, well-formatted, false quotation is worse than no quotation — and in your essay it's an academic-integrity violation whether a human or an AI produced it. So the rule is absolute: read and annotate the speech yourself first, and verify EVERY quotation word-for-word against the archived text before it goes in your paper. The tool drafts; you verify. This is the habit that protects you here and on every research paper after it.</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Here's the week, in order — each step sets up the next. Start by reading AND listening to the speech; you cannot analyze it, or catch a chatbot's invented quote, on a text you haven't read. Tutorial first to build the vocabulary. Quiz to lock it in — no AI on the quiz. The discussion has you argue which appeal carries the speech. The big one is Assignment 6 — the major Rhetorical Analysis Essay, 100 points — so START EARLY and bring a draft to office hours. The studio maps the appeals to verified moments and ends with the signature AI-critique. Everything except the reading closes Sunday.</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week you analyzed how someone else persuades. Next week you build your own persuasion from the studs up — argument with the Toulmin model: claim, grounds, and warrant, plus counterargument and rebuttal. The appeals you named this week stop being things you spot in other people's speeches and become tools YOU wield on purpose. Come having read 'I Have a Dream' twice — once for meaning, once for strategy — and ready to argue about which appeal does the heaviest lifting. And bring a healthy skepticism toward any quotation you didn't verify yourself. See you Tuesday.</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Here's the trap, and it snares almost everyone. Play 60 seconds of the speech and ask the room 'did that persuade you?' Most people answer with whether they AGREE with King's cause. That's a fine question — but it is not this week's question. Whether you agree is your position on the ISSUE. Rhetorical analysis asks something different: how does the text move its audience? You can write a brilliant analysis of a speech whose conclusion you reject, by showing exactly how its machinery works. So for two weeks, set agreement aside. We are mechanics looking under the hood, not voters at the ballot box.</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whole week on one slide. Rhetorical analysis explains HOW a text tries to persuade its audience — the strategies it uses and the effects they have. Not what it says (that's summary, from Week 2). Not whether it's right (that's agreement). HOW. The good news: we have a 2,400-year-old toolkit for answering it, and once you can name the moves, you can see them everywhere — in ads, in op-eds, in a friend talking you into dinner. Today we name the four tools, then practice pointing them at a real, famous speech and explaining what each one does to the listener.</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four appeals are your vocabulary for the whole unit. Ethos is about the speaker — expertise, shared values, moral authority; it answers 'why trust you?' Pathos is emotion — imagery, story, rhythm, word choice. Logos is reasoning — facts, examples, cause and effect. Kairos, the fourth, is timing — why the argument lands NOW. Aristotle gave us the first three; kairos is the opportune-moment appeal. Memory hook: credibility, emotion, logic, timing. Real persuasion almost always blends them — but you can usually name the dominant one, and naming it is step one of analysis. The next steps are how, and so-what.</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Ethos is the appeal to credibility and character. A surgeon writes 'in my twenty years in the operating room'; a columnist writes 'as a lifelong fan of this team' — both are borrowing authority to be believed. In our speech, King builds ethos not with a resume but by grounding his demand in America's own founding documents and in a tone of disciplined dignity — he speaks as someone calling the nation to honor promises it already made, not as an outsider attacking. That posture lowers a wary 1963 audience's resistance before the argument even advances. Watch the classic mix-up: ethos is about trusting the SPEAKER; logos is about the reasoning itself. Different jobs.</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Pathos is the appeal to emotion — and it is King's most powerful tool. A charity ad showing one frightened child and asking 'could you look away?' is pure pathos. In 'I Have a Dream,' the engine of pathos is repetition: the refrain 'I have a dream that one day' repeated at the start of sentence after sentence, each widening the vision. He's not adding evidence; he's building a rising wave of shared feeling. The effect is to make a future that does not yet exist feel concrete and near. That's why people remember the FEELING of the speech, not a list of its points. But remember: naming pathos is not analysis. We still have to say how it's built and what it does to the audience.</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Logos is the appeal to logic and evidence — and King carries it on a brilliant metaphor. He frames the nation's broken promise as a financial debt: America wrote a promissory note, then handed Black citizens a bad check returned for insufficient funds — but, he insists, the bank of justice is not bankrupt. That's a logos move dressed as a vivid figure: it reframes a sweeping moral plea as a fair, almost legal claim — a bill simply overdue. The effect is that a skeptical audience finds it harder to dismiss the demand as radical; who argues against paying a debt that's owed? This is the slide where students stop confusing ethos and logos: ethos was trusting King; logos is the debt-logic itself.</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Kairos is the appeal students forget — the timeliness of the occasion. A hardware store advertising generators the morning after a blackout is pure kairos: same ad, far more force, because of WHEN it arrives. 'I Have a Dream' is steeped in it. King speaks 'five score years' after the Emancipation Proclamation, on the steps of the Lincoln Memorial, before a march for jobs and freedom. The timing and place are themselves an argument — a reckoning with a century-old promise still unkept. When you analyze a text, always ask: why this moment? The occasion is part of the persuasion, and naming it deepens your analysis beyond the words on the page.</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Appeals are delivered by named DEVICES, and naming the device sharpens your analysis. Anaphora is the big one this week: repetition at the start of successive clauses — King's 'I have a dream that one day,' his fourfold 'Now is the time,' the closing 'Let freedom ring' rung out from state after state. Antithesis pairs opposites in parallel — judging people by the content of their character rather than the color of their skin. Metaphor reframes — the unpaid-debt figure. Each device is a delivery vehicle for an appeal. A complete analysis names the device AND the appeal AND the effect. The device name alone is still just a label.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ENGL 1A · WEEK 6</a:t>
            </a:r>
          </a:p>
        </p:txBody>
      </p:sp>
      <p:sp>
        <p:nvSpPr>
          <p:cNvPr id="3" name="TextBox 2"/>
          <p:cNvSpPr txBox="1"/>
          <p:nvPr/>
        </p:nvSpPr>
        <p:spPr>
          <a:xfrm>
            <a:off x="548640" y="2194560"/>
            <a:ext cx="11064240" cy="2011680"/>
          </a:xfrm>
          <a:prstGeom prst="rect">
            <a:avLst/>
          </a:prstGeom>
          <a:noFill/>
        </p:spPr>
        <p:txBody>
          <a:bodyPr wrap="square" anchor="ctr" lIns="0" rIns="0" tIns="0" bIns="0">
            <a:spAutoFit/>
          </a:bodyPr>
          <a:lstStyle/>
          <a:p>
            <a:pPr algn="ctr"/>
            <a:r>
              <a:rPr sz="4000" b="1" i="0">
                <a:solidFill>
                  <a:srgbClr val="FFFFFF"/>
                </a:solidFill>
                <a:latin typeface="Arial"/>
              </a:rPr>
              <a:t>Rhetorical Analysis</a:t>
            </a:r>
          </a:p>
        </p:txBody>
      </p:sp>
      <p:sp>
        <p:nvSpPr>
          <p:cNvPr id="4" name="TextBox 3"/>
          <p:cNvSpPr txBox="1"/>
          <p:nvPr/>
        </p:nvSpPr>
        <p:spPr>
          <a:xfrm>
            <a:off x="914400" y="4297680"/>
            <a:ext cx="10332720" cy="548640"/>
          </a:xfrm>
          <a:prstGeom prst="rect">
            <a:avLst/>
          </a:prstGeom>
          <a:noFill/>
        </p:spPr>
        <p:txBody>
          <a:bodyPr wrap="square" anchor="ctr" lIns="0" rIns="0" tIns="0" bIns="0">
            <a:spAutoFit/>
          </a:bodyPr>
          <a:lstStyle/>
          <a:p>
            <a:pPr algn="ctr"/>
            <a:r>
              <a:rPr sz="1700" b="0" i="1">
                <a:solidFill>
                  <a:srgbClr val="AEB8E8"/>
                </a:solidFill>
                <a:latin typeface="Arial"/>
              </a:rPr>
              <a:t>How a real text persuades — ethos, pathos, logos, kairos</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81E4D"/>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THE SIGNATURE DISTINCTION</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4000" b="1" i="0">
                <a:solidFill>
                  <a:srgbClr val="FFFFFF"/>
                </a:solidFill>
                <a:latin typeface="Arial"/>
              </a:rPr>
              <a:t>Analysis ≠ Summary ≠ Agreement</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THE LABEL TRAP</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4000" b="1" i="0">
                <a:solidFill>
                  <a:srgbClr val="FFFFFF"/>
                </a:solidFill>
                <a:latin typeface="Arial"/>
              </a:rPr>
              <a:t>"Uses pathos" — so what?</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EEF1FA"/>
        </a:solidFill>
        <a:effectLst/>
      </p:bgPr>
    </p:bg>
    <p:spTree>
      <p:nvGrpSpPr>
        <p:cNvPr id="1" name=""/>
        <p:cNvGrpSpPr/>
        <p:nvPr/>
      </p:nvGrpSpPr>
      <p:grpSpPr/>
      <p:sp>
        <p:nvSpPr>
          <p:cNvPr id="2" name="TextBox 1"/>
          <p:cNvSpPr txBox="1"/>
          <p:nvPr/>
        </p:nvSpPr>
        <p:spPr>
          <a:xfrm>
            <a:off x="731520" y="640080"/>
            <a:ext cx="10698480" cy="457200"/>
          </a:xfrm>
          <a:prstGeom prst="rect">
            <a:avLst/>
          </a:prstGeom>
          <a:noFill/>
        </p:spPr>
        <p:txBody>
          <a:bodyPr wrap="square" anchor="ctr" lIns="0" rIns="0" tIns="0" bIns="0">
            <a:spAutoFit/>
          </a:bodyPr>
          <a:lstStyle/>
          <a:p>
            <a:pPr algn="ctr"/>
            <a:r>
              <a:rPr sz="1400" b="1" i="0" spc="300">
                <a:solidFill>
                  <a:srgbClr val="5560A8"/>
                </a:solidFill>
                <a:latin typeface="Arial"/>
              </a:rPr>
              <a:t>THE ENGINE</a:t>
            </a:r>
          </a:p>
        </p:txBody>
      </p:sp>
      <p:sp>
        <p:nvSpPr>
          <p:cNvPr id="3" name="TextBox 2"/>
          <p:cNvSpPr txBox="1"/>
          <p:nvPr/>
        </p:nvSpPr>
        <p:spPr>
          <a:xfrm>
            <a:off x="731520" y="1234440"/>
            <a:ext cx="10698480" cy="914400"/>
          </a:xfrm>
          <a:prstGeom prst="rect">
            <a:avLst/>
          </a:prstGeom>
          <a:noFill/>
        </p:spPr>
        <p:txBody>
          <a:bodyPr wrap="square" anchor="ctr" lIns="0" rIns="0" tIns="0" bIns="0">
            <a:spAutoFit/>
          </a:bodyPr>
          <a:lstStyle/>
          <a:p>
            <a:pPr algn="ctr"/>
            <a:r>
              <a:rPr sz="3000" b="1" i="0">
                <a:solidFill>
                  <a:srgbClr val="1E2761"/>
                </a:solidFill>
                <a:latin typeface="Arial"/>
              </a:rPr>
              <a:t>Claim → Evidence → Effect</a:t>
            </a:r>
          </a:p>
        </p:txBody>
      </p:sp>
      <p:sp>
        <p:nvSpPr>
          <p:cNvPr id="4" name="TextBox 3"/>
          <p:cNvSpPr txBox="1"/>
          <p:nvPr/>
        </p:nvSpPr>
        <p:spPr>
          <a:xfrm>
            <a:off x="1371600" y="2468880"/>
            <a:ext cx="9418320" cy="3931920"/>
          </a:xfrm>
          <a:prstGeom prst="rect">
            <a:avLst/>
          </a:prstGeom>
          <a:noFill/>
        </p:spPr>
        <p:txBody>
          <a:bodyPr wrap="square" anchor="t" lIns="0" tIns="0">
            <a:spAutoFit/>
          </a:bodyPr>
          <a:lstStyle/>
          <a:p>
            <a:pPr algn="l">
              <a:spcAft>
                <a:spcPts val="1000"/>
              </a:spcAft>
            </a:pPr>
            <a:r>
              <a:rPr sz="2100" b="1">
                <a:solidFill>
                  <a:srgbClr val="2A2F66"/>
                </a:solidFill>
                <a:latin typeface="Arial"/>
              </a:rPr>
              <a:t>Claim — </a:t>
            </a:r>
            <a:r>
              <a:rPr sz="2100" b="0">
                <a:solidFill>
                  <a:srgbClr val="2A2F66"/>
                </a:solidFill>
                <a:latin typeface="Arial"/>
              </a:rPr>
              <a:t>name the move and the appeal you're analyzing</a:t>
            </a:r>
          </a:p>
          <a:p>
            <a:pPr algn="l">
              <a:spcAft>
                <a:spcPts val="1000"/>
              </a:spcAft>
            </a:pPr>
            <a:r>
              <a:rPr sz="2100" b="1">
                <a:solidFill>
                  <a:srgbClr val="2A2F66"/>
                </a:solidFill>
                <a:latin typeface="Arial"/>
              </a:rPr>
              <a:t>Evidence — </a:t>
            </a:r>
            <a:r>
              <a:rPr sz="2100" b="0">
                <a:solidFill>
                  <a:srgbClr val="2A2F66"/>
                </a:solidFill>
                <a:latin typeface="Arial"/>
              </a:rPr>
              <a:t>a SHORT quotation copied EXACTLY from the speech (or a precise paraphrase)</a:t>
            </a:r>
          </a:p>
          <a:p>
            <a:pPr algn="l">
              <a:spcAft>
                <a:spcPts val="1000"/>
              </a:spcAft>
            </a:pPr>
            <a:r>
              <a:rPr sz="2100" b="1">
                <a:solidFill>
                  <a:srgbClr val="2A2F66"/>
                </a:solidFill>
                <a:latin typeface="Arial"/>
              </a:rPr>
              <a:t>Effect — </a:t>
            </a:r>
            <a:r>
              <a:rPr sz="2100" b="0">
                <a:solidFill>
                  <a:srgbClr val="2A2F66"/>
                </a:solidFill>
                <a:latin typeface="Arial"/>
              </a:rPr>
              <a:t>how the move works on the audience (this is the heart — spend your sentences here)</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9AA3C9"/>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81E4D"/>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AUDIT THE AI</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4000" b="1" i="0">
                <a:solidFill>
                  <a:srgbClr val="FFFFFF"/>
                </a:solidFill>
                <a:latin typeface="Arial"/>
              </a:rPr>
              <a:t>It will fake a quote</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EEF1FA"/>
        </a:solidFill>
        <a:effectLst/>
      </p:bgPr>
    </p:bg>
    <p:spTree>
      <p:nvGrpSpPr>
        <p:cNvPr id="1" name=""/>
        <p:cNvGrpSpPr/>
        <p:nvPr/>
      </p:nvGrpSpPr>
      <p:grpSpPr/>
      <p:sp>
        <p:nvSpPr>
          <p:cNvPr id="2" name="TextBox 1"/>
          <p:cNvSpPr txBox="1"/>
          <p:nvPr/>
        </p:nvSpPr>
        <p:spPr>
          <a:xfrm>
            <a:off x="731520" y="640080"/>
            <a:ext cx="10698480" cy="457200"/>
          </a:xfrm>
          <a:prstGeom prst="rect">
            <a:avLst/>
          </a:prstGeom>
          <a:noFill/>
        </p:spPr>
        <p:txBody>
          <a:bodyPr wrap="square" anchor="ctr" lIns="0" rIns="0" tIns="0" bIns="0">
            <a:spAutoFit/>
          </a:bodyPr>
          <a:lstStyle/>
          <a:p>
            <a:pPr algn="ctr"/>
            <a:r>
              <a:rPr sz="1400" b="1" i="0" spc="300">
                <a:solidFill>
                  <a:srgbClr val="5560A8"/>
                </a:solidFill>
                <a:latin typeface="Arial"/>
              </a:rPr>
              <a:t>THIS WEEK'S WORK</a:t>
            </a:r>
          </a:p>
        </p:txBody>
      </p:sp>
      <p:sp>
        <p:nvSpPr>
          <p:cNvPr id="3" name="TextBox 2"/>
          <p:cNvSpPr txBox="1"/>
          <p:nvPr/>
        </p:nvSpPr>
        <p:spPr>
          <a:xfrm>
            <a:off x="731520" y="1234440"/>
            <a:ext cx="10698480" cy="914400"/>
          </a:xfrm>
          <a:prstGeom prst="rect">
            <a:avLst/>
          </a:prstGeom>
          <a:noFill/>
        </p:spPr>
        <p:txBody>
          <a:bodyPr wrap="square" anchor="ctr" lIns="0" rIns="0" tIns="0" bIns="0">
            <a:spAutoFit/>
          </a:bodyPr>
          <a:lstStyle/>
          <a:p>
            <a:pPr algn="ctr"/>
            <a:r>
              <a:rPr sz="3000" b="1" i="0">
                <a:solidFill>
                  <a:srgbClr val="1E2761"/>
                </a:solidFill>
                <a:latin typeface="Arial"/>
              </a:rPr>
              <a:t>Do These — In Order</a:t>
            </a:r>
          </a:p>
        </p:txBody>
      </p:sp>
      <p:sp>
        <p:nvSpPr>
          <p:cNvPr id="4" name="TextBox 3"/>
          <p:cNvSpPr txBox="1"/>
          <p:nvPr/>
        </p:nvSpPr>
        <p:spPr>
          <a:xfrm>
            <a:off x="1371600" y="2468880"/>
            <a:ext cx="9418320" cy="3931920"/>
          </a:xfrm>
          <a:prstGeom prst="rect">
            <a:avLst/>
          </a:prstGeom>
          <a:noFill/>
        </p:spPr>
        <p:txBody>
          <a:bodyPr wrap="square" anchor="t" lIns="0" tIns="0">
            <a:spAutoFit/>
          </a:bodyPr>
          <a:lstStyle/>
          <a:p>
            <a:pPr algn="l">
              <a:spcAft>
                <a:spcPts val="1000"/>
              </a:spcAft>
            </a:pPr>
            <a:r>
              <a:rPr sz="1900" b="1">
                <a:solidFill>
                  <a:srgbClr val="2A2F66"/>
                </a:solidFill>
                <a:latin typeface="Arial"/>
              </a:rPr>
              <a:t>Tutorial 6 — </a:t>
            </a:r>
            <a:r>
              <a:rPr sz="1900" b="0">
                <a:solidFill>
                  <a:srgbClr val="2A2F66"/>
                </a:solidFill>
                <a:latin typeface="Arial"/>
              </a:rPr>
              <a:t>the four appeals + analysis-vs-summary (AI tutor, share link) · ~60–90 min</a:t>
            </a:r>
          </a:p>
          <a:p>
            <a:pPr algn="l">
              <a:spcAft>
                <a:spcPts val="1000"/>
              </a:spcAft>
            </a:pPr>
            <a:r>
              <a:rPr sz="1900" b="1">
                <a:solidFill>
                  <a:srgbClr val="2A2F66"/>
                </a:solidFill>
                <a:latin typeface="Arial"/>
              </a:rPr>
              <a:t>Quiz 6 — </a:t>
            </a:r>
            <a:r>
              <a:rPr sz="1900" b="0">
                <a:solidFill>
                  <a:srgbClr val="2A2F66"/>
                </a:solidFill>
                <a:latin typeface="Arial"/>
              </a:rPr>
              <a:t>appeals, devices, analysis vs. agreement (no AI) · ~15 min</a:t>
            </a:r>
          </a:p>
          <a:p>
            <a:pPr algn="l">
              <a:spcAft>
                <a:spcPts val="1000"/>
              </a:spcAft>
            </a:pPr>
            <a:r>
              <a:rPr sz="1900" b="1">
                <a:solidFill>
                  <a:srgbClr val="2A2F66"/>
                </a:solidFill>
                <a:latin typeface="Arial"/>
              </a:rPr>
              <a:t>Discussion 6 — </a:t>
            </a:r>
            <a:r>
              <a:rPr sz="1900" b="0">
                <a:solidFill>
                  <a:srgbClr val="2A2F66"/>
                </a:solidFill>
                <a:latin typeface="Arial"/>
              </a:rPr>
              <a:t>which appeal carries the speech? (AI dialogue) · ~20 min</a:t>
            </a:r>
          </a:p>
          <a:p>
            <a:pPr algn="l">
              <a:spcAft>
                <a:spcPts val="1000"/>
              </a:spcAft>
            </a:pPr>
            <a:r>
              <a:rPr sz="1900" b="1">
                <a:solidFill>
                  <a:srgbClr val="2A2F66"/>
                </a:solidFill>
                <a:latin typeface="Arial"/>
              </a:rPr>
              <a:t>Assignment 6 — </a:t>
            </a:r>
            <a:r>
              <a:rPr sz="1900" b="0">
                <a:solidFill>
                  <a:srgbClr val="2A2F66"/>
                </a:solidFill>
                <a:latin typeface="Arial"/>
              </a:rPr>
              <a:t>THE RHETORICAL ANALYSIS ESSAY, 100 pts (major essay) · start early</a:t>
            </a:r>
          </a:p>
          <a:p>
            <a:pPr algn="l">
              <a:spcAft>
                <a:spcPts val="1000"/>
              </a:spcAft>
            </a:pPr>
            <a:r>
              <a:rPr sz="1900" b="1">
                <a:solidFill>
                  <a:srgbClr val="2A2F66"/>
                </a:solidFill>
                <a:latin typeface="Arial"/>
              </a:rPr>
              <a:t>Studio 6 — </a:t>
            </a:r>
            <a:r>
              <a:rPr sz="1900" b="0">
                <a:solidFill>
                  <a:srgbClr val="2A2F66"/>
                </a:solidFill>
                <a:latin typeface="Arial"/>
              </a:rPr>
              <a:t>Map the Appeals + catch the AI faking a quote · ~50–70 min</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9AA3C9"/>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NEXT WEEK</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4000" b="1" i="0">
                <a:solidFill>
                  <a:srgbClr val="FFFFFF"/>
                </a:solidFill>
                <a:latin typeface="Arial"/>
              </a:rPr>
              <a:t>Build your own argument</a:t>
            </a:r>
          </a:p>
        </p:txBody>
      </p:sp>
      <p:sp>
        <p:nvSpPr>
          <p:cNvPr id="4" name="TextBox 3"/>
          <p:cNvSpPr txBox="1"/>
          <p:nvPr/>
        </p:nvSpPr>
        <p:spPr>
          <a:xfrm>
            <a:off x="914400" y="4297680"/>
            <a:ext cx="10332720" cy="548640"/>
          </a:xfrm>
          <a:prstGeom prst="rect">
            <a:avLst/>
          </a:prstGeom>
          <a:noFill/>
        </p:spPr>
        <p:txBody>
          <a:bodyPr wrap="square" anchor="ctr" lIns="0" rIns="0" tIns="0" bIns="0">
            <a:spAutoFit/>
          </a:bodyPr>
          <a:lstStyle/>
          <a:p>
            <a:pPr algn="ctr"/>
            <a:r>
              <a:rPr sz="1700" b="0" i="1">
                <a:solidFill>
                  <a:srgbClr val="AEB8E8"/>
                </a:solidFill>
                <a:latin typeface="Arial"/>
              </a:rPr>
              <a:t>Toulmin: claim, grounds, warrant — and the appeals become tools you wield</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15</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THE WRONG QUESTION</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6000" b="1" i="0">
                <a:solidFill>
                  <a:srgbClr val="FFFFFF"/>
                </a:solidFill>
                <a:latin typeface="Arial"/>
              </a:rPr>
              <a:t>Do I agree?</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THE RIGHT QUESTION</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4000" b="1" i="0">
                <a:solidFill>
                  <a:srgbClr val="FFFFFF"/>
                </a:solidFill>
                <a:latin typeface="Arial"/>
              </a:rPr>
              <a:t>How does it persuade?</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EEF1FA"/>
        </a:solidFill>
        <a:effectLst/>
      </p:bgPr>
    </p:bg>
    <p:spTree>
      <p:nvGrpSpPr>
        <p:cNvPr id="1" name=""/>
        <p:cNvGrpSpPr/>
        <p:nvPr/>
      </p:nvGrpSpPr>
      <p:grpSpPr/>
      <p:sp>
        <p:nvSpPr>
          <p:cNvPr id="2" name="TextBox 1"/>
          <p:cNvSpPr txBox="1"/>
          <p:nvPr/>
        </p:nvSpPr>
        <p:spPr>
          <a:xfrm>
            <a:off x="731520" y="640080"/>
            <a:ext cx="10698480" cy="457200"/>
          </a:xfrm>
          <a:prstGeom prst="rect">
            <a:avLst/>
          </a:prstGeom>
          <a:noFill/>
        </p:spPr>
        <p:txBody>
          <a:bodyPr wrap="square" anchor="ctr" lIns="0" rIns="0" tIns="0" bIns="0">
            <a:spAutoFit/>
          </a:bodyPr>
          <a:lstStyle/>
          <a:p>
            <a:pPr algn="ctr"/>
            <a:r>
              <a:rPr sz="1400" b="1" i="0" spc="300">
                <a:solidFill>
                  <a:srgbClr val="5560A8"/>
                </a:solidFill>
                <a:latin typeface="Arial"/>
              </a:rPr>
              <a:t>THE TOOLKIT</a:t>
            </a:r>
          </a:p>
        </p:txBody>
      </p:sp>
      <p:sp>
        <p:nvSpPr>
          <p:cNvPr id="3" name="TextBox 2"/>
          <p:cNvSpPr txBox="1"/>
          <p:nvPr/>
        </p:nvSpPr>
        <p:spPr>
          <a:xfrm>
            <a:off x="731520" y="1234440"/>
            <a:ext cx="10698480" cy="914400"/>
          </a:xfrm>
          <a:prstGeom prst="rect">
            <a:avLst/>
          </a:prstGeom>
          <a:noFill/>
        </p:spPr>
        <p:txBody>
          <a:bodyPr wrap="square" anchor="ctr" lIns="0" rIns="0" tIns="0" bIns="0">
            <a:spAutoFit/>
          </a:bodyPr>
          <a:lstStyle/>
          <a:p>
            <a:pPr algn="ctr"/>
            <a:r>
              <a:rPr sz="3000" b="1" i="0">
                <a:solidFill>
                  <a:srgbClr val="1E2761"/>
                </a:solidFill>
                <a:latin typeface="Arial"/>
              </a:rPr>
              <a:t>Four Appeals</a:t>
            </a:r>
          </a:p>
        </p:txBody>
      </p:sp>
      <p:sp>
        <p:nvSpPr>
          <p:cNvPr id="4" name="TextBox 3"/>
          <p:cNvSpPr txBox="1"/>
          <p:nvPr/>
        </p:nvSpPr>
        <p:spPr>
          <a:xfrm>
            <a:off x="1371600" y="2468880"/>
            <a:ext cx="9418320" cy="3931920"/>
          </a:xfrm>
          <a:prstGeom prst="rect">
            <a:avLst/>
          </a:prstGeom>
          <a:noFill/>
        </p:spPr>
        <p:txBody>
          <a:bodyPr wrap="square" anchor="t" lIns="0" tIns="0">
            <a:spAutoFit/>
          </a:bodyPr>
          <a:lstStyle/>
          <a:p>
            <a:pPr algn="l">
              <a:spcAft>
                <a:spcPts val="1000"/>
              </a:spcAft>
            </a:pPr>
            <a:r>
              <a:rPr sz="2100" b="1">
                <a:solidFill>
                  <a:srgbClr val="2A2F66"/>
                </a:solidFill>
                <a:latin typeface="Arial"/>
              </a:rPr>
              <a:t>Ethos — </a:t>
            </a:r>
            <a:r>
              <a:rPr sz="2100" b="0">
                <a:solidFill>
                  <a:srgbClr val="2A2F66"/>
                </a:solidFill>
                <a:latin typeface="Arial"/>
              </a:rPr>
              <a:t>credibility and character: why should I trust this speaker?</a:t>
            </a:r>
          </a:p>
          <a:p>
            <a:pPr algn="l">
              <a:spcAft>
                <a:spcPts val="1000"/>
              </a:spcAft>
            </a:pPr>
            <a:r>
              <a:rPr sz="2100" b="1">
                <a:solidFill>
                  <a:srgbClr val="2A2F66"/>
                </a:solidFill>
                <a:latin typeface="Arial"/>
              </a:rPr>
              <a:t>Pathos — </a:t>
            </a:r>
            <a:r>
              <a:rPr sz="2100" b="0">
                <a:solidFill>
                  <a:srgbClr val="2A2F66"/>
                </a:solidFill>
                <a:latin typeface="Arial"/>
              </a:rPr>
              <a:t>emotion: how does it make me feel?</a:t>
            </a:r>
          </a:p>
          <a:p>
            <a:pPr algn="l">
              <a:spcAft>
                <a:spcPts val="1000"/>
              </a:spcAft>
            </a:pPr>
            <a:r>
              <a:rPr sz="2100" b="1">
                <a:solidFill>
                  <a:srgbClr val="2A2F66"/>
                </a:solidFill>
                <a:latin typeface="Arial"/>
              </a:rPr>
              <a:t>Logos — </a:t>
            </a:r>
            <a:r>
              <a:rPr sz="2100" b="0">
                <a:solidFill>
                  <a:srgbClr val="2A2F66"/>
                </a:solidFill>
                <a:latin typeface="Arial"/>
              </a:rPr>
              <a:t>logic and evidence: what's the reasoning?</a:t>
            </a:r>
          </a:p>
          <a:p>
            <a:pPr algn="l">
              <a:spcAft>
                <a:spcPts val="1000"/>
              </a:spcAft>
            </a:pPr>
            <a:r>
              <a:rPr sz="2100" b="1">
                <a:solidFill>
                  <a:srgbClr val="2A2F66"/>
                </a:solidFill>
                <a:latin typeface="Arial"/>
              </a:rPr>
              <a:t>Kairos — </a:t>
            </a:r>
            <a:r>
              <a:rPr sz="2100" b="0">
                <a:solidFill>
                  <a:srgbClr val="2A2F66"/>
                </a:solidFill>
                <a:latin typeface="Arial"/>
              </a:rPr>
              <a:t>timing and occasion: why this moment, this place?</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9AA3C9"/>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ETHOS</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4000" b="1" i="0">
                <a:solidFill>
                  <a:srgbClr val="FFFFFF"/>
                </a:solidFill>
                <a:latin typeface="Arial"/>
              </a:rPr>
              <a:t>Why trust the speaker?</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PATHOS</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5000" b="1" i="0">
                <a:solidFill>
                  <a:srgbClr val="FFFFFF"/>
                </a:solidFill>
                <a:latin typeface="Arial"/>
              </a:rPr>
              <a:t>Make them feel it</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LOGOS</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5000" b="1" i="0">
                <a:solidFill>
                  <a:srgbClr val="FFFFFF"/>
                </a:solidFill>
                <a:latin typeface="Arial"/>
              </a:rPr>
              <a:t>The unpaid debt</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KAIROS</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5000" b="1" i="0">
                <a:solidFill>
                  <a:srgbClr val="FFFFFF"/>
                </a:solidFill>
                <a:latin typeface="Arial"/>
              </a:rPr>
              <a:t>Why this moment</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EEF1FA"/>
        </a:solidFill>
        <a:effectLst/>
      </p:bgPr>
    </p:bg>
    <p:spTree>
      <p:nvGrpSpPr>
        <p:cNvPr id="1" name=""/>
        <p:cNvGrpSpPr/>
        <p:nvPr/>
      </p:nvGrpSpPr>
      <p:grpSpPr/>
      <p:sp>
        <p:nvSpPr>
          <p:cNvPr id="2" name="TextBox 1"/>
          <p:cNvSpPr txBox="1"/>
          <p:nvPr/>
        </p:nvSpPr>
        <p:spPr>
          <a:xfrm>
            <a:off x="731520" y="640080"/>
            <a:ext cx="10698480" cy="457200"/>
          </a:xfrm>
          <a:prstGeom prst="rect">
            <a:avLst/>
          </a:prstGeom>
          <a:noFill/>
        </p:spPr>
        <p:txBody>
          <a:bodyPr wrap="square" anchor="ctr" lIns="0" rIns="0" tIns="0" bIns="0">
            <a:spAutoFit/>
          </a:bodyPr>
          <a:lstStyle/>
          <a:p>
            <a:pPr algn="ctr"/>
            <a:r>
              <a:rPr sz="1400" b="1" i="0" spc="300">
                <a:solidFill>
                  <a:srgbClr val="5560A8"/>
                </a:solidFill>
                <a:latin typeface="Arial"/>
              </a:rPr>
              <a:t>NAME THE MOVE</a:t>
            </a:r>
          </a:p>
        </p:txBody>
      </p:sp>
      <p:sp>
        <p:nvSpPr>
          <p:cNvPr id="3" name="TextBox 2"/>
          <p:cNvSpPr txBox="1"/>
          <p:nvPr/>
        </p:nvSpPr>
        <p:spPr>
          <a:xfrm>
            <a:off x="731520" y="1234440"/>
            <a:ext cx="10698480" cy="914400"/>
          </a:xfrm>
          <a:prstGeom prst="rect">
            <a:avLst/>
          </a:prstGeom>
          <a:noFill/>
        </p:spPr>
        <p:txBody>
          <a:bodyPr wrap="square" anchor="ctr" lIns="0" rIns="0" tIns="0" bIns="0">
            <a:spAutoFit/>
          </a:bodyPr>
          <a:lstStyle/>
          <a:p>
            <a:pPr algn="ctr"/>
            <a:r>
              <a:rPr sz="3000" b="1" i="0">
                <a:solidFill>
                  <a:srgbClr val="1E2761"/>
                </a:solidFill>
                <a:latin typeface="Arial"/>
              </a:rPr>
              <a:t>Devices Deliver Appeals</a:t>
            </a:r>
          </a:p>
        </p:txBody>
      </p:sp>
      <p:sp>
        <p:nvSpPr>
          <p:cNvPr id="4" name="TextBox 3"/>
          <p:cNvSpPr txBox="1"/>
          <p:nvPr/>
        </p:nvSpPr>
        <p:spPr>
          <a:xfrm>
            <a:off x="1371600" y="2468880"/>
            <a:ext cx="9418320" cy="3931920"/>
          </a:xfrm>
          <a:prstGeom prst="rect">
            <a:avLst/>
          </a:prstGeom>
          <a:noFill/>
        </p:spPr>
        <p:txBody>
          <a:bodyPr wrap="square" anchor="t" lIns="0" tIns="0">
            <a:spAutoFit/>
          </a:bodyPr>
          <a:lstStyle/>
          <a:p>
            <a:pPr algn="l">
              <a:spcAft>
                <a:spcPts val="1000"/>
              </a:spcAft>
            </a:pPr>
            <a:r>
              <a:rPr sz="2100" b="1">
                <a:solidFill>
                  <a:srgbClr val="2A2F66"/>
                </a:solidFill>
                <a:latin typeface="Arial"/>
              </a:rPr>
              <a:t>Anaphora — </a:t>
            </a:r>
            <a:r>
              <a:rPr sz="2100" b="0">
                <a:solidFill>
                  <a:srgbClr val="2A2F66"/>
                </a:solidFill>
                <a:latin typeface="Arial"/>
              </a:rPr>
              <a:t>repeating words at the START of successive clauses (builds pathos, momentum)</a:t>
            </a:r>
          </a:p>
          <a:p>
            <a:pPr algn="l">
              <a:spcAft>
                <a:spcPts val="1000"/>
              </a:spcAft>
            </a:pPr>
            <a:r>
              <a:rPr sz="2100" b="1">
                <a:solidFill>
                  <a:srgbClr val="2A2F66"/>
                </a:solidFill>
                <a:latin typeface="Arial"/>
              </a:rPr>
              <a:t>Antithesis — </a:t>
            </a:r>
            <a:r>
              <a:rPr sz="2100" b="0">
                <a:solidFill>
                  <a:srgbClr val="2A2F66"/>
                </a:solidFill>
                <a:latin typeface="Arial"/>
              </a:rPr>
              <a:t>opposing ideas in parallel form (character vs. skin)</a:t>
            </a:r>
          </a:p>
          <a:p>
            <a:pPr algn="l">
              <a:spcAft>
                <a:spcPts val="1000"/>
              </a:spcAft>
            </a:pPr>
            <a:r>
              <a:rPr sz="2100" b="1">
                <a:solidFill>
                  <a:srgbClr val="2A2F66"/>
                </a:solidFill>
                <a:latin typeface="Arial"/>
              </a:rPr>
              <a:t>Metaphor — </a:t>
            </a:r>
            <a:r>
              <a:rPr sz="2100" b="0">
                <a:solidFill>
                  <a:srgbClr val="2A2F66"/>
                </a:solidFill>
                <a:latin typeface="Arial"/>
              </a:rPr>
              <a:t>reframing one thing as another (a broken promise as a bounced check)</a:t>
            </a:r>
          </a:p>
          <a:p>
            <a:pPr algn="l">
              <a:spcAft>
                <a:spcPts val="1000"/>
              </a:spcAft>
            </a:pPr>
            <a:r>
              <a:rPr sz="2100" b="1">
                <a:solidFill>
                  <a:srgbClr val="2A2F66"/>
                </a:solidFill>
                <a:latin typeface="Arial"/>
              </a:rPr>
              <a:t>Allusion — </a:t>
            </a:r>
            <a:r>
              <a:rPr sz="2100" b="0">
                <a:solidFill>
                  <a:srgbClr val="2A2F66"/>
                </a:solidFill>
                <a:latin typeface="Arial"/>
              </a:rPr>
              <a:t>invoking something outside the text (founding documents, scripture)</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9AA3C9"/>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