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 the third major-essay week and the last new material before the midterm. For six weeks we built toward this: now you make the argument yourself. Today's job is to learn what an argument is actually made of, so you can build one that holds and spot one that doesn't. The spine of the week is the Toulmin model: claim, grounds, warrant — plus the move that separates strong writers from loud ones, taking the other side seriously with a counterargument and a rebuttal. Keep one promise in mind: argument isn't about winning or being the loudest. It's honest reasoning, fairly presented.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logical fallacy is a move that LOOKS like reasoning but isn't — a broken link or a dodge. Learn them for two reasons: to avoid them in your own writing, and to catch them in others' (and in a chatbot's). Walk the list with a one-line example each, naming no real person: ad hominem ('don't trust her plan, she failed a class once'); straw man ('people who want a later start time just want to sleep all day'); slippery slope ('allow phones in one class and soon no one learns anything'); false dilemma ('cut the arts or go bankrupt'); hasty generalization ('two professors were late, so professors here don't care'); bandwagon ('everyone's switching, so it's best'); circular ('it's fairest because it's most just'); post hoc ('wore these socks and we won'). This is the matching item on the quiz — every definition here is the standard one. Light slide so students can copy the set.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discipline that separates a real argument from a hollow win. To STEEL-MAN is to state the other side's view so well that they'd nod and say 'yes, that's exactly it' — and THEN answer it. To STRAW-MAN is to build a weak, distorted version and knock that down, which proves nothing. If the people you disagree with wouldn't recognize their own position in your essay, you've built a straw man. And notice: 'winning' is not the goal. Being the loudest or the most one-sided isn't good argument — honest reasoning, fairly presented, is. This is also an ethos move: a reader trusts a writer who represents the opposition fairly. Carry it into the essay and into the AI-and-writing discussion this week, where steel-manning both sides is literally the assignment.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habit, sharpened for argument. Paste this to an approved chatbot: 'Write a one-paragraph argument that [your claim], and include a source.' Then read it like an editor and hunt for four things. One: a WARRANT GAP — does the evidence actually connect to the claim, or is there an unexplained leap? Two: a FALLACY — did it straw-man the other side, slide down a slippery slope, pose a false dilemma? Three: HOLLOW REASONING — confident sentences that say nothing. Four — and most dangerous — a FABRICATED QUOTATION OR SOURCE: because you asked for a source, it will likely invent one. Try to verify it; usually you can't. That's the lesson. A chatbot hands you a confident case full of leaps and a made-up citation. The tool drafts; you judge the reasoning. This is the reflex Weeks 9 through 12 are built around.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 in order. Do the tutorial first — it makes claim/grounds/warrant and the fallacies second nature, which is exactly what the quiz and the essay reward. Then the quiz (closed to AI). The discussion is a live, contested question — argue it evenhandedly and steel-man the side you don't hold. The big one is the Argument Essay: a full 700–1,000-word essay with an arguable thesis, evidence and warrants, and a counterargument you actually answer — 100 points, so START EARLY and bring a draft to office hours. The Writing Studio is the engine room: mapping your claim, grounds, and warrant there makes the essay far easier. Everything closes Sunday Oct 18; the discussion's initial post is Friday.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logistics note before we close. Week 8 is review and the MIDTERM — cumulative across Weeks 1 through 7: the rhetorical situation, summary and response, the paragraph, thesis and structure, the modes, the appeals, and this week's argument machinery. This is the last new-material week before it. Two pieces of good news: first, the Argument Essay you write this week is the single best way to study, because it makes you USE the argument concepts the exam tests. Second, we'll spend Week 8 reviewing and you'll get a study guide, an exam-prep tutorial, and a practice exam. The midterm is closed to AI, like the quizzes — so the habits you build this week are the ones you'll lean 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 where we've been and where we're going. Six weeks ago we said writing is for a reader; this week you asked that reader to change their mind — which means meeting them with evidence, a stated warrant, and a fair hearing for their side. Next week we consolidate all of it and take the midterm. Come to the next session ready to argue a position AND to argue against it — that flexibility is the whole skill. Write the Argument Essay early, map it in the studio, and you'll walk into the midterm having already practiced exactly what it asks.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here. Put that sentence up and ask: is it TRUE? Watch the hesitation. It isn't true or false the way 'the fare is two dollars' is — it's a CLAIM, a position someone could reasonably dispute. Now ask: what's your evidence? Someone says students skip it because it costs too much. Push once more: and WHY does that prove it should be free? That last question — the hard one — is the warrant, the hidden assumption holding the whole thing together. Everything this week lives in that gap between an opinion and a defended argument. The big question: what's my claim, what's my evidence, and what unstated assumption connects them?</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the word. An OPINION is just a claim — 'the shuttle should be free.' An ARGUMENT defends it: the claim, plus the evidence for it, plus the reasoning that connects them — and a fair answer to the other side. Anyone can have an opinion. Building an argument is a craft, and it's the craft this week teaches. Stephen Toulmin gave us the most useful X-ray of how an everyday argument is built. We'll learn its three core parts one at a time on the next three slides — claim, grounds, warrant — because naming them lets you see exactly where any argument is strong or weak.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CLAIM is the position you're asking your reader to accept — your thesis, stated as something arguable. 'Silver Oak should require phones off and away during lectures.' Not a fact, not a topic — a side. A good claim is disputable (a reasonable person could disagree) and supportable (you could back it with evidence). It often carries a QUALIFIER — 'in most cases,' 'during lectures,' 'in lower-division courses' — because an honestly limited claim is easier to defend than an absolute one. When students write a weak argument essay, the problem usually starts here: the 'thesis' is actually a fact or just a topic, so there's nothing to argue. Find the side first.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GROUNDS — also called evidence or data — are the support: the facts, examples, data, or reasons you offer for your claim. For the shuttle claim: hundreds of students skip it when the fare adds up; a survey showed demand; nearby dorms house first-years without cars. Grounds answer 'what's your evidence?' But here's the catch we hit on the next slide: grounds alone don't make an argument. A pile of facts just sits there until something explains what they're evidence FOR. That something is the warrant — the most important and most often missing part of a student argument.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slide of the week. The WARRANT is the assumption that links the grounds to the claim — the reason your evidence actually counts as support for THIS claim. And it's usually UNSTATED, which is exactly why arguments quietly fall apart there. Take the everyday example: Claim — there's a dog nearby. Grounds — I hear barking and howling. Warrant — barking and howling are sounds dogs make, so if I hear them, a dog is probably near. Nobody states that warrant because it's obvious — but it's doing all the work. If the 'barking' turned out to be a speaker, the warrant fails and the claim collapses. Train one reflex this week: at every piece of evidence, ask 'for this to prove my claim, what would I have to already believe?' That belief is the warrant. Make it explicit.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Say this one out loud and let it land. A statistic, a quote, an example — dropped into a paragraph and left there — proves nothing in particular. It becomes support only when a warrant says what it's evidence FOR. The link IS the argument. This is the single most common reason a body paragraph stalls at a C: the writer 'drops a quote and runs.' The fix is one sentence: after your evidence, say why it supports your claim. On the Argument Essay this week, the warrant criterion is worth the most points for exactly this reason — because making the link explicit is what turns information into argument.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 can only argue a CLAIM — and not every sentence is one. Three things students confuse with a claim: a fact (nobody disputes it), a topic (names a subject but takes no stance), and pure taste ('pineapple pizza is gross' — can't be argued from shared evidence). An arguable claim is a position reasonable people could dispute and that you could support with evidence. Run the quick test on any thesis: could a thoughtful person reasonably take the other side? If not, you've got a fact or a topic, and you need to find the side. This is light-slide on purpose — let students copy the three-way distinction; it's a near-certain quiz item and the first thing the essay rubric checks.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Strong arguers do the thing weak arguers refuse to do: they take on the other side. A COUNTERARGUMENT is the strongest opposing view, stated fairly. A REBUTTAL is your answer to it. And the key word is STRONGEST — you state the other side's best case, not a cartoon of it. Why bother? Because answering the strongest counterargument shows you've thought it through and builds your credibility — your ethos. Ignoring it leaves a hole any reader can see. Counterintuitive but true: naming the other side makes your argument stronger, not weaker. On the essay, this is a full criterion worth 16 points — and the fastest way to lose them is to straw-man the opposition, which is the very next slide.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7</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Argument</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Claims, Evidence &amp; Warrants (Toulmin) — the last week before the midterm</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COUNTERFEIT ARGUMENTS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Know the fallacies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700" b="1">
                <a:solidFill>
                  <a:srgbClr val="2A2F66"/>
                </a:solidFill>
                <a:latin typeface="Arial"/>
              </a:rPr>
              <a:t>Ad hominem — </a:t>
            </a:r>
            <a:r>
              <a:rPr sz="1700" b="0">
                <a:solidFill>
                  <a:srgbClr val="2A2F66"/>
                </a:solidFill>
                <a:latin typeface="Arial"/>
              </a:rPr>
              <a:t>attack the person, not the argument.</a:t>
            </a:r>
          </a:p>
          <a:p>
            <a:pPr algn="l">
              <a:spcAft>
                <a:spcPts val="1000"/>
              </a:spcAft>
            </a:pPr>
            <a:r>
              <a:rPr sz="1700" b="1">
                <a:solidFill>
                  <a:srgbClr val="2A2F66"/>
                </a:solidFill>
                <a:latin typeface="Arial"/>
              </a:rPr>
              <a:t>Straw man — </a:t>
            </a:r>
            <a:r>
              <a:rPr sz="1700" b="0">
                <a:solidFill>
                  <a:srgbClr val="2A2F66"/>
                </a:solidFill>
                <a:latin typeface="Arial"/>
              </a:rPr>
              <a:t>distort the other side's view, then knock down the fake.</a:t>
            </a:r>
          </a:p>
          <a:p>
            <a:pPr algn="l">
              <a:spcAft>
                <a:spcPts val="1000"/>
              </a:spcAft>
            </a:pPr>
            <a:r>
              <a:rPr sz="1700" b="1">
                <a:solidFill>
                  <a:srgbClr val="2A2F66"/>
                </a:solidFill>
                <a:latin typeface="Arial"/>
              </a:rPr>
              <a:t>Slippery slope — </a:t>
            </a:r>
            <a:r>
              <a:rPr sz="1700" b="0">
                <a:solidFill>
                  <a:srgbClr val="2A2F66"/>
                </a:solidFill>
                <a:latin typeface="Arial"/>
              </a:rPr>
              <a:t>claim one step leads to an extreme end, with no evidence.</a:t>
            </a:r>
          </a:p>
          <a:p>
            <a:pPr algn="l">
              <a:spcAft>
                <a:spcPts val="1000"/>
              </a:spcAft>
            </a:pPr>
            <a:r>
              <a:rPr sz="1700" b="1">
                <a:solidFill>
                  <a:srgbClr val="2A2F66"/>
                </a:solidFill>
                <a:latin typeface="Arial"/>
              </a:rPr>
              <a:t>False dilemma — </a:t>
            </a:r>
            <a:r>
              <a:rPr sz="1700" b="0">
                <a:solidFill>
                  <a:srgbClr val="2A2F66"/>
                </a:solidFill>
                <a:latin typeface="Arial"/>
              </a:rPr>
              <a:t>pretend there are only two options when more exist.</a:t>
            </a:r>
          </a:p>
          <a:p>
            <a:pPr algn="l">
              <a:spcAft>
                <a:spcPts val="1000"/>
              </a:spcAft>
            </a:pPr>
            <a:r>
              <a:rPr sz="1700" b="1">
                <a:solidFill>
                  <a:srgbClr val="2A2F66"/>
                </a:solidFill>
                <a:latin typeface="Arial"/>
              </a:rPr>
              <a:t>Hasty generalization — </a:t>
            </a:r>
            <a:r>
              <a:rPr sz="1700" b="0">
                <a:solidFill>
                  <a:srgbClr val="2A2F66"/>
                </a:solidFill>
                <a:latin typeface="Arial"/>
              </a:rPr>
              <a:t>a big conclusion from too little evidence.</a:t>
            </a:r>
          </a:p>
          <a:p>
            <a:pPr algn="l">
              <a:spcAft>
                <a:spcPts val="1000"/>
              </a:spcAft>
            </a:pPr>
            <a:r>
              <a:rPr sz="1700" b="1">
                <a:solidFill>
                  <a:srgbClr val="2A2F66"/>
                </a:solidFill>
                <a:latin typeface="Arial"/>
              </a:rPr>
              <a:t>Bandwagon / circular / post hoc — </a:t>
            </a:r>
            <a:r>
              <a:rPr sz="1700" b="0">
                <a:solidFill>
                  <a:srgbClr val="2A2F66"/>
                </a:solidFill>
                <a:latin typeface="Arial"/>
              </a:rPr>
              <a:t>'everyone agrees' / restating the claim as proof / 'B followed A, so A caused B.'</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RULE OF FAIR ARGUMENT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Steel-man, don't straw-man</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Ask it to argue. Then catch the leaps.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WEEK'S WORK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quiz, discussion, essay,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7 — </a:t>
            </a:r>
            <a:r>
              <a:rPr sz="1900" b="0">
                <a:solidFill>
                  <a:srgbClr val="2A2F66"/>
                </a:solidFill>
                <a:latin typeface="Arial"/>
              </a:rPr>
              <a:t>claim/grounds/warrant, counter + rebuttal, the fallacies (~60–90 min).</a:t>
            </a:r>
          </a:p>
          <a:p>
            <a:pPr algn="l">
              <a:spcAft>
                <a:spcPts val="1000"/>
              </a:spcAft>
            </a:pPr>
            <a:r>
              <a:rPr sz="1900" b="1">
                <a:solidFill>
                  <a:srgbClr val="2A2F66"/>
                </a:solidFill>
                <a:latin typeface="Arial"/>
              </a:rPr>
              <a:t>Quiz 7 — </a:t>
            </a:r>
            <a:r>
              <a:rPr sz="1900" b="0">
                <a:solidFill>
                  <a:srgbClr val="2A2F66"/>
                </a:solidFill>
                <a:latin typeface="Arial"/>
              </a:rPr>
              <a:t>10 questions; fallacy→definition matching, find the warrant (~15 min).</a:t>
            </a:r>
          </a:p>
          <a:p>
            <a:pPr algn="l">
              <a:spcAft>
                <a:spcPts val="1000"/>
              </a:spcAft>
            </a:pPr>
            <a:r>
              <a:rPr sz="1900" b="1">
                <a:solidFill>
                  <a:srgbClr val="2A2F66"/>
                </a:solidFill>
                <a:latin typeface="Arial"/>
              </a:rPr>
              <a:t>Discussion 7 — </a:t>
            </a:r>
            <a:r>
              <a:rPr sz="1900" b="0">
                <a:solidFill>
                  <a:srgbClr val="2A2F66"/>
                </a:solidFill>
                <a:latin typeface="Arial"/>
              </a:rPr>
              <a:t>'Is AI to draft an essay cheating, a tool, or both?' Steel-man both sides (~20 min).</a:t>
            </a:r>
          </a:p>
          <a:p>
            <a:pPr algn="l">
              <a:spcAft>
                <a:spcPts val="1000"/>
              </a:spcAft>
            </a:pPr>
            <a:r>
              <a:rPr sz="1900" b="1">
                <a:solidFill>
                  <a:srgbClr val="2A2F66"/>
                </a:solidFill>
                <a:latin typeface="Arial"/>
              </a:rPr>
              <a:t>Assignment 7 — </a:t>
            </a:r>
            <a:r>
              <a:rPr sz="1900" b="0">
                <a:solidFill>
                  <a:srgbClr val="2A2F66"/>
                </a:solidFill>
                <a:latin typeface="Arial"/>
              </a:rPr>
              <a:t>THE ARGUMENT ESSAY, 100 pts, a full essay (start early!).</a:t>
            </a:r>
          </a:p>
          <a:p>
            <a:pPr algn="l">
              <a:spcAft>
                <a:spcPts val="1000"/>
              </a:spcAft>
            </a:pPr>
            <a:r>
              <a:rPr sz="1900" b="1">
                <a:solidFill>
                  <a:srgbClr val="2A2F66"/>
                </a:solidFill>
                <a:latin typeface="Arial"/>
              </a:rPr>
              <a:t>Writing Studio 7 — </a:t>
            </a:r>
            <a:r>
              <a:rPr sz="1900" b="0">
                <a:solidFill>
                  <a:srgbClr val="2A2F66"/>
                </a:solidFill>
                <a:latin typeface="Arial"/>
              </a:rPr>
              <a:t>map your argument, then argue the other side (~50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HEADS UP</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 midterm is next week</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Review, then the midterm</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the Argument Essay is your best preparation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HOOK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“The shuttle should be free.” Is that true?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WHAT AN ARGUMENT IS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Opinion + evidence + the reason it counts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TOULMIN · PART 1</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Claim</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TOULMIN · PART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Grounds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TOULMIN · PART 3 — THE HINGE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Warrant</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the assumption that links your evidence to your claim</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MOVE STUDENTS MISS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Evidence alone is not an argument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IS IT EVEN ARGUABLE?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Claim vs. fact vs. topic</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Fact — </a:t>
            </a:r>
            <a:r>
              <a:rPr sz="2100" b="0">
                <a:solidFill>
                  <a:srgbClr val="2A2F66"/>
                </a:solidFill>
                <a:latin typeface="Arial"/>
              </a:rPr>
              <a:t>'Most students own a smartphone.' Nothing to argue; everyone agrees.</a:t>
            </a:r>
          </a:p>
          <a:p>
            <a:pPr algn="l">
              <a:spcAft>
                <a:spcPts val="1000"/>
              </a:spcAft>
            </a:pPr>
            <a:r>
              <a:rPr sz="2100" b="1">
                <a:solidFill>
                  <a:srgbClr val="2A2F66"/>
                </a:solidFill>
                <a:latin typeface="Arial"/>
              </a:rPr>
              <a:t>Topic — </a:t>
            </a:r>
            <a:r>
              <a:rPr sz="2100" b="0">
                <a:solidFill>
                  <a:srgbClr val="2A2F66"/>
                </a:solidFill>
                <a:latin typeface="Arial"/>
              </a:rPr>
              <a:t>'phones in the classroom.' A subject, not a position. No side.</a:t>
            </a:r>
          </a:p>
          <a:p>
            <a:pPr algn="l">
              <a:spcAft>
                <a:spcPts val="1000"/>
              </a:spcAft>
            </a:pPr>
            <a:r>
              <a:rPr sz="2100" b="1">
                <a:solidFill>
                  <a:srgbClr val="2A2F66"/>
                </a:solidFill>
                <a:latin typeface="Arial"/>
              </a:rPr>
              <a:t>Arguable claim — </a:t>
            </a:r>
            <a:r>
              <a:rPr sz="2100" b="0">
                <a:solidFill>
                  <a:srgbClr val="2A2F66"/>
                </a:solidFill>
                <a:latin typeface="Arial"/>
              </a:rPr>
              <a:t>'Phones should be off and away during lectures.' A reasonable person could disagree, and you can back it.</a:t>
            </a:r>
          </a:p>
          <a:p>
            <a:pPr algn="l">
              <a:spcAft>
                <a:spcPts val="1000"/>
              </a:spcAft>
            </a:pPr>
            <a:r>
              <a:rPr sz="2100" b="1">
                <a:solidFill>
                  <a:srgbClr val="2A2F66"/>
                </a:solidFill>
                <a:latin typeface="Arial"/>
              </a:rPr>
              <a:t>Test — </a:t>
            </a:r>
            <a:r>
              <a:rPr sz="2100" b="0">
                <a:solidFill>
                  <a:srgbClr val="2A2F66"/>
                </a:solidFill>
                <a:latin typeface="Arial"/>
              </a:rPr>
              <a:t>if no one could reasonably disagree, it's not an argument yet.</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TAKE THE OTHER SIDE SERIOUSLY</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Counterargument + rebuttal</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