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midterm week. This deck is a fast, complete review of Weeks 1-7 - no new content. By Thursday you should be able to take any of the four big areas and, on demand, make the one honest move it asks for and dodge the mistake that sinks it. That is exactly what the midterm tests: 20 auto-graded items, 100 points, 20 percent of the grade, one attempt, no AI. There is no quiz, assignment, or studio this week - the exam stands in for all three. Open the Start Here page, work the Study Guide first, run the Exam-Prep Tutorial, then sit the timed Practice Exam. Today we name every move and find where it slips.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Rhetorical analysis explains HOW a text persuades - not what it says (summary) and not whether you agree (your stance on the issue). The toolkit is the four appeals. Ethos leans on the speaker's standing - the family physician who has practiced here for twenty years. Pathos is built to make the audience feel - the father skipping his own medicine to afford an inhaler. Logos is the reasoning and evidence. Kairos is timing - the generator ad the morning after a blackout. Watch the ethos-versus-logos mix-up, the most common slip: ethos is trusting the speaker; logos is the reasoning itself. And remember a bare label ('the author uses pathos') is step one of three - add the how and the effect.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Argument has structure - the Toulmin model. The claim is the arguable position. The grounds are the evidence. The warrant is the often-unstated assumption that LINKS the evidence to the claim - why the evidence counts. Take 'the campus library should stay open overnight, because hundreds of students have nowhere quiet to study after midnight.' Claim: keep it open overnight. Grounds: students have nowhere to study. Warrant, unstated: a campus should provide quiet study space for students who need it. The trap is confusing the warrant with the grounds. And a strong argument steel-mans the other side - a counterargument stated fairly, then a rebuttal - which builds ethos. It does not hide the opposition.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You'll get a fallacy-to-definition matching item, so memorize five. Straw man: distort the opponent's view, then attack the distortion - not just any weak argument. Slippery slope: an unfounded chain to an extreme, with no evidence for the steps. False dilemma, or either-or: only two options when more exist - 'either we cancel the whole program or we admit we don't care about safety.' Ad hominem: attack the person, not the argument. Hasty generalization: a broad conclusion from too little evidence. Every one of these definitions is the standard one, checked against the linked Purdue OWL and Excelsior OWL pages. On the exam, name the MOVE: distort? two options only? attack the person? unfounded chain? too little evidence?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last run of the course's recurring habit before the exam. Paste to an approved chatbot: 'Is In this essay I will discuss the causes of burnout a thesis? And is The author uses pathos a complete rhetorical analysis?' Check it against what we taught. A chatbot may bless the announcement as a thesis - it isn't, there's no claim - and call the bare label analysis - it isn't, there's no how or effect. Chatbots also fabricate quotations and invent sources, which is why we never let one put words in a real author's mouth. If you can catch the model here, you're ready. And remember: AI is your study partner for the prep kit, but it is NOT permitted on the midterm itself.</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whole week in order. Work the Study Guide first - it's the organized review with self-checks - so you know what to drill. Then run the Exam-Prep Tutorial with an approved chatbot and submit the share link; it's the week's graded tutorial and it adapts to your weak spots. Then sit the Practice Exam timed, like the real thing, and review every miss against the Study Guide; it mirrors the blueprint but shares none of the live items. Then the Midterm: 20 items, 100 points, 20 percent, one attempt, no AI. Finally Discussion 8, the debrief - reflect on what worked after you sit the exam. There is no quiz, assignment, or studio this week.</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the midterm, the back half begins. Week 9 opens research: how to ask a research question, where to look (databases versus the open web), and how to tell a credible source from a shaky one using lateral reading. Then we integrate sources without plagiarism, learn MLA, and build a research-based argument - bringing the argument skills you just reviewed together with real evidence. None of that is on this midterm; it's all assessed on the cumulative final. For now: bound your studying to Objectives 1-4, work the prep kit in order, and come to Tuesday's review with questions. You've built every one of these skills already - this week just asks you to name them and use them under one roof.</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cold open - agree or disagree, and defend it. Defending it requires the whole first half: name the situation (who's reading, why), separate the process from the product, and back a claim with a reason instead of a vibe. The course's answer is that writing is good FOR a reader, a purpose, and an occasion - there is no situation-free scorecard. Hold that thought; every objective on the midterm is a way of controlling the choices a writer makes for a reader. If you can argue this question well, you can pass this exam.</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photograph slide - the one to memorize. Four areas, and the points are not split evenly: Objective 1 is about 3 items, Objective 2 about 3, Objective 3 about 6, and Objective 4 about 8. So Objective 4 (the modes and argument) is the biggest slice and Objective 3 (paragraph and thesis) is next - study those hardest. The rest of the deck walks these left to right, one concept per slide, with the single misconception most likely to cost you points in each.</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act of writing has all five. Writer: you, with your credibility and voice. Audience: who's reading, with their knowledge and expectations. Purpose: what you want them to think, feel, or do. Genre: the form - email, op-ed, lab report - with its conventions. Context: the occasion. The proof is the deadline-extension move: a text to a friend versus an email to a professor. The facts don't change, but the audience, purpose, genre, and context do, so every choice does. On the exam you'll be handed a scenario and asked to name the situation or pick out one part - genre is the form, not the topic.</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highest-value distinction of the week and a guaranteed item. Revision re-sees the BIG stuff - ideas, focus, organization, evidence. Editing and proofreading clean up the SMALL stuff - sentences, grammar, spelling. The classic trap, which the distractors are built on, is calling a comma-and-typo pass revision. It isn't. And the process is recursive, not a straight line: drafting can send you back to invention, revising can change your thesis. Looping back is the process working, not failing. If an item describes reorganizing reasons and sharpening a point, that's revision; if it describes fixing typos, that's editing.</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week-two confusion, and another sure item. A summary answers what does the text say: neutral, comprehensive (main claim plus major support, not one stray detail), and in your own words. A response answers what do I think, and why: a reasoned evaluation. Watch two distractors. First, a summary should NOT be the author's best sentences copied in - that's quoting, and unmarked it's plagiarism. Second, a response is not a thumbs-up; it gives reasons. The order is they say, I say: represent a text fairly first, or you argue with a straw man. And keep the claim (the arguable point) distinct from the topic (just the subject).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3 is a big slice, so know the paragraph cold. Four working parts. The topic sentence states the one controlling idea - a claim, not a title and not a bare fact like 'I moved in August.' Unity is strict: every sentence serves that topic sentence, so a sentence that wanders off (the one about running into a friend on the bus) gets cut or moved - and that's a revision move. Coherence is flow: logical order and transitions that name the real relationship. Development is evidence plus explanation - say what the evidence shows; a paragraph that lists meetings and emails but never explains how they built confidence is under-developed. There is no five-sentence rule.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working thesis is arguable (a reasonable person could disagree), specific (names what is claimed and often why), and revisable. It is NOT a topic, a fact, a question, or an announcement. The big trap is 'In this essay I will discuss the pros and cons of remote work' - it announces a plan and picks no side, so it isn't a thesis. The fix is to state the claim itself: 'for early-career employees, fully remote work trades away the mentoring that builds careers, so a hybrid schedule serves them better.' Also remember the conclusion synthesizes - shows what the points add up to - it does not just restate the thesis or spring a new argument.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4 is the largest slice - budget the most time here. First, narration versus exposition: narration tells a true story to make a point; exposition explains or informs. Narrative power comes from showing - concrete, sensory evidence so the reader feels it - not telling, which names the feeling ('I was nervous') and asks you to take the writer's word. Showing is NOT more adjectives; 'very, very tense' is just telling with extra words. Concrete means a camera or mic could catch it (the screen door banging); abstract is an idea (freedom). And a narrative still needs a point, a 'so what,' even if it's implied. A story with no point is a diary entry, not an essay.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81E4D"/>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8 · MIDTERM REVIEW</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The First Half, In One Hour</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Objectives 1-4 · the situation, the process, reading, the paragraph &amp; thesis, the modes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OBJECTIVE 4 · THE APPEALS</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Ethos · Pathos · Logos · Kairos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Ethos — </a:t>
            </a:r>
            <a:r>
              <a:rPr sz="2100" b="0">
                <a:solidFill>
                  <a:srgbClr val="2A2F66"/>
                </a:solidFill>
                <a:latin typeface="Arial"/>
              </a:rPr>
              <a:t>the speaker's credibility &amp; character (trust me)</a:t>
            </a:r>
          </a:p>
          <a:p>
            <a:pPr algn="l">
              <a:spcAft>
                <a:spcPts val="1000"/>
              </a:spcAft>
            </a:pPr>
            <a:r>
              <a:rPr sz="2100" b="1">
                <a:solidFill>
                  <a:srgbClr val="2A2F66"/>
                </a:solidFill>
                <a:latin typeface="Arial"/>
              </a:rPr>
              <a:t>Pathos — </a:t>
            </a:r>
            <a:r>
              <a:rPr sz="2100" b="0">
                <a:solidFill>
                  <a:srgbClr val="2A2F66"/>
                </a:solidFill>
                <a:latin typeface="Arial"/>
              </a:rPr>
              <a:t>the audience's emotions (make them feel)</a:t>
            </a:r>
          </a:p>
          <a:p>
            <a:pPr algn="l">
              <a:spcAft>
                <a:spcPts val="1000"/>
              </a:spcAft>
            </a:pPr>
            <a:r>
              <a:rPr sz="2100" b="1">
                <a:solidFill>
                  <a:srgbClr val="2A2F66"/>
                </a:solidFill>
                <a:latin typeface="Arial"/>
              </a:rPr>
              <a:t>Logos — </a:t>
            </a:r>
            <a:r>
              <a:rPr sz="2100" b="0">
                <a:solidFill>
                  <a:srgbClr val="2A2F66"/>
                </a:solidFill>
                <a:latin typeface="Arial"/>
              </a:rPr>
              <a:t>logic, evidence, reasoning</a:t>
            </a:r>
          </a:p>
          <a:p>
            <a:pPr algn="l">
              <a:spcAft>
                <a:spcPts val="1000"/>
              </a:spcAft>
            </a:pPr>
            <a:r>
              <a:rPr sz="2100" b="1">
                <a:solidFill>
                  <a:srgbClr val="2A2F66"/>
                </a:solidFill>
                <a:latin typeface="Arial"/>
              </a:rPr>
              <a:t>Kairos — </a:t>
            </a:r>
            <a:r>
              <a:rPr sz="2100" b="0">
                <a:solidFill>
                  <a:srgbClr val="2A2F66"/>
                </a:solidFill>
                <a:latin typeface="Arial"/>
              </a:rPr>
              <a:t>the timeliness of the moment or occasion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4 · ARGUMENT</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Claim · Grounds · Warrant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4 · FALLACIES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Name the bad move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AUDIT THE AI</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The tool drafts. You judge.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THIS WEEK · THE PREP KIT</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Use it in order</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Study Guide — </a:t>
            </a:r>
            <a:r>
              <a:rPr sz="1900" b="0">
                <a:solidFill>
                  <a:srgbClr val="2A2F66"/>
                </a:solidFill>
                <a:latin typeface="Arial"/>
              </a:rPr>
              <a:t>organized review of all four objectives, with self-checks (do first)</a:t>
            </a:r>
          </a:p>
          <a:p>
            <a:pPr algn="l">
              <a:spcAft>
                <a:spcPts val="1000"/>
              </a:spcAft>
            </a:pPr>
            <a:r>
              <a:rPr sz="1900" b="1">
                <a:solidFill>
                  <a:srgbClr val="2A2F66"/>
                </a:solidFill>
                <a:latin typeface="Arial"/>
              </a:rPr>
              <a:t>Exam-Prep Tutorial — </a:t>
            </a:r>
            <a:r>
              <a:rPr sz="1900" b="0">
                <a:solidFill>
                  <a:srgbClr val="2A2F66"/>
                </a:solidFill>
                <a:latin typeface="Arial"/>
              </a:rPr>
              <a:t>AI diagnoses &amp; drills your weak spots; submit the share link (~60-120 min)</a:t>
            </a:r>
          </a:p>
          <a:p>
            <a:pPr algn="l">
              <a:spcAft>
                <a:spcPts val="1000"/>
              </a:spcAft>
            </a:pPr>
            <a:r>
              <a:rPr sz="1900" b="1">
                <a:solidFill>
                  <a:srgbClr val="2A2F66"/>
                </a:solidFill>
                <a:latin typeface="Arial"/>
              </a:rPr>
              <a:t>Practice Exam — </a:t>
            </a:r>
            <a:r>
              <a:rPr sz="1900" b="0">
                <a:solidFill>
                  <a:srgbClr val="2A2F66"/>
                </a:solidFill>
                <a:latin typeface="Arial"/>
              </a:rPr>
              <a:t>fresh, timed, mirror-format; shares NO items with the real exam</a:t>
            </a:r>
          </a:p>
          <a:p>
            <a:pPr algn="l">
              <a:spcAft>
                <a:spcPts val="1000"/>
              </a:spcAft>
            </a:pPr>
            <a:r>
              <a:rPr sz="1900" b="1">
                <a:solidFill>
                  <a:srgbClr val="2A2F66"/>
                </a:solidFill>
                <a:latin typeface="Arial"/>
              </a:rPr>
              <a:t>Midterm — </a:t>
            </a:r>
            <a:r>
              <a:rPr sz="1900" b="0">
                <a:solidFill>
                  <a:srgbClr val="2A2F66"/>
                </a:solidFill>
                <a:latin typeface="Arial"/>
              </a:rPr>
              <a:t>20 items · 100 pts · 20% · one attempt · AI NOT permitted (due Sun Oct 25)</a:t>
            </a:r>
          </a:p>
          <a:p>
            <a:pPr algn="l">
              <a:spcAft>
                <a:spcPts val="1000"/>
              </a:spcAft>
            </a:pPr>
            <a:r>
              <a:rPr sz="1900" b="1">
                <a:solidFill>
                  <a:srgbClr val="2A2F66"/>
                </a:solidFill>
                <a:latin typeface="Arial"/>
              </a:rPr>
              <a:t>Discussion 8 — </a:t>
            </a:r>
            <a:r>
              <a:rPr sz="1900" b="0">
                <a:solidFill>
                  <a:srgbClr val="2A2F66"/>
                </a:solidFill>
                <a:latin typeface="Arial"/>
              </a:rPr>
              <a:t>the midterm debrief (post Fri Oct 23, replies Sun Oct 25)</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 WEEK 9</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The back half opens: research</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Finding sources, and telling a credible one from a shaky one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WEEK'S BIG QUESTION</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2600" b="1" i="0">
                <a:solidFill>
                  <a:srgbClr val="FFFFFF"/>
                </a:solidFill>
                <a:latin typeface="Arial"/>
              </a:rPr>
              <a:t>Is there "good writing" that ignores the reader?</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THE MAP</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Four objectives, four moves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Obj 1 — </a:t>
            </a:r>
            <a:r>
              <a:rPr sz="2100" b="0">
                <a:solidFill>
                  <a:srgbClr val="2A2F66"/>
                </a:solidFill>
                <a:latin typeface="Arial"/>
              </a:rPr>
              <a:t>the SITUATION &amp; the PROCESS (writer/audience/purpose/genre/context; revision vs. editing; recursive)</a:t>
            </a:r>
          </a:p>
          <a:p>
            <a:pPr algn="l">
              <a:spcAft>
                <a:spcPts val="1000"/>
              </a:spcAft>
            </a:pPr>
            <a:r>
              <a:rPr sz="2100" b="1">
                <a:solidFill>
                  <a:srgbClr val="2A2F66"/>
                </a:solidFill>
                <a:latin typeface="Arial"/>
              </a:rPr>
              <a:t>Obj 2 — </a:t>
            </a:r>
            <a:r>
              <a:rPr sz="2100" b="0">
                <a:solidFill>
                  <a:srgbClr val="2A2F66"/>
                </a:solidFill>
                <a:latin typeface="Arial"/>
              </a:rPr>
              <a:t>reading CRITICALLY (summary vs. response; claim vs. support)</a:t>
            </a:r>
          </a:p>
          <a:p>
            <a:pPr algn="l">
              <a:spcAft>
                <a:spcPts val="1000"/>
              </a:spcAft>
            </a:pPr>
            <a:r>
              <a:rPr sz="2100" b="1">
                <a:solidFill>
                  <a:srgbClr val="2A2F66"/>
                </a:solidFill>
                <a:latin typeface="Arial"/>
              </a:rPr>
              <a:t>Obj 3 — </a:t>
            </a:r>
            <a:r>
              <a:rPr sz="2100" b="0">
                <a:solidFill>
                  <a:srgbClr val="2A2F66"/>
                </a:solidFill>
                <a:latin typeface="Arial"/>
              </a:rPr>
              <a:t>the PARAGRAPH &amp; the THESIS (unity, coherence, development; arguable thesis)</a:t>
            </a:r>
          </a:p>
          <a:p>
            <a:pPr algn="l">
              <a:spcAft>
                <a:spcPts val="1000"/>
              </a:spcAft>
            </a:pPr>
            <a:r>
              <a:rPr sz="2100" b="1">
                <a:solidFill>
                  <a:srgbClr val="2A2F66"/>
                </a:solidFill>
                <a:latin typeface="Arial"/>
              </a:rPr>
              <a:t>Obj 4 — </a:t>
            </a:r>
            <a:r>
              <a:rPr sz="2100" b="0">
                <a:solidFill>
                  <a:srgbClr val="2A2F66"/>
                </a:solidFill>
                <a:latin typeface="Arial"/>
              </a:rPr>
              <a:t>the MODES (narration/exposition; the appeals; argument + fallacies)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1 · THE SITUATION</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Writer · Audience · Purpose · Genre · Context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1 · THE PROCESS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Revision re-sees. Editing cleans up.</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2 · CRITICAL READING</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2600" b="1" i="0">
                <a:solidFill>
                  <a:srgbClr val="FFFFFF"/>
                </a:solidFill>
                <a:latin typeface="Arial"/>
              </a:rPr>
              <a:t>Summary reports. Response judges — with reasons.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OBJECTIVE 3 · THE PARAGRAPH</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Unity, coherence, development</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Topic sentence — </a:t>
            </a:r>
            <a:r>
              <a:rPr sz="2100" b="0">
                <a:solidFill>
                  <a:srgbClr val="2A2F66"/>
                </a:solidFill>
                <a:latin typeface="Arial"/>
              </a:rPr>
              <a:t>a claim the paragraph can prove (not a title or bare fact)</a:t>
            </a:r>
          </a:p>
          <a:p>
            <a:pPr algn="l">
              <a:spcAft>
                <a:spcPts val="1000"/>
              </a:spcAft>
            </a:pPr>
            <a:r>
              <a:rPr sz="2100" b="1">
                <a:solidFill>
                  <a:srgbClr val="2A2F66"/>
                </a:solidFill>
                <a:latin typeface="Arial"/>
              </a:rPr>
              <a:t>Unity — </a:t>
            </a:r>
            <a:r>
              <a:rPr sz="2100" b="0">
                <a:solidFill>
                  <a:srgbClr val="2A2F66"/>
                </a:solidFill>
                <a:latin typeface="Arial"/>
              </a:rPr>
              <a:t>every sentence serves the topic sentence (a wanderer is cut or moved)</a:t>
            </a:r>
          </a:p>
          <a:p>
            <a:pPr algn="l">
              <a:spcAft>
                <a:spcPts val="1000"/>
              </a:spcAft>
            </a:pPr>
            <a:r>
              <a:rPr sz="2100" b="1">
                <a:solidFill>
                  <a:srgbClr val="2A2F66"/>
                </a:solidFill>
                <a:latin typeface="Arial"/>
              </a:rPr>
              <a:t>Coherence — </a:t>
            </a:r>
            <a:r>
              <a:rPr sz="2100" b="0">
                <a:solidFill>
                  <a:srgbClr val="2A2F66"/>
                </a:solidFill>
                <a:latin typeface="Arial"/>
              </a:rPr>
              <a:t>flow: order, transitions (however / as a result / in addition)</a:t>
            </a:r>
          </a:p>
          <a:p>
            <a:pPr algn="l">
              <a:spcAft>
                <a:spcPts val="1000"/>
              </a:spcAft>
            </a:pPr>
            <a:r>
              <a:rPr sz="2100" b="1">
                <a:solidFill>
                  <a:srgbClr val="2A2F66"/>
                </a:solidFill>
                <a:latin typeface="Arial"/>
              </a:rPr>
              <a:t>Development — </a:t>
            </a:r>
            <a:r>
              <a:rPr sz="2100" b="0">
                <a:solidFill>
                  <a:srgbClr val="2A2F66"/>
                </a:solidFill>
                <a:latin typeface="Arial"/>
              </a:rPr>
              <a:t>evidence + explanation (listing facts is NOT developing)</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3 · THE THESIS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Arguable. Specific. Not an announcement.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OBJECTIVE 4 · THE MODES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Show, don't tell</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