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 the midterm is behind you, and we turn the corner into research. Over the next four weeks you'll build toward a Research-Based Argument essay, and it starts here. But notice what this week is NOT: it isn't quoting, paraphrasing, or citing yet — that's Weeks 10 and 11. This week is the step before all of that, the one most writers skip: deciding which sources are even worth using. The internet will hand you ten thousand answers in half a second. The skill that separates a college writer from a search bar is knowing which of those answers to trust — and how to check. Two moves anchor the week: turning a topic into a real research question, and judging a source's credibility, including the move professional fact-checkers actually use.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Lateral reading tells you WHO is behind a source; a quick checklist makes sure you've asked the other questions a careful researcher asks. One common version is the CRAAP test. Currency — is it recent enough for your question? A 2009 statistic about social media is ancient. Relevance — does it actually answer your question, at the right depth, for your audience? On-topic isn't the same as useful. Authority — who's the author and publisher, and what makes them qualified? This is where lateral reading does its work. Accuracy — is the information supported by evidence, and can you verify it elsewhere? Purpose — why does this source EXIST: to inform, persuade, sell, or entertain? And one freeing point: every source has a point of view. The goal isn't to find a magically 'unbiased' source — it's to SEE the purpose and bias clearly and weigh the source accordingly. A drug company's study can be real AND worth reading with extra care. Light slide — copy the five letters and the question each asks; the matching item on the quiz is built from exactly this.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 this one land on its own, because it's the misconception students cling to hardest. When a paper feels thin, the instinct is to add more sources to look thorough. But a long Works Cited doesn't make an argument — credible, RELEVANT sources do. Ten weak or off-topic sources don't add up to a strong paper; they actively lower your credibility, because every junk source is a signal that you couldn't tell good from bad. Three excellent sources, used well, beat ten mediocre ones every time. Depth and quality, not body count. Carry this straight into Week 12: when you build the Research-Based Argument, you'll be tempted to pad the bibliography. Don't. A few strong, well-chosen, well-evaluated sources — the kind you learned to find and check this week — are what make an argument credible.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technology habit, and this week it gets serious — this is the reflex Weeks 9 through 12 are built on. Ask an approved chatbot: 'Is this site a reliable source? Who runs it, and has it won any awards?' Then fact-check the answer laterally and hunt for two failures. One: CONFIDENT-BUT-UNVERIFIED claims. It will state who's behind a site, its reputation, even awards, in a totally sure voice. Some of that will be right; some will be invented — because a chatbot doesn't KNOW a source is reliable, it predicts plausible-sounding text. Confirm each claim with an independent source. Two — and most dangerous — FABRICATED FACTS about the source: ask it for the source's specific articles, authors, or citations and it may invent an author who doesn't exist, an award never given, a study never published, all looking perfectly real. That's the lesson, and it's the one this whole arc turns on: the tool that helps you find sources will also confidently lie about them, and asked for citations it will fabricate ones that look flawless. The tool drafts; you verify — against the real source, every single time.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week in order. Do the tutorial first — it makes research questions, source types, and lateral reading second nature, which is exactly what the quiz and the assignment reward. Then Quiz 9, which is closed to AI. The discussion is a genuinely arguable question — is Wikipedia legitimate for college research? — and the strongest answers reason from this week's tools (open editing versus the reference list; using it to FIND sources versus CITING it). Assignment 9, 'Source Detective,' walks the whole skill: write a research question, classify two sources, evaluate a real one with CRAAP and lateral reading, and decide which of two to trust. And the Writing Studio, 'Check the Source,' is where you do it for real — pick a live website and check it laterally, then catch a chatbot confidently vouching for a source it knows nothing about. Everything closes Sunday Nov 1; the discussion's initial post is Friday Oct 30. Start early.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 where we've been and where we're going. This week you learned to FIND a research question and to TRUST a source — to judge it by leaving the page and checking what others say, not by how slick it looks. Next week we learn what to DO with the good sources you found: how to quote, paraphrase, and summarize them, how to weave them into your own writing with signal phrases, and the bright line between honest paraphrase and plagiarism. You found the gold this week; next week we learn to handle it without stealing it. Bring your skepticism, and a strong opinion about Wikipedia, to the next session — and remember the reflex you started building today: the tool drafts, you verify.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Start here. Picture two clean, professional websites on the same everyday question — say, 'Is intermittent fasting healthy?' One calls it a miracle; one calls it dangerous. Both have logos, confident headlines, even citations. Ask the room: which one do you believe, and how would you actually find out? Let the discomfort sit, because that discomfort IS the week. On the open web you can find a source that says anything. So the question is never 'can I find a source?' — it's 'can I trust THIS one?' — and here's the punchline that organizes everything today: the answer is almost never on the page itself. You have to look somewhere else to find it. We'll learn exactly where.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Most weak research papers fail before a single source is read, because the writer started with a topic the size of a planet. A TOPIC is a subject you could write about — 'social media,' 'student debt,' 'college athletes.' You can't answer a topic; you can only drown in it. A RESEARCH QUESTION is a focused, answerable question about that topic that your essay sets out to settle. Watch one narrow live: topic — student debt; narrower — student debt and career choices; research question — 'Does graduating with high student-loan debt push graduates away from lower-paying public-service jobs?' Notice what the question does that the topic couldn't: it tells you exactly what evidence to look for, and when you're finished. The memory hook: a topic is something to write about; a research question is something to answer. Narrow until you have a question — THEN go find sources.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test you run on any question before you commit to it. Is it FOCUSED — one slice, not 'everything about social media'? Is it ANSWERABLE WITH EVIDENCE — could research settle it, or is it just opinion and taste? Is it MORE THAN A TRIVIAL FACT — not something you'd answer in one word from memory? And does it POINT TOWARD A THESIS — will answering it give you a position to argue, or just a Wikipedia summary? Run a quick one: 'Is social media bad?' fails — too broad, too vague. 'Does limiting teens to one hour of social media a day improve their sleep?' passes all four. This is a light slide on purpose — copy the four tests; they're a near-certain quiz item and the first thing the assignment asks you to do.</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to sources — and matching the KIND of source to your purpose is half the battle. First distinction: primary versus secondary. A PRIMARY source is original, first-hand material — the thing itself: a study's raw data, a speech, a diary, an interview, an original survey, a historical document, a novel. A SECONDARY source analyzes, interprets, or reports on primary material — a journal article reviewing several studies, a textbook, a news article summarizing a report, a book of criticism. The trap students fall into: the SAME item can be either, depending on how you use it. A scientist's original experiment write-up is primary; a magazine article ABOUT that experiment is secondary. Ask one question of any source: is this the thing itself, or someone writing about the thing?</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Second distinction: scholarly versus popular. A SCHOLARLY source — also called peer-reviewed — is written by experts for experts and, crucially, REVIEWED by other experts before it's published, with citations and a references list. Think academic journals. A POPULAR source is written for a general audience, usually by journalists or staff writers — edited, but NOT peer-reviewed. Magazines, newspapers, most websites. Here's the part students get wrong: popular does not mean bad. A reputable newspaper is a perfectly good source. It simply clears a DIFFERENT bar than a peer-reviewed journal — and for some questions, popular is exactly right. The marker isn't quality in the abstract; it's who checks it before publication and who it's written for. One more category sits between them: trade sources, written for professionals in a field.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Third distinction, and a practical one: where you find a source tells you something about it. A LIBRARY DATABASE — your campus library's subscriptions like JSTOR, EBSCO, ProQuest — collects sources that have already been screened by editors and indexers. A database result usually clears a credibility bar before you ever see it. The OPEN WEB — whatever a public search engine returns — is unfiltered: anyone can publish anything, optimized to rank, not to be true. A database isn't a fancier Google; it's a pre-FILTERED Google — it did your first round of vetting for you. That doesn't mean the open web is worthless; a .gov report or a major newspaper is excellent. It means the open web makes YOU do all the filtering. So when you can, start at the library, not the search bar. Light slide — copy the contrast.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Before the most important move, kill four myths that sink student research. One: 'more sources equals a better paper.' No — a long Works Cited isn't an argument; credible, relevant sources are. Three strong sources beat ten weak ones, and padding with junk LOWERS your credibility. Two: 'a .org is automatically trustworthy.' False — .org, .com, and .net can be bought by anyone; only .edu and .gov are restricted. A .org can be a world-class nonprofit or an advocacy front. Three: 'the top Google result is the most credible.' No — rank reflects search-engine optimization, popularity, and ads, not truth. The first result is the best-OPTIMIZED page, not the best-SOURCED one. Four: 'a slick, professional site is reliable.' Good design is cheap and proves nothing. Every one of these mistakes has the same root: judging a source by what's ON the page. The fix is the next slide.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most important slide of the week. Most people judge a source by VERTICAL reading — staying on the site, reading its 'About' page, its design, its confident tone — and that is EXACTLY how good-looking bad sources fool them, because every site says it's trustworthy. Professional fact-checkers do the opposite: LATERAL reading. They leave the site almost immediately and open new tabs to see what INDEPENDENT, trustworthy sources say about it. They judge the source from the outside. Researchers at the Stanford History Education Group found that fact-checkers read laterally while students — and even PhD historians — read vertically and got fooled. Watch the move: you find an official-looking 'Center for Wellness Research' — and that name is a made-up example, not a real group. Vertical move: read its 'About' page. Lateral move: open a tab, search the name plus 'funding,' plus 'criticism,' and in a news search. In two minutes, independent sources tell you who you're really reading. The hook: don't read down the page — read across the web. Trust is something you confirm by leaving, not something you grant by staying.</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9</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Finding &amp; Evaluating Sources</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Research, part 1 — the first week of the research arc (Weeks 9–12)</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THE FIVE-QUESTION HABIT</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The CRAAP test</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Currency — </a:t>
            </a:r>
            <a:r>
              <a:rPr sz="1900" b="0">
                <a:solidFill>
                  <a:srgbClr val="2A2F66"/>
                </a:solidFill>
                <a:latin typeface="Arial"/>
              </a:rPr>
              <a:t>when was it published or last updated?</a:t>
            </a:r>
          </a:p>
          <a:p>
            <a:pPr algn="l">
              <a:spcAft>
                <a:spcPts val="1000"/>
              </a:spcAft>
            </a:pPr>
            <a:r>
              <a:rPr sz="1900" b="1">
                <a:solidFill>
                  <a:srgbClr val="2A2F66"/>
                </a:solidFill>
                <a:latin typeface="Arial"/>
              </a:rPr>
              <a:t>Relevance — </a:t>
            </a:r>
            <a:r>
              <a:rPr sz="1900" b="0">
                <a:solidFill>
                  <a:srgbClr val="2A2F66"/>
                </a:solidFill>
                <a:latin typeface="Arial"/>
              </a:rPr>
              <a:t>does it actually answer my question, at the right depth?</a:t>
            </a:r>
          </a:p>
          <a:p>
            <a:pPr algn="l">
              <a:spcAft>
                <a:spcPts val="1000"/>
              </a:spcAft>
            </a:pPr>
            <a:r>
              <a:rPr sz="1900" b="1">
                <a:solidFill>
                  <a:srgbClr val="2A2F66"/>
                </a:solidFill>
                <a:latin typeface="Arial"/>
              </a:rPr>
              <a:t>Authority — </a:t>
            </a:r>
            <a:r>
              <a:rPr sz="1900" b="0">
                <a:solidFill>
                  <a:srgbClr val="2A2F66"/>
                </a:solidFill>
                <a:latin typeface="Arial"/>
              </a:rPr>
              <a:t>who is the author/publisher, and what makes them qualified?</a:t>
            </a:r>
          </a:p>
          <a:p>
            <a:pPr algn="l">
              <a:spcAft>
                <a:spcPts val="1000"/>
              </a:spcAft>
            </a:pPr>
            <a:r>
              <a:rPr sz="1900" b="1">
                <a:solidFill>
                  <a:srgbClr val="2A2F66"/>
                </a:solidFill>
                <a:latin typeface="Arial"/>
              </a:rPr>
              <a:t>Accuracy — </a:t>
            </a:r>
            <a:r>
              <a:rPr sz="1900" b="0">
                <a:solidFill>
                  <a:srgbClr val="2A2F66"/>
                </a:solidFill>
                <a:latin typeface="Arial"/>
              </a:rPr>
              <a:t>is it supported by evidence and verifiable elsewhere?</a:t>
            </a:r>
          </a:p>
          <a:p>
            <a:pPr algn="l">
              <a:spcAft>
                <a:spcPts val="1000"/>
              </a:spcAft>
            </a:pPr>
            <a:r>
              <a:rPr sz="1900" b="1">
                <a:solidFill>
                  <a:srgbClr val="2A2F66"/>
                </a:solidFill>
                <a:latin typeface="Arial"/>
              </a:rPr>
              <a:t>Purpose — </a:t>
            </a:r>
            <a:r>
              <a:rPr sz="1900" b="0">
                <a:solidFill>
                  <a:srgbClr val="2A2F66"/>
                </a:solidFill>
                <a:latin typeface="Arial"/>
              </a:rPr>
              <a:t>why does it exist: to inform, persuade, sell, or entertain?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RULE WORTH TATTOOING</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More sources is not a stronger paper</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81E4D"/>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AUDIT THE AI</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2600" b="1" i="0">
                <a:solidFill>
                  <a:srgbClr val="FFFFFF"/>
                </a:solidFill>
                <a:latin typeface="Arial"/>
              </a:rPr>
              <a:t>Ask it 'is this reliable?' Then catch the confident lie.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THIS WEEK'S WORK</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Tutorial, quiz, discussion, assignment, studio</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Lecture Tutorial 9 — </a:t>
            </a:r>
            <a:r>
              <a:rPr sz="1900" b="0">
                <a:solidFill>
                  <a:srgbClr val="2A2F66"/>
                </a:solidFill>
                <a:latin typeface="Arial"/>
              </a:rPr>
              <a:t>research questions, source types, CRAAP, lateral reading (~60–90 min).</a:t>
            </a:r>
          </a:p>
          <a:p>
            <a:pPr algn="l">
              <a:spcAft>
                <a:spcPts val="1000"/>
              </a:spcAft>
            </a:pPr>
            <a:r>
              <a:rPr sz="1900" b="1">
                <a:solidFill>
                  <a:srgbClr val="2A2F66"/>
                </a:solidFill>
                <a:latin typeface="Arial"/>
              </a:rPr>
              <a:t>Quiz 9 — </a:t>
            </a:r>
            <a:r>
              <a:rPr sz="1900" b="0">
                <a:solidFill>
                  <a:srgbClr val="2A2F66"/>
                </a:solidFill>
                <a:latin typeface="Arial"/>
              </a:rPr>
              <a:t>10 questions; primary/secondary, scholarly/popular, CRAAP matching, lateral reading (~15 min).</a:t>
            </a:r>
          </a:p>
          <a:p>
            <a:pPr algn="l">
              <a:spcAft>
                <a:spcPts val="1000"/>
              </a:spcAft>
            </a:pPr>
            <a:r>
              <a:rPr sz="1900" b="1">
                <a:solidFill>
                  <a:srgbClr val="2A2F66"/>
                </a:solidFill>
                <a:latin typeface="Arial"/>
              </a:rPr>
              <a:t>Discussion 9 — </a:t>
            </a:r>
            <a:r>
              <a:rPr sz="1900" b="0">
                <a:solidFill>
                  <a:srgbClr val="2A2F66"/>
                </a:solidFill>
                <a:latin typeface="Arial"/>
              </a:rPr>
              <a:t>'Is Wikipedia a legitimate source — never, a starting point, or it depends?' (~20 min).</a:t>
            </a:r>
          </a:p>
          <a:p>
            <a:pPr algn="l">
              <a:spcAft>
                <a:spcPts val="1000"/>
              </a:spcAft>
            </a:pPr>
            <a:r>
              <a:rPr sz="1900" b="1">
                <a:solidFill>
                  <a:srgbClr val="2A2F66"/>
                </a:solidFill>
                <a:latin typeface="Arial"/>
              </a:rPr>
              <a:t>Assignment 9 — </a:t>
            </a:r>
            <a:r>
              <a:rPr sz="1900" b="0">
                <a:solidFill>
                  <a:srgbClr val="2A2F66"/>
                </a:solidFill>
                <a:latin typeface="Arial"/>
              </a:rPr>
              <a:t>'Source Detective': a research question, classify two sources, evaluate one, choose (~30–40 min).</a:t>
            </a:r>
          </a:p>
          <a:p>
            <a:pPr algn="l">
              <a:spcAft>
                <a:spcPts val="1000"/>
              </a:spcAft>
            </a:pPr>
            <a:r>
              <a:rPr sz="1900" b="1">
                <a:solidFill>
                  <a:srgbClr val="2A2F66"/>
                </a:solidFill>
                <a:latin typeface="Arial"/>
              </a:rPr>
              <a:t>Writing Studio 9 — </a:t>
            </a:r>
            <a:r>
              <a:rPr sz="1900" b="0">
                <a:solidFill>
                  <a:srgbClr val="2A2F66"/>
                </a:solidFill>
                <a:latin typeface="Arial"/>
              </a:rPr>
              <a:t>'Check the Source': evaluate a real site by reading laterally (~50 min).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You found the gold. Now handle it honestly.</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Integrating sources: quoting, paraphrasing &amp; avoiding plagiarism</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HOOK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2600" b="1" i="0">
                <a:solidFill>
                  <a:srgbClr val="FFFFFF"/>
                </a:solidFill>
                <a:latin typeface="Arial"/>
              </a:rPr>
              <a:t>Two slick sites. Opposite answers. Which do you believe?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MOVE 1 · BEFORE YOU SEARCH</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A topic is not a question</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WHAT A GOOD QUESTION DOES</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Focused · answerable · not trivial</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Focused — </a:t>
            </a:r>
            <a:r>
              <a:rPr sz="2100" b="0">
                <a:solidFill>
                  <a:srgbClr val="2A2F66"/>
                </a:solidFill>
                <a:latin typeface="Arial"/>
              </a:rPr>
              <a:t>one slice of the topic, not the whole library.</a:t>
            </a:r>
          </a:p>
          <a:p>
            <a:pPr algn="l">
              <a:spcAft>
                <a:spcPts val="1000"/>
              </a:spcAft>
            </a:pPr>
            <a:r>
              <a:rPr sz="2100" b="1">
                <a:solidFill>
                  <a:srgbClr val="2A2F66"/>
                </a:solidFill>
                <a:latin typeface="Arial"/>
              </a:rPr>
              <a:t>Answerable with evidence — </a:t>
            </a:r>
            <a:r>
              <a:rPr sz="2100" b="0">
                <a:solidFill>
                  <a:srgbClr val="2A2F66"/>
                </a:solidFill>
                <a:latin typeface="Arial"/>
              </a:rPr>
              <a:t>research could actually settle it (not pure opinion or taste).</a:t>
            </a:r>
          </a:p>
          <a:p>
            <a:pPr algn="l">
              <a:spcAft>
                <a:spcPts val="1000"/>
              </a:spcAft>
            </a:pPr>
            <a:r>
              <a:rPr sz="2100" b="1">
                <a:solidFill>
                  <a:srgbClr val="2A2F66"/>
                </a:solidFill>
                <a:latin typeface="Arial"/>
              </a:rPr>
              <a:t>Not a trivial yes/no fact — </a:t>
            </a:r>
            <a:r>
              <a:rPr sz="2100" b="0">
                <a:solidFill>
                  <a:srgbClr val="2A2F66"/>
                </a:solidFill>
                <a:latin typeface="Arial"/>
              </a:rPr>
              <a:t>'Is the sky blue?' is answerable but dead; a research question opens onto reasons.</a:t>
            </a:r>
          </a:p>
          <a:p>
            <a:pPr algn="l">
              <a:spcAft>
                <a:spcPts val="1000"/>
              </a:spcAft>
            </a:pPr>
            <a:r>
              <a:rPr sz="2100" b="1">
                <a:solidFill>
                  <a:srgbClr val="2A2F66"/>
                </a:solidFill>
                <a:latin typeface="Arial"/>
              </a:rPr>
              <a:t>Points toward a thesis — </a:t>
            </a:r>
            <a:r>
              <a:rPr sz="2100" b="0">
                <a:solidFill>
                  <a:srgbClr val="2A2F66"/>
                </a:solidFill>
                <a:latin typeface="Arial"/>
              </a:rPr>
              <a:t>answering it gives you something to argue, not just to summarize.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MOVE 2 · KNOW YOUR SOURCES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Primary vs. secondary</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MOVE 2 · CONTINUED</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Scholarly vs. popular</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WHERE SOURCES LIVE</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Database vs. open web</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Library database — </a:t>
            </a:r>
            <a:r>
              <a:rPr sz="2100" b="0">
                <a:solidFill>
                  <a:srgbClr val="2A2F66"/>
                </a:solidFill>
                <a:latin typeface="Arial"/>
              </a:rPr>
              <a:t>JSTOR, EBSCO, ProQuest: sources pre-screened by editors and indexers before you ever see them.</a:t>
            </a:r>
          </a:p>
          <a:p>
            <a:pPr algn="l">
              <a:spcAft>
                <a:spcPts val="1000"/>
              </a:spcAft>
            </a:pPr>
            <a:r>
              <a:rPr sz="2100" b="1">
                <a:solidFill>
                  <a:srgbClr val="2A2F66"/>
                </a:solidFill>
                <a:latin typeface="Arial"/>
              </a:rPr>
              <a:t>The open web — </a:t>
            </a:r>
            <a:r>
              <a:rPr sz="2100" b="0">
                <a:solidFill>
                  <a:srgbClr val="2A2F66"/>
                </a:solidFill>
                <a:latin typeface="Arial"/>
              </a:rPr>
              <a:t>whatever a search engine returns: unfiltered, anyone can publish, optimized to rank, not to be true.</a:t>
            </a:r>
          </a:p>
          <a:p>
            <a:pPr algn="l">
              <a:spcAft>
                <a:spcPts val="1000"/>
              </a:spcAft>
            </a:pPr>
            <a:r>
              <a:rPr sz="2100" b="1">
                <a:solidFill>
                  <a:srgbClr val="2A2F66"/>
                </a:solidFill>
                <a:latin typeface="Arial"/>
              </a:rPr>
              <a:t>The point — </a:t>
            </a:r>
            <a:r>
              <a:rPr sz="2100" b="0">
                <a:solidFill>
                  <a:srgbClr val="2A2F66"/>
                </a:solidFill>
                <a:latin typeface="Arial"/>
              </a:rPr>
              <a:t>a database isn't a fancier Google; it's a pre-filtered one. It did your first round of vetting for you.</a:t>
            </a:r>
          </a:p>
          <a:p>
            <a:pPr algn="l">
              <a:spcAft>
                <a:spcPts val="1000"/>
              </a:spcAft>
            </a:pPr>
            <a:r>
              <a:rPr sz="2100" b="1">
                <a:solidFill>
                  <a:srgbClr val="2A2F66"/>
                </a:solidFill>
                <a:latin typeface="Arial"/>
              </a:rPr>
              <a:t>The move — </a:t>
            </a:r>
            <a:r>
              <a:rPr sz="2100" b="0">
                <a:solidFill>
                  <a:srgbClr val="2A2F66"/>
                </a:solidFill>
                <a:latin typeface="Arial"/>
              </a:rPr>
              <a:t>start at the library when you can; your librarian is the most underused expert on campus.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MYTHS THAT FOOL PEOPLE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Why the look of a page lies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81E4D"/>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MOST USEFUL MOVE YOU'LL LEARN</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Lateral reading</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don't read down the page — read across the web</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