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10. Last week you learned to find and judge sources; this week you learn what to do with one. There are exactly three honest moves — quote, paraphrase, summarize — each with a signal phrase and attribution. And we name the trap that catches more good students than any other: patchwriting, swapping a few words into a source's sentence and calling it a paraphrase. That is plagiarism. So nobody's words ever get faked, every example today uses a clearly-labeled sample source written for this class. When you write your real research paper, the rule is iron: copy every quotation word-for-word from the real text, and verify any AI-supplied quote against the source.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three myths cost real points and real integrity. First, the big one: swapping synonyms into a source's sentence is not paraphrasing — it's patchwriting, which is plagiarism, even with a citation, because the structure and wording are still the source's. Second: a citation is required for borrowed IDEAS, not just borrowed words; an uncited paraphrase is plagiarism with no quotation marks in sight. Third: a paper that's a chain of quotations isn't research, it's a scrapbook — quotation buries your own voice. Default to paraphrase and summary; quote only when the exact words earn it. Short quote, long analysis.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slide in the deck. Patchwriting is the most innocent-feeling form of plagiarism: you keep the source's sentence and patch in a few new words. The result LOOKS rewritten but is the source's sentence in a thin disguise. Our example: the original opens 'When a notification interrupts a reader every few minutes...'; the patchwritten version opens 'When a notification disrupts a reader every few minutes...' — identical skeleton, six synonyms swapped. And here is what surprises people: adding '(Holloway 14)' does NOT fix it. A citation credits the idea; it does not license borrowing the phrasing. Borrowed wording must go in quotation marks, OR be genuinely rewritten. There's no third option where you keep the sentence and call it yours.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rules close the loop. First, you credit ideas, not just quotes — so paraphrases and summaries get a citation too, because you borrowed someone's thinking. The only exception is common knowledge: facts that are widely known and undisputed, like the U.S. having fifty states, need no citation. When you genuinely can't tell whether something is common knowledge, cite it — over-crediting is safe and costs you nothing; under-crediting is a violation. Second, a quick preview: next week is MLA, where the exact punctuation of that '(Holloway 14)' and the full Works Cited entry get precise. This week the habit; next week the mechanics.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important AI-critique of the entire term, so lean in. Ask any chatbot, 'Give me a direct quotation about students and attention from a published source, with author, title, and page.' It will instantly hand you a polished quotation, a real-sounding author, a convincing title, and a page number — confidently, in perfect MLA format — for a source that very often DOES NOT EXIST. This is fabrication, or hallucination, and it is the single most dangerous AI failure in writing: a made-up quotation pinned to a made-up source. Sometimes the words are real but attributed to the wrong author — misattribution. The rule: treat EVERY AI-supplied quotation, author, title, and citation as unverified until you have found it word-for-word in the actual source. A fabricated quotation is an integrity violation whether a human or an AI produced it — and YOU are responsible for what you submit. The tool drafts; you verify every quote and source against the real text.</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week, in order — each step sets up the next. Start by reading the Purdue OWL pages on the three moves and on paraphrase, where you'll see a legitimate paraphrase and a plagiarized one side by side. Then the tutorial walks you through quote, paraphrase, summarize, and the patchwriting line with the sample source. The quiz is closed to AI. The discussion argues a genuinely open question — whose voice is it when an AI rewrites your sentence, and when does paraphrasing cross into plagiarism. The assignment has you integrate the source three ways and repair a patchwritten paraphrase. And the studio is where the term's most important habit gets reflexive: you catch a chatbot inventing a quotation AND a source. Everything closes Sunday.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week you practiced source integrity — quote, paraphrase, summarize, credit, never patchwrite. Next week we make the credit precise. MLA documentation: exactly how an in-text citation is punctuated, and exactly how a Works Cited entry is built from the core elements and the container model. We've been writing '(Holloway 14)' loosely all week; next week you'll know precisely why the period goes where it goes and what every slot in the Works Cited line is for. The integrity you built this week, made exact. Bring your questions — and a healthy suspicion of any quotation you didn't verify.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the trap. Put two sentences on the board, no labels. One: 'When a notification disrupts a reader every few minutes, the brain never settles into the slow, steady focus that deep understanding requires, and the practice of skimming slowly replaces the practice of reading.' Two: 'Holloway argues that constant interruptions keep students from deep focus, so they gradually skim instead of read (14).' Both started from the same source sentence. Ask the room which is the honest paraphrase and which is plagiarism. Most rooms split. The first kept the source's exact sentence and just swapped synonyms — that's patchwriting. The second rebuilt it and credited the author. That gap is the whole week.</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are the only three honest ways to bring a source in, and they differ by how close your words stay to the source's. Quotation reproduces the exact words inside quotation marks — reserve it for wording that's striking or that you'll analyze, and keep it short. Paraphrase restates one passage fully in your own words and your own sentence shape, usually about the same length; it's the workhorse. Summary compresses a longer chunk to its gist, much shorter. The hook: quote the words, paraphrase the passage, summarize the gist — and credit all three. The most common mistake is defaulting to quotation; default instead to paraphrase and summary, which show YOUR thinking.</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 we never fake a real author's words, all week we use one clearly-labeled sample source written for this course: Dana Holloway, 'The Attention Economy and the Student Reader,' in the fictional Riverbend Review, 2021, page 14. The sentence we'll integrate: 'When a notification interrupts a reader every few minutes, the mind never settles into the slow, sustained focus that deep comprehension requires, and the habit of skimming gradually replaces the habit of reading.' Treat Holloway exactly as you'd treat a real author you're citing — but know the difference: for YOUR essay you must use a real source and copy its words exactly. Today the sample lets us practice the moves with zero risk of fabrication.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Watch me quote Holloway. The move: pull a SHORT, exact fragment, drop it in quotation marks, introduce it with a signal phrase, and cite the page. Like this: As Holloway argues, 'the habit of skimming gradually replaces the habit of reading' when notifications prevent sustained focus (14). Notice three things. One, the quoted words are copied exactly — every word matches the source. Two, it's short; I didn't dump the whole sentence. Three, a signal phrase ('As Holloway argues') hands the reader the source before the words arrive. A quotation is a photograph of the source's wording — if you're working from memory or from a chatbot, you're not quoting, you're guessing.</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the move that matters most. A paraphrase restates one passage in your OWN words AND your OWN structure — not a few synonyms swapped in. Here's Holloway's sentence paraphrased: 'Holloway contends that frequent digital interruptions stop students from reaching the deep concentration real understanding demands, so over time they skim rather than truly read (14).' Compare it to the original: the structure is rebuilt — it opens with a signal phrase and reorders the idea into cause and effect — and the wording is genuinely mine: notification became digital interruptions, comprehension requires became understanding demands, skimming replaces reading became skim rather than read. Meaning intact, source credited. THAT is a paraphrase. The test, next slide, keeps you honest.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single technique that prevents patchwriting. Cover the source. Write your version from memory. THEN check it against the original. If the structure still matches the source — same opening, same clause order, same rhythm — you patchwrote, and you rebuild it. If you couldn't put it in your own words at all, one of two things is true: you don't understand the passage yet, or the wording is so distinctive it should be a quotation instead. Paraphrasing from a source sitting open in front of you is how patchwriting happens — your eye copies the sentence's shape without your noticing. Set the source aside. Write from understanding. Then verify.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Summary is for when you need the gist of a longer chunk, not the details. Take Holloway's full paragraph — the interruption sentence plus the lines about losing access to difficult ideas and rebuilding attention as the precondition of other skills — and boil it to one sentence: 'Holloway warns that constant interruptions erode students' capacity for sustained attention, cutting them off not just from better grades but from difficult ideas, and frames rebuilding that focus as the basis of every other academic skill (14).' Notice it's much shorter and broader than the original, it's in my words, it covers the whole passage's point rather than just the first sentence, and — like every move — it credits Holloway. Summary, paraphrase, quote: each closer to or farther from the source's words, all attributed.</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signal phrase is the little handoff that tells your reader whose idea is coming before it arrives: 'According to Holloway,' 'Holloway argues that,' 'As the study found.' It does two jobs — it credits the source, and it frames how to read what follows. And match the verb to what the source is doing: argues makes a case, notes states a fact, warns raises an alarm, speculates guesses. The right verb is itself a small act of analysis. Strip the signal phrase off a paraphrase and the idea suddenly reads as if YOU discovered it — that's the plagiarism. Put it back and it's honest. A signal phrase is the difference between borrowing and stealing.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10</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Integrating Sources</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Quoting, paraphrasing, summarizing — and never patchwriting</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THE MISCONCEPTIONS WE KILL</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Three myths about using sources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Myth: 'Change a few words and it's a paraphrase.' — </a:t>
            </a:r>
            <a:r>
              <a:rPr sz="2100" b="0">
                <a:solidFill>
                  <a:srgbClr val="2A2F66"/>
                </a:solidFill>
                <a:latin typeface="Arial"/>
              </a:rPr>
              <a:t>No. That's PATCHWRITING. A paraphrase changes words AND structure.</a:t>
            </a:r>
          </a:p>
          <a:p>
            <a:pPr algn="l">
              <a:spcAft>
                <a:spcPts val="1000"/>
              </a:spcAft>
            </a:pPr>
            <a:r>
              <a:rPr sz="2100" b="1">
                <a:solidFill>
                  <a:srgbClr val="2A2F66"/>
                </a:solidFill>
                <a:latin typeface="Arial"/>
              </a:rPr>
              <a:t>Myth: 'I only cite direct quotes.' — </a:t>
            </a:r>
            <a:r>
              <a:rPr sz="2100" b="0">
                <a:solidFill>
                  <a:srgbClr val="2A2F66"/>
                </a:solidFill>
                <a:latin typeface="Arial"/>
              </a:rPr>
              <a:t>No. You credit the IDEA. Paraphrases and summaries need attribution too.</a:t>
            </a:r>
          </a:p>
          <a:p>
            <a:pPr algn="l">
              <a:spcAft>
                <a:spcPts val="1000"/>
              </a:spcAft>
            </a:pPr>
            <a:r>
              <a:rPr sz="2100" b="1">
                <a:solidFill>
                  <a:srgbClr val="2A2F66"/>
                </a:solidFill>
                <a:latin typeface="Arial"/>
              </a:rPr>
              <a:t>Myth: 'Quoting a lot shows I did research.' — </a:t>
            </a:r>
            <a:r>
              <a:rPr sz="2100" b="0">
                <a:solidFill>
                  <a:srgbClr val="2A2F66"/>
                </a:solidFill>
                <a:latin typeface="Arial"/>
              </a:rPr>
              <a:t>No. Over-quoting HIDES your thinking; graders want your analysis.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LINE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Patchwriting is plagiarism</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ATTRIBUTE THE IDEA</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When in doubt, cite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81E4D"/>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AUDIT THE AI</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It will invent the quote AND the source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THIS WEEK'S WORK</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Do These — In Order</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Tutorial 10 — </a:t>
            </a:r>
            <a:r>
              <a:rPr sz="1900" b="0">
                <a:solidFill>
                  <a:srgbClr val="2A2F66"/>
                </a:solidFill>
                <a:latin typeface="Arial"/>
              </a:rPr>
              <a:t>the three moves + the patchwriting line (AI tutor, share link) · ~60-90 min</a:t>
            </a:r>
          </a:p>
          <a:p>
            <a:pPr algn="l">
              <a:spcAft>
                <a:spcPts val="1000"/>
              </a:spcAft>
            </a:pPr>
            <a:r>
              <a:rPr sz="1900" b="1">
                <a:solidFill>
                  <a:srgbClr val="2A2F66"/>
                </a:solidFill>
                <a:latin typeface="Arial"/>
              </a:rPr>
              <a:t>Quiz 10 — </a:t>
            </a:r>
            <a:r>
              <a:rPr sz="1900" b="0">
                <a:solidFill>
                  <a:srgbClr val="2A2F66"/>
                </a:solidFill>
                <a:latin typeface="Arial"/>
              </a:rPr>
              <a:t>quote/paraphrase/summary, signal phrases, attribution, patchwriting (no AI) · ~15 min</a:t>
            </a:r>
          </a:p>
          <a:p>
            <a:pPr algn="l">
              <a:spcAft>
                <a:spcPts val="1000"/>
              </a:spcAft>
            </a:pPr>
            <a:r>
              <a:rPr sz="1900" b="1">
                <a:solidFill>
                  <a:srgbClr val="2A2F66"/>
                </a:solidFill>
                <a:latin typeface="Arial"/>
              </a:rPr>
              <a:t>Discussion 10 — </a:t>
            </a:r>
            <a:r>
              <a:rPr sz="1900" b="0">
                <a:solidFill>
                  <a:srgbClr val="2A2F66"/>
                </a:solidFill>
                <a:latin typeface="Arial"/>
              </a:rPr>
              <a:t>'Whose Voice Is It?' AI, voice &amp; paraphrase (AI dialogue + 2 replies) · ~20 min</a:t>
            </a:r>
          </a:p>
          <a:p>
            <a:pPr algn="l">
              <a:spcAft>
                <a:spcPts val="1000"/>
              </a:spcAft>
            </a:pPr>
            <a:r>
              <a:rPr sz="1900" b="1">
                <a:solidFill>
                  <a:srgbClr val="2A2F66"/>
                </a:solidFill>
                <a:latin typeface="Arial"/>
              </a:rPr>
              <a:t>Assignment 10 — </a:t>
            </a:r>
            <a:r>
              <a:rPr sz="1900" b="0">
                <a:solidFill>
                  <a:srgbClr val="2A2F66"/>
                </a:solidFill>
                <a:latin typeface="Arial"/>
              </a:rPr>
              <a:t>'Integrate a Source Three Ways' + fix a patchwritten paraphrase (AI coach) · 100 pts</a:t>
            </a:r>
          </a:p>
          <a:p>
            <a:pPr algn="l">
              <a:spcAft>
                <a:spcPts val="1000"/>
              </a:spcAft>
            </a:pPr>
            <a:r>
              <a:rPr sz="1900" b="1">
                <a:solidFill>
                  <a:srgbClr val="2A2F66"/>
                </a:solidFill>
                <a:latin typeface="Arial"/>
              </a:rPr>
              <a:t>Studio 10 — </a:t>
            </a:r>
            <a:r>
              <a:rPr sz="1900" b="0">
                <a:solidFill>
                  <a:srgbClr val="2A2F66"/>
                </a:solidFill>
                <a:latin typeface="Arial"/>
              </a:rPr>
              <a:t>'Paraphrase It, Don't Patchwrite It' + catch the AI faking a quote &amp; source · 50 pts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Make the citation precise</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MLA: in-text mechanics and the Works Cited entry</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TWO VERSIONS, ONE SOURCE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Which one is plagiarism?</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THREE HONEST MOVES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Quote · Paraphrase · Summarize</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Quote — </a:t>
            </a:r>
            <a:r>
              <a:rPr sz="2100" b="0">
                <a:solidFill>
                  <a:srgbClr val="2A2F66"/>
                </a:solidFill>
                <a:latin typeface="Arial"/>
              </a:rPr>
              <a:t>the source's EXACT words, in quotation marks, copied word-for-word; use when the wording itself matters; keep it short</a:t>
            </a:r>
          </a:p>
          <a:p>
            <a:pPr algn="l">
              <a:spcAft>
                <a:spcPts val="1000"/>
              </a:spcAft>
            </a:pPr>
            <a:r>
              <a:rPr sz="2100" b="1">
                <a:solidFill>
                  <a:srgbClr val="2A2F66"/>
                </a:solidFill>
                <a:latin typeface="Arial"/>
              </a:rPr>
              <a:t>Paraphrase — </a:t>
            </a:r>
            <a:r>
              <a:rPr sz="2100" b="0">
                <a:solidFill>
                  <a:srgbClr val="2A2F66"/>
                </a:solidFill>
                <a:latin typeface="Arial"/>
              </a:rPr>
              <a:t>ONE passage in your own words AND your own structure, about the same length; your voice, the source's point</a:t>
            </a:r>
          </a:p>
          <a:p>
            <a:pPr algn="l">
              <a:spcAft>
                <a:spcPts val="1000"/>
              </a:spcAft>
            </a:pPr>
            <a:r>
              <a:rPr sz="2100" b="1">
                <a:solidFill>
                  <a:srgbClr val="2A2F66"/>
                </a:solidFill>
                <a:latin typeface="Arial"/>
              </a:rPr>
              <a:t>Summarize — </a:t>
            </a:r>
            <a:r>
              <a:rPr sz="2100" b="0">
                <a:solidFill>
                  <a:srgbClr val="2A2F66"/>
                </a:solidFill>
                <a:latin typeface="Arial"/>
              </a:rPr>
              <a:t>a LONGER passage boiled down to its main point(s), much shorter, in your words</a:t>
            </a:r>
          </a:p>
          <a:p>
            <a:pPr algn="l">
              <a:spcAft>
                <a:spcPts val="1000"/>
              </a:spcAft>
            </a:pPr>
            <a:r>
              <a:rPr sz="2100" b="1">
                <a:solidFill>
                  <a:srgbClr val="2A2F66"/>
                </a:solidFill>
                <a:latin typeface="Arial"/>
              </a:rPr>
              <a:t>All three need a signal phrase and a citation — </a:t>
            </a:r>
            <a:r>
              <a:rPr sz="2100" b="0">
                <a:solidFill>
                  <a:srgbClr val="2A2F66"/>
                </a:solidFill>
                <a:latin typeface="Arial"/>
              </a:rPr>
              <a:t>because all three use someone else's ideas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SAMPLE SOURCE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Meet Holloway</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MOVE 1</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Quote it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MOVE 2</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Paraphrase it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TEST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3200" b="1" i="0">
                <a:solidFill>
                  <a:srgbClr val="FFFFFF"/>
                </a:solidFill>
                <a:latin typeface="Arial"/>
              </a:rPr>
              <a:t>Cover it. Rewrite it. Check it.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MOVE 3</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Summarize it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INTRODUCE EVERY SOURCE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Signal phrases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