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Last week we integrated sources -- quoting, paraphrasing, and avoiding plagiarism. This week we learn the system that tells your reader exactly where each source came from: MLA documentation. Objective 6. Two halves: the in-text citation (the short pointer in your sentence) and the works-cited entry (the full description at the end). State the stakes up front: this is the most rule-bound week of the term, and the rules actually matter -- a botched citation can read as carelessness or, worse, as hiding a source. One honest note for the week: Veterans Day falls on Tuesday, Nov 11; check the schedule for how our sessions shift. AI is allowed on the coursework but never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Misconception slive. The biggest documentation trap today: trusting a citation generator. Students paste a URL into a free generator, copy whatever it spits out, and never check it. Generators routinely get MLA wrong -- they mis-order elements, drop the container, botch the capitalization, put the author's name in the wrong form, or invent a date. The cure is not 'never use a generator'; it's 'always check its output against the MLA template and the real source.' A generator is a draft, not an authority. This is the same judgment habit we've built all term with AI: the tool produces something plausible; you verify it. The works-cited list is something you are responsible for, line by line.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and AI-critique moment -- and this week it's the most dangerous one of the course. Have students ask a chatbot: 'Give me an MLA works-cited entry for [a real source].' Then audit it against two things at once. First, the FORMAT: is the element order right, are the commas and periods right, is the title in the correct case, is the container present? Compare it element by element to the MLA template. Second, and more important, the FACTS: does the source even exist, and are the author, title, date, and URL real? Chatbots fabricate citations that look flawless for sources that don't exist, and invent details for sources that do. The rule for the rest of your life as a writer: never put a citation in your paper that you haven't checked against the real source. A perfect-looking fake is still a fake.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Step back and answer the 'does formatting really matter?' question honestly, because students will ask it and it's the discussion this week. Two real reasons the exactness matters. First, findability: consistent format is what lets any reader locate your exact source quickly -- that's the practical payoff. Second, and bigger: documentation is a trust system. Correct, complete citations are how you show your sources are real and that you're not hiding anything; sloppy or wrong ones erode that trust and can shade into the integrity problems we studied last week. You don't have to find MLA beautiful. You do have to be the person whose sources check out. Get it right because your reader is trusting you.</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in order with time estimates. Everything except the quiz uses an approved chatbot (Gemini, Claude, or ChatGPT) and is submitted with a share link; the quiz is closed to AI. The through-line this week: every model citation you'll see is built from a REAL source and is correct MLA 9 -- and your job in the studio and assignment is to do the same, then catch a generator's mistakes. Heads-up on the calendar: Veterans Day is Tuesday, Nov 11, so check how our two sessions land this week. Late policy: 10% per day -- reach out before the deadline if life happens.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12. Now that you can find sources (Week 9), integrate them without plagiarizing (Week 10), and document them in MLA (Week 11), you have every piece you need for the term's last major essay: the research-based argument. Next week we bring research and argument together -- a thesis you actually argue, supported by credible sources you quote, paraphrase, and cite correctly, with a real works-cited list. This week's skill is load-bearing for that essay: a research-based argument with broken citations undercuts its own credibility. Bring your MLA template. See you next week -- and enjoy the Veterans Day break.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hook. Put a single quoted sentence on the board with no citation and ask: how would a reader check this? Right now they can't -- they don't know who said it or where to find it. That's the whole job of documentation: it answers two reader questions, 'says who?' and 'where can I find it?' MLA answers the first in the sentence (the in-text citation) and the second at the end of the paper (the works-cited entry). The two are a matched pair -- the in-text pointer leads the reader to the full entry. Everything this week serves those two reader questions. Documentation isn't busywork; it's a promise that your sources are real and checkable.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MLA stands for the Modern Language Association -- the style most used in English and the humanities. We use the 9th edition (2021). Plain-language definition: MLA is an agreed-on set of rules for showing where your information came from, so any reader can find the same sources. Two pieces, coming up: in-text citations and the works-cited list. The key idea that makes modern MLA learnable: instead of memorizing a different recipe for every source type, you assemble each entry from one short list of 'core elements' in a fixed order. Learn the template once and you can cite almost anything. We will check everything we build against the MLA Style Center and the Purdue OWL -- the authoritative homes -- because getting the format right is the point this week.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in-text citation is the brief note inside your sentence that points to a source. MLA uses the author-page method: the author's last name and the page number. Two forms. Signal-phrase form: name the author in your sentence and put only the page in parentheses -- 'Burke calls humans symbol-using animals (3).' Parenthetical form: put both in parentheses at the end -- 'Humans are symbol-using animals (Burke 3).' Whatever begins your in-text citation must match the first word of the matching works-cited entry, so the reader can find it. These two examples are real -- they come straight from the Purdue OWL's MLA page, citing Kenneth Burke's actual book. We verified them. Next slide: the single most-tested mechanical rule.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highest-value mechanical rule of the week, so drill it. Inside the parentheses there is NO comma between the author and the page -- it is (Smith 42), never (Smith, 42). Don't add 'p.' or 'page' either; the bare number is the convention in MLA in-text citations. If you've named the author in a signal phrase, the parentheses hold only the page number. And for a web page with no page or paragraph numbers, give the author's name alone -- never fabricate a paragraph number off your browser's print preview. Every example on this slide is correct MLA 9, checked against the Purdue OWL. Cure the instinct that 'a comma always separates items' -- not here.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works-cited entry is the full description of a source, listed at the end of your paper so a reader can locate it. The list is titled 'Works Cited' -- centered, not italicized, not in quotation marks -- and it includes an entry for every source you cited in the text (and only those). The modern way to build any entry: the MLA template of core elements. You evaluate your source, see which elements it has, and list them in the fixed order. That single template replaces the old shelf of source-by-source recipes. Coming up: the nine core elements, in order, with the punctuation that follows each.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photographable map. The nine elements in MLA's fixed order: Author, Title of Source, Title of Container, Contributor, Version, Number, Publisher, Publication date, Location. Each carries set punctuation -- a period after Author, a period after Title of Source, then commas between the container-group elements, and a period at the very end. The trick: you only include the elements your source actually has. A simple web article might be Author, Title of Source, Title of Container, Publication date, Location -- the rest just don't apply. Teach them to walk the template top to bottom for any source. We'll do exactly that on the next slide with a real talk.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move -- build a real entry at the board from raw facts. The source: a real TED Talk we can all verify. Facts: speaker Chimamanda Ngozi Adichie; talk titled The Danger of a Single Story; posted on the TED site in July 2009. Walk the template: Author = Adichie, Chimamanda Ngozi. Title of Source = “The Danger of a Single Story.” (quotation marks -- it's one talk within a site). Title of Container = TED: Ideas Worth Spreading (italics). Publication date = July 2009. Location = the URL. Result: Adichie, Chimamanda Ngozi. “The Danger of a Single Story.” TED: Ideas Worth Spreading, July 2009, www.ted.com/talks/chimamanda_ngozi_adichie_the_danger_of_a_single_story. The matching in-text citation is just (Adichie) -- no page number, because a video has none. This format matches the MLA Style Center's own TED-talk example. Real source, real details, correct MLA.</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formatting conventions graders notice instantly. One: the heading is Works Cited, centered, with no italics or quotation marks -- and it is NOT 'References' (that's APA) or 'Bibliography' (that's Chicago). Two: entries are alphabetized by their first element, almost always the author's last name -- NOT by the order you cited them, NOT by date. Three: each entry uses a hanging indent -- first line at the margin, all later lines indented half an inch -- which lets a reader scan the alphabetized names. Four: titles use title case (capitalize the principal words). All four are checkable against the Purdue OWL's 'MLA Works Cited Page: Basic Format,' which we'll link. Small things, but they're the difference between looking careful and looking careless.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11</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MLA Documentation</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English Composition · Silver Oak University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NAME THE TRAP</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generator did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TOOL DRAFTS, YOU VERIFY</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AUDIT THE AI</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WHY BOTHER GETTING IT EXACT?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Documentation is trust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NEXT CLASS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 Quiz · Discussion · Assignment ·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11 — </a:t>
            </a:r>
            <a:r>
              <a:rPr sz="1900" b="0">
                <a:solidFill>
                  <a:srgbClr val="2A2F66"/>
                </a:solidFill>
                <a:latin typeface="Arial"/>
              </a:rPr>
              <a:t>in-text + works-cited mechanics with a chatbot (~60 min)</a:t>
            </a:r>
          </a:p>
          <a:p>
            <a:pPr algn="l">
              <a:spcAft>
                <a:spcPts val="1000"/>
              </a:spcAft>
            </a:pPr>
            <a:r>
              <a:rPr sz="1900" b="1">
                <a:solidFill>
                  <a:srgbClr val="2A2F66"/>
                </a:solidFill>
                <a:latin typeface="Arial"/>
              </a:rPr>
              <a:t>Quiz 11 — </a:t>
            </a:r>
            <a:r>
              <a:rPr sz="1900" b="0">
                <a:solidFill>
                  <a:srgbClr val="2A2F66"/>
                </a:solidFill>
                <a:latin typeface="Arial"/>
              </a:rPr>
              <a:t>MLA core elements, the comma rule, the container (~15 min)</a:t>
            </a:r>
          </a:p>
          <a:p>
            <a:pPr algn="l">
              <a:spcAft>
                <a:spcPts val="1000"/>
              </a:spcAft>
            </a:pPr>
            <a:r>
              <a:rPr sz="1900" b="1">
                <a:solidFill>
                  <a:srgbClr val="2A2F66"/>
                </a:solidFill>
                <a:latin typeface="Arial"/>
              </a:rPr>
              <a:t>Discussion 11 — </a:t>
            </a:r>
            <a:r>
              <a:rPr sz="1900" b="0">
                <a:solidFill>
                  <a:srgbClr val="2A2F66"/>
                </a:solidFill>
                <a:latin typeface="Arial"/>
              </a:rPr>
              <a:t>“Who's responsible for a botched citation?” (post Thu, reply Sun)</a:t>
            </a:r>
          </a:p>
          <a:p>
            <a:pPr algn="l">
              <a:spcAft>
                <a:spcPts val="1000"/>
              </a:spcAft>
            </a:pPr>
            <a:r>
              <a:rPr sz="1900" b="1">
                <a:solidFill>
                  <a:srgbClr val="2A2F66"/>
                </a:solidFill>
                <a:latin typeface="Arial"/>
              </a:rPr>
              <a:t>Assignment 11 — </a:t>
            </a:r>
            <a:r>
              <a:rPr sz="1900" b="0">
                <a:solidFill>
                  <a:srgbClr val="2A2F66"/>
                </a:solidFill>
                <a:latin typeface="Arial"/>
              </a:rPr>
              <a:t>build a 3-source works-cited list + in-text citations (~40 min)</a:t>
            </a:r>
          </a:p>
          <a:p>
            <a:pPr algn="l">
              <a:spcAft>
                <a:spcPts val="1000"/>
              </a:spcAft>
            </a:pPr>
            <a:r>
              <a:rPr sz="1900" b="1">
                <a:solidFill>
                  <a:srgbClr val="2A2F66"/>
                </a:solidFill>
                <a:latin typeface="Arial"/>
              </a:rPr>
              <a:t>Writing Studio 11 — </a:t>
            </a:r>
            <a:r>
              <a:rPr sz="1900" b="0">
                <a:solidFill>
                  <a:srgbClr val="2A2F66"/>
                </a:solidFill>
                <a:latin typeface="Arial"/>
              </a:rPr>
              <a:t>assemble + fix a real MLA entry, then catch a generator (~45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Research-Based Argument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READER'S QUESTION</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“Says who? Where?”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WHAT IS IT?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MLA 9th EDITION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PIECE 1 OF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IN-TEXT CITATION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RULE EVERYONE GETS WRONG</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(Smith 42) — no comma</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Author + page, no comma between them: (Smith 42), not (Smith, 42)</a:t>
            </a:r>
          </a:p>
          <a:p>
            <a:pPr algn="l">
              <a:spcAft>
                <a:spcPts val="1000"/>
              </a:spcAft>
            </a:pPr>
            <a:r>
              <a:rPr sz="2100" b="1">
                <a:solidFill>
                  <a:srgbClr val="2A2F66"/>
                </a:solidFill>
                <a:latin typeface="Arial"/>
              </a:rPr>
              <a:t>No ‘p.’ and no ‘page’: just the number</a:t>
            </a:r>
          </a:p>
          <a:p>
            <a:pPr algn="l">
              <a:spcAft>
                <a:spcPts val="1000"/>
              </a:spcAft>
            </a:pPr>
            <a:r>
              <a:rPr sz="2100" b="1">
                <a:solidFill>
                  <a:srgbClr val="2A2F66"/>
                </a:solidFill>
                <a:latin typeface="Arial"/>
              </a:rPr>
              <a:t>Name the author in the sentence? Then only the page in parentheses: (42)</a:t>
            </a:r>
          </a:p>
          <a:p>
            <a:pPr algn="l">
              <a:spcAft>
                <a:spcPts val="1000"/>
              </a:spcAft>
            </a:pPr>
            <a:r>
              <a:rPr sz="2100" b="1">
                <a:solidFill>
                  <a:srgbClr val="2A2F66"/>
                </a:solidFill>
                <a:latin typeface="Arial"/>
              </a:rPr>
              <a:t>No page numbers (a web page)? Use the author's name alone — </a:t>
            </a:r>
            <a:r>
              <a:rPr sz="2100" b="0">
                <a:solidFill>
                  <a:srgbClr val="2A2F66"/>
                </a:solidFill>
                <a:latin typeface="Arial"/>
              </a:rPr>
              <a:t>don't invent one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PIECE 2 OF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WORKS-CITED ENTRY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ASSEMBLE IN THIS ORDER</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MLA Core Elements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Author. — </a:t>
            </a:r>
            <a:r>
              <a:rPr sz="1700" b="0">
                <a:solidFill>
                  <a:srgbClr val="2A2F66"/>
                </a:solidFill>
                <a:latin typeface="Arial"/>
              </a:rPr>
              <a:t>last name first; the entry is alphabetized by this</a:t>
            </a:r>
          </a:p>
          <a:p>
            <a:pPr algn="l">
              <a:spcAft>
                <a:spcPts val="1000"/>
              </a:spcAft>
            </a:pPr>
            <a:r>
              <a:rPr sz="1700" b="1">
                <a:solidFill>
                  <a:srgbClr val="2A2F66"/>
                </a:solidFill>
                <a:latin typeface="Arial"/>
              </a:rPr>
              <a:t>“Title of Source.” — </a:t>
            </a:r>
            <a:r>
              <a:rPr sz="1700" b="0">
                <a:solidFill>
                  <a:srgbClr val="2A2F66"/>
                </a:solidFill>
                <a:latin typeface="Arial"/>
              </a:rPr>
              <a:t>quotation marks for an article/talk; italics for a book</a:t>
            </a:r>
          </a:p>
          <a:p>
            <a:pPr algn="l">
              <a:spcAft>
                <a:spcPts val="1000"/>
              </a:spcAft>
            </a:pPr>
            <a:r>
              <a:rPr sz="1700" b="1">
                <a:solidFill>
                  <a:srgbClr val="2A2F66"/>
                </a:solidFill>
                <a:latin typeface="Arial"/>
              </a:rPr>
              <a:t>Title of Container, — </a:t>
            </a:r>
            <a:r>
              <a:rPr sz="1700" b="0">
                <a:solidFill>
                  <a:srgbClr val="2A2F66"/>
                </a:solidFill>
                <a:latin typeface="Arial"/>
              </a:rPr>
              <a:t>the larger whole (website, journal), in italics</a:t>
            </a:r>
          </a:p>
          <a:p>
            <a:pPr algn="l">
              <a:spcAft>
                <a:spcPts val="1000"/>
              </a:spcAft>
            </a:pPr>
            <a:r>
              <a:rPr sz="1700" b="1">
                <a:solidFill>
                  <a:srgbClr val="2A2F66"/>
                </a:solidFill>
                <a:latin typeface="Arial"/>
              </a:rPr>
              <a:t>Contributor, Version, Number, — </a:t>
            </a:r>
            <a:r>
              <a:rPr sz="1700" b="0">
                <a:solidFill>
                  <a:srgbClr val="2A2F66"/>
                </a:solidFill>
                <a:latin typeface="Arial"/>
              </a:rPr>
              <a:t>editor/translator, edition, vol./no. (if any)</a:t>
            </a:r>
          </a:p>
          <a:p>
            <a:pPr algn="l">
              <a:spcAft>
                <a:spcPts val="1000"/>
              </a:spcAft>
            </a:pPr>
            <a:r>
              <a:rPr sz="1700" b="1">
                <a:solidFill>
                  <a:srgbClr val="2A2F66"/>
                </a:solidFill>
                <a:latin typeface="Arial"/>
              </a:rPr>
              <a:t>Publisher, — </a:t>
            </a:r>
            <a:r>
              <a:rPr sz="1700" b="0">
                <a:solidFill>
                  <a:srgbClr val="2A2F66"/>
                </a:solidFill>
                <a:latin typeface="Arial"/>
              </a:rPr>
              <a:t>who produced it</a:t>
            </a:r>
          </a:p>
          <a:p>
            <a:pPr algn="l">
              <a:spcAft>
                <a:spcPts val="1000"/>
              </a:spcAft>
            </a:pPr>
            <a:r>
              <a:rPr sz="1700" b="1">
                <a:solidFill>
                  <a:srgbClr val="2A2F66"/>
                </a:solidFill>
                <a:latin typeface="Arial"/>
              </a:rPr>
              <a:t>Publication date, — </a:t>
            </a:r>
            <a:r>
              <a:rPr sz="1700" b="0">
                <a:solidFill>
                  <a:srgbClr val="2A2F66"/>
                </a:solidFill>
                <a:latin typeface="Arial"/>
              </a:rPr>
              <a:t>when it was published or posted</a:t>
            </a:r>
          </a:p>
          <a:p>
            <a:pPr algn="l">
              <a:spcAft>
                <a:spcPts val="1000"/>
              </a:spcAft>
            </a:pPr>
            <a:r>
              <a:rPr sz="1700" b="1">
                <a:solidFill>
                  <a:srgbClr val="2A2F66"/>
                </a:solidFill>
                <a:latin typeface="Arial"/>
              </a:rPr>
              <a:t>Location. — </a:t>
            </a:r>
            <a:r>
              <a:rPr sz="1700" b="0">
                <a:solidFill>
                  <a:srgbClr val="2A2F66"/>
                </a:solidFill>
                <a:latin typeface="Arial"/>
              </a:rPr>
              <a:t>page range (pp.), a URL, or a DOI</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WATCH ONE GET BUILT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Raw facts → MLA entry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FOUR CONVENTIONS THAT SIGNAL ‘I KNOW MLA’</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Formatting the list</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Heading: Works Cited — </a:t>
            </a:r>
            <a:r>
              <a:rPr sz="2100" b="0">
                <a:solidFill>
                  <a:srgbClr val="2A2F66"/>
                </a:solidFill>
                <a:latin typeface="Arial"/>
              </a:rPr>
              <a:t>centered, not italic, not in quotes</a:t>
            </a:r>
          </a:p>
          <a:p>
            <a:pPr algn="l">
              <a:spcAft>
                <a:spcPts val="1000"/>
              </a:spcAft>
            </a:pPr>
            <a:r>
              <a:rPr sz="2100" b="1">
                <a:solidFill>
                  <a:srgbClr val="2A2F66"/>
                </a:solidFill>
                <a:latin typeface="Arial"/>
              </a:rPr>
              <a:t>Order: alphabetical by the first element (usually the author's last name)</a:t>
            </a:r>
          </a:p>
          <a:p>
            <a:pPr algn="l">
              <a:spcAft>
                <a:spcPts val="1000"/>
              </a:spcAft>
            </a:pPr>
            <a:r>
              <a:rPr sz="2100" b="1">
                <a:solidFill>
                  <a:srgbClr val="2A2F66"/>
                </a:solidFill>
                <a:latin typeface="Arial"/>
              </a:rPr>
              <a:t>Hanging indent: first line flush left, the rest indented half an inch</a:t>
            </a:r>
          </a:p>
          <a:p>
            <a:pPr algn="l">
              <a:spcAft>
                <a:spcPts val="1000"/>
              </a:spcAft>
            </a:pPr>
            <a:r>
              <a:rPr sz="2100" b="1">
                <a:solidFill>
                  <a:srgbClr val="2A2F66"/>
                </a:solidFill>
                <a:latin typeface="Arial"/>
              </a:rPr>
              <a:t>Capitalize the principal words in every title (title case)</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