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the capstone week. For three weeks we gathered the parts: finding and evaluating sources (W9), integrating and paraphrasing them (W10), citing them in MLA (W11) — and back in W7 we learned what an argument is made of. Today they finally come together into the term's last and hardest piece: a research-based argument essay. Frame the whole week around one sentence I'll repeat: a research paper is not a report. It makes a case, and the sources are in the room to support the writer's own claim — not to replace it. This is also our most source-integrity-sensitive week: research plus argument plus citation is exactly where a chatbot's fabrication habit does the most damage.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signature slide of the most source-sensitive week in the course. Demo it live: ask an approved chatbot for 'a sourced paragraph arguing X, with quotations and MLA citations.' It will hand back something that looks flawless — clean signal phrases, specific page numbers, perfectly-formatted works-cited entries. Then verify it in front of the room: copy the quoted words and search for them at the source. Very often they do not exist. The author may be real but never wrote that line; the article title is invented; the page number is decoration. State the rule and make them write it down: an AI citation is guilty until proven real. Open the source, find the exact words, or cut it. A citation generator misformats; a chatbot fabricates outright — this is the more dangerous one, and catching it is the reflex that protects their integrity for the rest of college.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Distinguish the two technology failure modes so students don't conflate them. A citation GENERATOR (the 'cite this for me' kind) is a convenience that routinely MISFORMATS — wrong element order, a missing container, bad capitalization, a stray comma. You fix that by checking its output against the MLA Style Center and Purdue OWL rules — the authorities. A CHATBOT does something worse: it FABRICATES outright — invents the quote, the source, the citation. You fix that only by verifying the source exists and says what's claimed. Both tools draft; you verify. The MLA in-text rule to hold steady on: author–page, no comma, no 'p.' — (Mara 14), not (Mara, 14) or (Mara, p. 14). That last one is APA leaking in. The tool drafts; the writer judges — and on sources, the writer verifies every single one.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students at the major assignment — the fourth and final essay of the term, 1,000 to 1,400 words plus a works-cited list, 100 points. Arguable thesis; at least three credible sources they find and evaluate themselves; every piece integrated with the four-part move and cited in MLA; sources synthesized; a counterargument steel-manned and answered; a works-cited list that matches the in-text citations one-to-one; the writer's voice the majority. The integrity spine: every quotation is the source's actual words copied exactly, every borrowed idea is cited, and nothing — nothing — is fabricated or taken unverified from an AI. Tell them to budget real time, draft messy, bring it to office hours, and verify every source before it goes in. This essay is also the best possible preparation for the cumulative final.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Orient students to the week's graded work and the order to do it in. The tutorial and practice build the four-part move and the verify reflex; the quiz checks the concepts (argument vs. report, synthesis vs. summary, the integration move, the quote bomb, and the correct MLA in-text citation); the discussion reasons through research integrity and AI fabrication; the studio is the hands-on rep — integrate one real source into one argument paragraph, then catch a chatbot inventing quotes and citations; and the assignment is the capstone essay. AI is allowed on the tutorial, discussion, assignment, and studio, never on the quiz. Remind them the single most important habit all week is verification: every source real, every quote exact, every citation checked — especially anything an AI offers.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Week 13 — Revision and Style. This week students kept ADDING — claim, sources, integration, citations. Next week they stop adding and start re-seeing: global revision (is the argument in the right order? is every warrant doing its job? is anything a report instead of an argument?) versus local editing (concision, sentence variety, emphasis, voice). The research-based argument essay they wrote this week is the perfect thing to revise — they'll bring it back and resee it whole. Close the loop on how far the term has reached: W7 gave them argument; W9 through 11 gave them sources, integration, and MLA; this week fused all of it into one essay while keeping their own claim in charge. Revision is where a solid draft becomes a strong one. See you next week.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two passages on the board about the same claim: one a list of 'studies have been done, views differ, in conclusion there are many opinions,' the other a paragraph that takes a side and backs it. Ask which one is making an argument. Everyone points to the second. The first is a report — it collects and gestures at what's out there. A research-based argument takes a position and uses credible sources as evidence for it. The single idea this whole week turns on: a report collects; an argument convinces. If you removed the writer's claim and the paper still stood, it was a report. The sources serve the claim; the claim never serves the sources.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State the week's promise plainly. By Friday students will take a claim, pull in a credible source, integrate one piece of evidence — signal phrase, citation, and their own analysis — add the works-cited line, and catch an AI faking all three. The misconception to kill on day one: 'if I cite a good source, it makes my argument for me.' No. Sources are evidence FOR a claim that is yours; the reasoning that connects evidence to claim is your job. A pile of citations with no thesis convinces no one. The argument has to be the student's; the sources are witnesses, and the student is the lawyer who says what they prove.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Plain-language teaching here. The amateur move with multiple sources is to give each its own paragraph in a row — a stack of mini book reports. That's a list, not synthesis. Synthesis means putting sources in conversation: showing how they relate to each OTHER and to the claim. They might agree (your evidence is stronger), one might extend the other, or they might disagree and you adjudicate. The test: could a reader tell from the paragraph HOW the sources relate, not just what each said? Walk the library example — one source establishes the demand, a second shows whom it falls hardest on; together they make the case the writer is building. The connection IS the synthesis.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heart of the week — the move students repeat across the whole essay. Walk all four parts with the clearly-labeled SAMPLE source A. Mara (tell the room A. Mara is instructor-made, so we learn the mechanics without putting words in a real person's mouth; their real sources must be real). The part students skip is the fourth: the analysis. Without it, a quote is a 'quote bomb' — evidence dropped in cold with no explanation. Drop any one of the four and the integration breaks. Memory hook: Signal, Source, Cite, So-what. The so-what is where the borrowed words become the writer's own argument — the source supplies evidence, the writer supplies the warrant that connects it to the claim.</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it sharply because students do it constantly and call it 'using a source.' A quote bomb is a quotation dropped into a paragraph with no signal phrase introducing it and no analysis explaining why it matters. The reader is left guessing who the source is and why it counts. Show the before: a bare quote and a citation, then 'Therefore the policy works.' Then the after: signal phrase, quote, citation, two sentences of analysis tying it to the claim. Same quote — completely different argumentative force. The cure is always the four-part move, and especially the analysis. One rule to carry: never end a paragraph on a dropped quote. YOU get the last word — the sentence that says what the evidence proves for your point.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misconception that causes real integrity trouble: 'I only cite when I use someone's exact words.' Wrong, and dangerously so. Every borrowed IDEA needs a citation — paraphrases included. Quotation marks are not the trigger; borrowing is. If you put a source's point in your own words, you still cite it: 'A. Mara finds that late-night study access tracks with stronger exam results (14).' No quotation marks, still a borrowed idea, still a citation. Forgetting to cite a paraphrase is one of the most common — and most serious — slips, because it reads as if the idea were the student's own. Say it twice in class: borrowing is the trigger, not quotation marks. Most of your paper should be paraphrase, all of it cited.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worked walkthrough from Segment 5 — do it live at the board with the sample sources A. Mara and J. Okafor, telling the room they're placeholders for mechanics. The crucial sequencing point: start from the CLAIM, not the sources. The claim is the boss of the paragraph; sources get recruited to support it, never the reverse. Each body paragraph carries a reason, evidence integrated with the four-part move, a second source synthesized where you have one, analysis tying back, and entries in MLA core-elements order. Emphasize: students who open a source database first and a claim never tend to write reports. Claim first, every time. The works-cited shape (Author. Title. Container, …) we format for real in the studio.</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balance lesson — the cure for source-dumping. Misconception: 'more sources equals a stronger paper.' No. Source-dumping weakens an argument; a few well-integrated, well-analyzed sources beat a dozen name-dropped ones. In a college research-based argument, the writer's own claims, reasoning, analysis, and transitions are the majority of the page; quoted material is a small fraction (Purdue OWL's own guidance is that direct quotation should be a small share of a paper). The test: if a reader could lift out all your sources and find little left, the sources are doing your arguing for you — exactly backwards. Tie this to the counterargument move from W7: steel-man the other side with their best source, rebut with yours, and keep the mic. You're the lawyer; the sources are witnesses.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12</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Research-Based Argument</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Research + argument, together — sources that back YOUR claim · Prof. Lindgren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Guilty until proven real</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TWO TOOLS, BOTH CHECKED</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The generator misformats; the bot fabricates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CAPSTONE ESSAY</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Research-Based Argument Essay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THIS WEEK</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What's due</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12 — </a:t>
            </a:r>
            <a:r>
              <a:rPr sz="1900" b="0">
                <a:solidFill>
                  <a:srgbClr val="2A2F66"/>
                </a:solidFill>
                <a:latin typeface="Arial"/>
              </a:rPr>
              <a:t>synthesis + the four-part move (AI tutor, share link) · ~60–90 min</a:t>
            </a:r>
          </a:p>
          <a:p>
            <a:pPr algn="l">
              <a:spcAft>
                <a:spcPts val="1000"/>
              </a:spcAft>
            </a:pPr>
            <a:r>
              <a:rPr sz="1900" b="1">
                <a:solidFill>
                  <a:srgbClr val="2A2F66"/>
                </a:solidFill>
                <a:latin typeface="Arial"/>
              </a:rPr>
              <a:t>Quiz 12 — </a:t>
            </a:r>
            <a:r>
              <a:rPr sz="1900" b="0">
                <a:solidFill>
                  <a:srgbClr val="2A2F66"/>
                </a:solidFill>
                <a:latin typeface="Arial"/>
              </a:rPr>
              <a:t>argument vs. report, integration, which MLA citation is correct · 10 pts</a:t>
            </a:r>
          </a:p>
          <a:p>
            <a:pPr algn="l">
              <a:spcAft>
                <a:spcPts val="1000"/>
              </a:spcAft>
            </a:pPr>
            <a:r>
              <a:rPr sz="1900" b="1">
                <a:solidFill>
                  <a:srgbClr val="2A2F66"/>
                </a:solidFill>
                <a:latin typeface="Arial"/>
              </a:rPr>
              <a:t>Discussion 12 — </a:t>
            </a:r>
            <a:r>
              <a:rPr sz="1900" b="0">
                <a:solidFill>
                  <a:srgbClr val="2A2F66"/>
                </a:solidFill>
                <a:latin typeface="Arial"/>
              </a:rPr>
              <a:t>'When AI hands you a perfect citation, what do you owe it?' · 20 pts</a:t>
            </a:r>
          </a:p>
          <a:p>
            <a:pPr algn="l">
              <a:spcAft>
                <a:spcPts val="1000"/>
              </a:spcAft>
            </a:pPr>
            <a:r>
              <a:rPr sz="1900" b="1">
                <a:solidFill>
                  <a:srgbClr val="2A2F66"/>
                </a:solidFill>
                <a:latin typeface="Arial"/>
              </a:rPr>
              <a:t>Assignment 12 — </a:t>
            </a:r>
            <a:r>
              <a:rPr sz="1900" b="0">
                <a:solidFill>
                  <a:srgbClr val="2A2F66"/>
                </a:solidFill>
                <a:latin typeface="Arial"/>
              </a:rPr>
              <a:t>THE RESEARCH-BASED ARGUMENT ESSAY (major, with works cited) · 100 pts</a:t>
            </a:r>
          </a:p>
          <a:p>
            <a:pPr algn="l">
              <a:spcAft>
                <a:spcPts val="1000"/>
              </a:spcAft>
            </a:pPr>
            <a:r>
              <a:rPr sz="1900" b="1">
                <a:solidFill>
                  <a:srgbClr val="2A2F66"/>
                </a:solidFill>
                <a:latin typeface="Arial"/>
              </a:rPr>
              <a:t>Writing Studio 12 — </a:t>
            </a:r>
            <a:r>
              <a:rPr sz="1900" b="0">
                <a:solidFill>
                  <a:srgbClr val="2A2F66"/>
                </a:solidFill>
                <a:latin typeface="Arial"/>
              </a:rPr>
              <a:t>integrate one REAL source; catch the AI's fabrications · 50 pts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Stop adding. Start re-seeing.</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HINGE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Not a report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PROMISE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Sources support — they don't replace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PUT THEM IN CONVERSATION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Synthesis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FOUR-PART MOVE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Signal · Source · Cite · So-what</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Signal phrase — </a:t>
            </a:r>
            <a:r>
              <a:rPr sz="2100" b="0">
                <a:solidFill>
                  <a:srgbClr val="2A2F66"/>
                </a:solidFill>
                <a:latin typeface="Arial"/>
              </a:rPr>
              <a:t>name the source: 'As A. Mara argues…' (present tense for MLA)</a:t>
            </a:r>
          </a:p>
          <a:p>
            <a:pPr algn="l">
              <a:spcAft>
                <a:spcPts val="1000"/>
              </a:spcAft>
            </a:pPr>
            <a:r>
              <a:rPr sz="2100" b="1">
                <a:solidFill>
                  <a:srgbClr val="2A2F66"/>
                </a:solidFill>
                <a:latin typeface="Arial"/>
              </a:rPr>
              <a:t>Source — </a:t>
            </a:r>
            <a:r>
              <a:rPr sz="2100" b="0">
                <a:solidFill>
                  <a:srgbClr val="2A2F66"/>
                </a:solidFill>
                <a:latin typeface="Arial"/>
              </a:rPr>
              <a:t>the quotation (exact words) or a paraphrase in your own words</a:t>
            </a:r>
          </a:p>
          <a:p>
            <a:pPr algn="l">
              <a:spcAft>
                <a:spcPts val="1000"/>
              </a:spcAft>
            </a:pPr>
            <a:r>
              <a:rPr sz="2100" b="1">
                <a:solidFill>
                  <a:srgbClr val="2A2F66"/>
                </a:solidFill>
                <a:latin typeface="Arial"/>
              </a:rPr>
              <a:t>Cite — </a:t>
            </a:r>
            <a:r>
              <a:rPr sz="2100" b="0">
                <a:solidFill>
                  <a:srgbClr val="2A2F66"/>
                </a:solidFill>
                <a:latin typeface="Arial"/>
              </a:rPr>
              <a:t>the MLA in-text citation, author–page: (Mara 14)</a:t>
            </a:r>
          </a:p>
          <a:p>
            <a:pPr algn="l">
              <a:spcAft>
                <a:spcPts val="1000"/>
              </a:spcAft>
            </a:pPr>
            <a:r>
              <a:rPr sz="2100" b="1">
                <a:solidFill>
                  <a:srgbClr val="2A2F66"/>
                </a:solidFill>
                <a:latin typeface="Arial"/>
              </a:rPr>
              <a:t>So-what — </a:t>
            </a:r>
            <a:r>
              <a:rPr sz="2100" b="0">
                <a:solidFill>
                  <a:srgbClr val="2A2F66"/>
                </a:solidFill>
                <a:latin typeface="Arial"/>
              </a:rPr>
              <a:t>your analysis: WHY this evidence supports your claim</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FAILURE TO NAME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The quote bomb</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TRIGGER IS BORROWING</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Cite the paraphrase too</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BUILD ONE BODY PARAGRAPH</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Claim first, then the sources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700" b="1">
                <a:solidFill>
                  <a:srgbClr val="2A2F66"/>
                </a:solidFill>
                <a:latin typeface="Arial"/>
              </a:rPr>
              <a:t>Start from the claim — </a:t>
            </a:r>
            <a:r>
              <a:rPr sz="1700" b="0">
                <a:solidFill>
                  <a:srgbClr val="2A2F66"/>
                </a:solidFill>
                <a:latin typeface="Arial"/>
              </a:rPr>
              <a:t>write the sentence you're arguing first</a:t>
            </a:r>
          </a:p>
          <a:p>
            <a:pPr algn="l">
              <a:spcAft>
                <a:spcPts val="1000"/>
              </a:spcAft>
            </a:pPr>
            <a:r>
              <a:rPr sz="1700" b="1">
                <a:solidFill>
                  <a:srgbClr val="2A2F66"/>
                </a:solidFill>
                <a:latin typeface="Arial"/>
              </a:rPr>
              <a:t>Topic sentence = a reason (a mini-claim)</a:t>
            </a:r>
          </a:p>
          <a:p>
            <a:pPr algn="l">
              <a:spcAft>
                <a:spcPts val="1000"/>
              </a:spcAft>
            </a:pPr>
            <a:r>
              <a:rPr sz="1700" b="1">
                <a:solidFill>
                  <a:srgbClr val="2A2F66"/>
                </a:solidFill>
                <a:latin typeface="Arial"/>
              </a:rPr>
              <a:t>Integrate evidence #1 — </a:t>
            </a:r>
            <a:r>
              <a:rPr sz="1700" b="0">
                <a:solidFill>
                  <a:srgbClr val="2A2F66"/>
                </a:solidFill>
                <a:latin typeface="Arial"/>
              </a:rPr>
              <a:t>the four-part move</a:t>
            </a:r>
          </a:p>
          <a:p>
            <a:pPr algn="l">
              <a:spcAft>
                <a:spcPts val="1000"/>
              </a:spcAft>
            </a:pPr>
            <a:r>
              <a:rPr sz="1700" b="1">
                <a:solidFill>
                  <a:srgbClr val="2A2F66"/>
                </a:solidFill>
                <a:latin typeface="Arial"/>
              </a:rPr>
              <a:t>Synthesize a second source — </a:t>
            </a:r>
            <a:r>
              <a:rPr sz="1700" b="0">
                <a:solidFill>
                  <a:srgbClr val="2A2F66"/>
                </a:solidFill>
                <a:latin typeface="Arial"/>
              </a:rPr>
              <a:t>in conversation, not in a list</a:t>
            </a:r>
          </a:p>
          <a:p>
            <a:pPr algn="l">
              <a:spcAft>
                <a:spcPts val="1000"/>
              </a:spcAft>
            </a:pPr>
            <a:r>
              <a:rPr sz="1700" b="1">
                <a:solidFill>
                  <a:srgbClr val="2A2F66"/>
                </a:solidFill>
                <a:latin typeface="Arial"/>
              </a:rPr>
              <a:t>Close in YOUR voice — </a:t>
            </a:r>
            <a:r>
              <a:rPr sz="1700" b="0">
                <a:solidFill>
                  <a:srgbClr val="2A2F66"/>
                </a:solidFill>
                <a:latin typeface="Arial"/>
              </a:rPr>
              <a:t>tie it back to the claim</a:t>
            </a:r>
          </a:p>
          <a:p>
            <a:pPr algn="l">
              <a:spcAft>
                <a:spcPts val="1000"/>
              </a:spcAft>
            </a:pPr>
            <a:r>
              <a:rPr sz="1700" b="1">
                <a:solidFill>
                  <a:srgbClr val="2A2F66"/>
                </a:solidFill>
                <a:latin typeface="Arial"/>
              </a:rPr>
              <a:t>Add the works-cited entries — </a:t>
            </a:r>
            <a:r>
              <a:rPr sz="1700" b="0">
                <a:solidFill>
                  <a:srgbClr val="2A2F66"/>
                </a:solidFill>
                <a:latin typeface="Arial"/>
              </a:rPr>
              <a:t>MLA order, alphabetical</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KEEP THE MIC</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Your voice is the majority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