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13. Last week you finished a research-based argument; this week we do the thing that turns a finished draft into good writing — we revise. Two big ideas run the week. First, global revision (re-seeing structure, thesis, and argument — does this actually work?) versus local editing (sharpening sentences). Second, style: concision, sentence variety, emphasis, and choosing active or passive voice on purpose. Heads-up on the calendar: Thanksgiving is Nov 26-27, so our second session doesn't meet this week — we cover the material Tuesday and online, and the work is due Sunday Nov 29. Bring a draft you're willing to take apart.</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active voice the subject does the action: 'The committee postponed the event.' In passive, the subject receives it: 'The event was postponed,' built from a form of 'to be' plus a past participle. Default to active — it's usually clearer, shorter, and it names who acted. 'Mistakes were made and the report was delayed by the team' becomes 'The team made mistakes and delayed the report.' But passive is not wrong — it's the right choice when the doer is unknown or irrelevant ('The samples were refrigerated overnight'), when the receiver is the real topic ('The bridge was built in 1932'), or to deliberately de-emphasize the actor. The problem isn't passive voice; it's accidental passive that hides who did what. Choose voice on purpose.</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Here's this week's signature critique, and it's a trap worth springing. Paste a paragraph of your own writing — with some personality in it — into a chatbot and ask it to 'make this more concise and professional.' Then read the rewrite against today's lesson. You'll usually catch one of three failures. One: it erases your voice into boilerplate — stiff, generic corporate prose like 'It is imperative to note that' that no longer sounds like you. That's not professional; it's bland. Two: it quietly changes your meaning — drops a qualifier or merges two ideas while 'tightening,' so the sentence now claims something you didn't. Concision must never change the claim. Three: fake concision — it adds throat-clearing or makes the passage longer. Cutting deadwood is the goal. Cutting you is the failure.</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few concrete tools make revision less mysterious. The reverse outline is your fastest global move: one phrase per paragraph, then read only the list and fix the structure before you touch sentences. Reading aloud is the fastest local tool — your ear hears wordiness and choppiness and accidental passive faster than your eye. Hunt the usual suspects with your word processor's search: very, really, in order to, the fact that, there is, there are. And the AI rule for this week: use the chatbot to flag wordiness and choppiness, then make the cut yourself, in your own words. Keep a 'before' copy so you can see what you changed. The tool drafts; you judge — and this week, you protect your voice and your meaning.</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Here's the week's work, in order. Start with the Lecture Tutorial — your AI tutor walks you through global versus local revision, cutting wordiness, sentence variety, emphasis, and active versus passive, then you submit the share link. The quiz covers all of it and is closed to AI. The discussion, 'Can Concision Go Too Far?', is an arguable style debate — take a position and test it. The assignment, 'The Revision Workshop,' has you global-revise a draft, cut a wordy passage twenty-five percent, vary a choppy passage, and fix a weak passive and a buried-emphasis sentence. And the Studio, 'Cut a Quarter, Then Reshape,' is the most useful fifteen minutes of the term for your own writing. Everything is due Sunday, Nov 29, after the holiday.</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week was style — making sentences strong. Next week is editing and proofreading — making them correct: fragments, comma splices, run-ons, subject-verb agreement, and punctuation, plus a proofreading process that actually catches errors. We've been re-seeing and sharpening; next week we clean up the surface, so a great argument isn't undercut by a comma splice in the first line. Bring the passage you revised this week — it's the perfect thing to proofread. Until then, do the tutorial, take the quiz, post your position in the discussion, work the Revision Workshop, and cut a quarter in the Studio. And happy Thanksgiving — enjoy the break, then come back ready to clean up. See you Tuesday.</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Read this aloud, deadpan: 'In light of the fact that the committee made the decision to postpone the event, due to the reason that the weather was bad, we will be rescheduling it for a later date in the future.' Thirty-six words. Ask the room what's wrong. The reveal: nothing is wrong — every word is spelled right, the grammar is fine. It's just flabby. Now cut it live: 'Because the weather was bad, the committee postponed the event and will reschedule it.' Fourteen words. Same meaning, about sixty percent shorter, and better. That move — cutting without losing meaning — is the most useful thing you'll learn about style. This week we learn it on purpose.</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Here's the secret of grading that nobody tells you: a C draft and an A draft usually have the same ideas. The difference is that the A draft has been re-seen and sharpened — not made longer. Students think improving an essay means adding more. It almost never does. It means looking again at whether the argument works (global revision), then making every sentence pull its weight (local editing and style). By Sunday you'll cut a wordy passage by a quarter without losing a thing, tell global revision from local editing, and shape sentences for variety and emphasis. The goal this week is not more writing. It's stronger writing.</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frame for the whole week, and it deepens the Week-1 line 'revision re-sees; editing cleans up.' Global revision re-sees the big stuff — is the thesis clear and arguable, is the structure in the right order, is the argument complete, is evidence missing? It can move paragraphs and rewrite the thesis. Local editing sharpens sentences and surface. The rule that earns points: you cannot do both at once — the brain hunting comma errors can't see whether the whole argument is misordered. Big pass first, small pass second. The fastest global tool is the reverse outline: jot one phrase per paragraph, read only that list, and if it doesn't make a sensible argument, your structure needs revision — not your commas.</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Concision does not mean fewest words. It means every word earns its place — concise writing uses the strongest words and fires the dead ones. The Purdue OWL reading puts it exactly: concise writing isn't always the shortest, but it always uses the most effective words. Wordiness is the most common style problem in first-year writing and the most fixable. Watch the four kinds of deadwood on the next slide. The target to remember: try to cut any draft passage by about twenty-five percent. You will almost always find the words, and the passage gets stronger, not weaker, because you've cleared the clutter that was sitting between your reader and your point.</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These are the four targets your eye should learn to hunt. Wordiness: inflated phrases a single word replaces. Redundancy: saying the same thing twice — 'advance planning' is just planning. Empty intensifiers: very, really, quite, actually, basically — words that add length, not meaning, and often weaken the sentence they're propping up. Weak verbs, or nominalizations: a strong verb buried inside a noun phrase — 'made a decision' is just 'decided.' A trick for your own drafts: search the document for very, really, in order to, the fact that, and there is or there are. Each is a place a cut is probably waiting. Learn these four and you'll never read your own writing the same way again.</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Here's the move worked live. Before, twenty-nine words: 'It is important to note that the main reason why the program was ultimately successful in the end was due to the fact that the volunteers were very dedicated.' Diagnose out loud. 'It is important to note that' — filler, cut it; just say the thing. 'The main reason why X was due to the fact that' — that's a wordy 'the reason is because'; replace with 'because.' 'Ultimately' and 'in the end' are redundant. 'Very dedicated' — drop the empty intensifier; dedicated is already strong. After, eight words: 'The program succeeded because its volunteers were dedicated.' A seventy-two percent cut, and the meaning is intact and clearer. You didn't lose ideas. You lost deadwood.</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number-one objection students raise: 'If I cut words, I'll lose my meaning, lose my ideas.' No. You cut the words that carry no meaning — filler, redundancy, empty intensifiers — and the meaning lives in the strong words you keep. 'The program succeeded because its volunteers were dedicated' says everything the twenty-eight-word version did; it just stops wasting the reader's time. This is also the week's big misconception in reverse: longer, fancier writing is not stronger writing. Inflated phrasing and big vague words slow a reader down and bury the point — they don't impress. Concision is strength. A reader trusts prose that respects their time. When in doubt, cut, then check that every idea survived. It will.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Once the fat is gone, make what's left move. Two moves. Variety: too many short sentences in a row read like a list and feel choppy; too many long ones exhaust the reader — so mix lengths and combine choppy sentences with coordination (and, but, so) or subordination (because, although, when, which). Watch: 'The hurricane hit the coast. It was a category three. Thousands lost power. The repairs took weeks' becomes 'When the category-three hurricane hit the coast, thousands lost power, and the repairs took weeks.' We didn't just shorten — we showed the relationships four flat sentences hid. Emphasis: readers remember the end of a sentence most, the emphatic position. Put the idea you care about last, and in the main clause, not buried in the middle.</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ENGL 1A · WEEK 13</a:t>
            </a:r>
          </a:p>
        </p:txBody>
      </p:sp>
      <p:sp>
        <p:nvSpPr>
          <p:cNvPr id="3" name="TextBox 2"/>
          <p:cNvSpPr txBox="1"/>
          <p:nvPr/>
        </p:nvSpPr>
        <p:spPr>
          <a:xfrm>
            <a:off x="548640" y="2194560"/>
            <a:ext cx="11064240" cy="2011680"/>
          </a:xfrm>
          <a:prstGeom prst="rect">
            <a:avLst/>
          </a:prstGeom>
          <a:noFill/>
        </p:spPr>
        <p:txBody>
          <a:bodyPr wrap="square" anchor="ctr" lIns="0" rIns="0" tIns="0" bIns="0">
            <a:spAutoFit/>
          </a:bodyPr>
          <a:lstStyle/>
          <a:p>
            <a:pPr algn="ctr"/>
            <a:r>
              <a:rPr sz="4000" b="1" i="0">
                <a:solidFill>
                  <a:srgbClr val="FFFFFF"/>
                </a:solidFill>
                <a:latin typeface="Arial"/>
              </a:rPr>
              <a:t>Revision &amp; Style</a:t>
            </a:r>
          </a:p>
        </p:txBody>
      </p:sp>
      <p:sp>
        <p:nvSpPr>
          <p:cNvPr id="4" name="TextBox 3"/>
          <p:cNvSpPr txBox="1"/>
          <p:nvPr/>
        </p:nvSpPr>
        <p:spPr>
          <a:xfrm>
            <a:off x="914400" y="4297680"/>
            <a:ext cx="10332720" cy="548640"/>
          </a:xfrm>
          <a:prstGeom prst="rect">
            <a:avLst/>
          </a:prstGeom>
          <a:noFill/>
        </p:spPr>
        <p:txBody>
          <a:bodyPr wrap="square" anchor="ctr" lIns="0" rIns="0" tIns="0" bIns="0">
            <a:spAutoFit/>
          </a:bodyPr>
          <a:lstStyle/>
          <a:p>
            <a:pPr algn="ctr"/>
            <a:r>
              <a:rPr sz="1700" b="0" i="1">
                <a:solidFill>
                  <a:srgbClr val="AEB8E8"/>
                </a:solidFill>
                <a:latin typeface="Arial"/>
              </a:rPr>
              <a:t>Your draft is done. Now let's make it good. · Prof. Lindgren</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A TOOL, NOT AN ERROR</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3200" b="1" i="0">
                <a:solidFill>
                  <a:srgbClr val="FFFFFF"/>
                </a:solidFill>
                <a:latin typeface="Arial"/>
              </a:rPr>
              <a:t>Active by default, passive on purpose</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AUDIT THE AI</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3200" b="1" i="0">
                <a:solidFill>
                  <a:srgbClr val="FFFFFF"/>
                </a:solidFill>
                <a:latin typeface="Arial"/>
              </a:rPr>
              <a:t>It trades your voice for 'professional'</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EEF1FA"/>
        </a:solidFill>
        <a:effectLst/>
      </p:bgPr>
    </p:bg>
    <p:spTree>
      <p:nvGrpSpPr>
        <p:cNvPr id="1" name=""/>
        <p:cNvGrpSpPr/>
        <p:nvPr/>
      </p:nvGrpSpPr>
      <p:grpSpPr/>
      <p:sp>
        <p:nvSpPr>
          <p:cNvPr id="2" name="TextBox 1"/>
          <p:cNvSpPr txBox="1"/>
          <p:nvPr/>
        </p:nvSpPr>
        <p:spPr>
          <a:xfrm>
            <a:off x="731520" y="640080"/>
            <a:ext cx="10698480" cy="457200"/>
          </a:xfrm>
          <a:prstGeom prst="rect">
            <a:avLst/>
          </a:prstGeom>
          <a:noFill/>
        </p:spPr>
        <p:txBody>
          <a:bodyPr wrap="square" anchor="ctr" lIns="0" rIns="0" tIns="0" bIns="0">
            <a:spAutoFit/>
          </a:bodyPr>
          <a:lstStyle/>
          <a:p>
            <a:pPr algn="ctr"/>
            <a:r>
              <a:rPr sz="1400" b="1" i="0" spc="300">
                <a:solidFill>
                  <a:srgbClr val="5560A8"/>
                </a:solidFill>
                <a:latin typeface="Arial"/>
              </a:rPr>
              <a:t>THE WORKFLOW</a:t>
            </a:r>
          </a:p>
        </p:txBody>
      </p:sp>
      <p:sp>
        <p:nvSpPr>
          <p:cNvPr id="3" name="TextBox 2"/>
          <p:cNvSpPr txBox="1"/>
          <p:nvPr/>
        </p:nvSpPr>
        <p:spPr>
          <a:xfrm>
            <a:off x="731520" y="1234440"/>
            <a:ext cx="10698480" cy="914400"/>
          </a:xfrm>
          <a:prstGeom prst="rect">
            <a:avLst/>
          </a:prstGeom>
          <a:noFill/>
        </p:spPr>
        <p:txBody>
          <a:bodyPr wrap="square" anchor="ctr" lIns="0" rIns="0" tIns="0" bIns="0">
            <a:spAutoFit/>
          </a:bodyPr>
          <a:lstStyle/>
          <a:p>
            <a:pPr algn="ctr"/>
            <a:r>
              <a:rPr sz="3000" b="1" i="0">
                <a:solidFill>
                  <a:srgbClr val="1E2761"/>
                </a:solidFill>
                <a:latin typeface="Arial"/>
              </a:rPr>
              <a:t>Re-see, then sharpen — with the tool, never by the tool</a:t>
            </a:r>
          </a:p>
        </p:txBody>
      </p:sp>
      <p:sp>
        <p:nvSpPr>
          <p:cNvPr id="4" name="TextBox 3"/>
          <p:cNvSpPr txBox="1"/>
          <p:nvPr/>
        </p:nvSpPr>
        <p:spPr>
          <a:xfrm>
            <a:off x="1371600" y="2468880"/>
            <a:ext cx="9418320" cy="3931920"/>
          </a:xfrm>
          <a:prstGeom prst="rect">
            <a:avLst/>
          </a:prstGeom>
          <a:noFill/>
        </p:spPr>
        <p:txBody>
          <a:bodyPr wrap="square" anchor="t" lIns="0" tIns="0">
            <a:spAutoFit/>
          </a:bodyPr>
          <a:lstStyle/>
          <a:p>
            <a:pPr algn="l">
              <a:spcAft>
                <a:spcPts val="1000"/>
              </a:spcAft>
            </a:pPr>
            <a:r>
              <a:rPr sz="2100" b="1">
                <a:solidFill>
                  <a:srgbClr val="2A2F66"/>
                </a:solidFill>
                <a:latin typeface="Arial"/>
              </a:rPr>
              <a:t>Reverse-outline for STRUCTURE first — </a:t>
            </a:r>
            <a:r>
              <a:rPr sz="2100" b="0">
                <a:solidFill>
                  <a:srgbClr val="2A2F66"/>
                </a:solidFill>
                <a:latin typeface="Arial"/>
              </a:rPr>
              <a:t>fix the order before the sentences.</a:t>
            </a:r>
          </a:p>
          <a:p>
            <a:pPr algn="l">
              <a:spcAft>
                <a:spcPts val="1000"/>
              </a:spcAft>
            </a:pPr>
            <a:r>
              <a:rPr sz="2100" b="1">
                <a:solidFill>
                  <a:srgbClr val="2A2F66"/>
                </a:solidFill>
                <a:latin typeface="Arial"/>
              </a:rPr>
              <a:t>Read it ALOUD — </a:t>
            </a:r>
            <a:r>
              <a:rPr sz="2100" b="0">
                <a:solidFill>
                  <a:srgbClr val="2A2F66"/>
                </a:solidFill>
                <a:latin typeface="Arial"/>
              </a:rPr>
              <a:t>your ear catches wordiness, choppiness, and a buried point.</a:t>
            </a:r>
          </a:p>
          <a:p>
            <a:pPr algn="l">
              <a:spcAft>
                <a:spcPts val="1000"/>
              </a:spcAft>
            </a:pPr>
            <a:r>
              <a:rPr sz="2100" b="1">
                <a:solidFill>
                  <a:srgbClr val="2A2F66"/>
                </a:solidFill>
                <a:latin typeface="Arial"/>
              </a:rPr>
              <a:t>Hunt the suspects — </a:t>
            </a:r>
            <a:r>
              <a:rPr sz="2100" b="0">
                <a:solidFill>
                  <a:srgbClr val="2A2F66"/>
                </a:solidFill>
                <a:latin typeface="Arial"/>
              </a:rPr>
              <a:t>search for very, really, in order to, the fact that, there is/are.</a:t>
            </a:r>
          </a:p>
          <a:p>
            <a:pPr algn="l">
              <a:spcAft>
                <a:spcPts val="1000"/>
              </a:spcAft>
            </a:pPr>
            <a:r>
              <a:rPr sz="2100" b="1">
                <a:solidFill>
                  <a:srgbClr val="2A2F66"/>
                </a:solidFill>
                <a:latin typeface="Arial"/>
              </a:rPr>
              <a:t>Use AI to FLAG, not to author — </a:t>
            </a:r>
            <a:r>
              <a:rPr sz="2100" b="0">
                <a:solidFill>
                  <a:srgbClr val="2A2F66"/>
                </a:solidFill>
                <a:latin typeface="Arial"/>
              </a:rPr>
              <a:t>it finds deadwood; YOU make the cut, in your words.</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9AA3C9"/>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EEF1FA"/>
        </a:solidFill>
        <a:effectLst/>
      </p:bgPr>
    </p:bg>
    <p:spTree>
      <p:nvGrpSpPr>
        <p:cNvPr id="1" name=""/>
        <p:cNvGrpSpPr/>
        <p:nvPr/>
      </p:nvGrpSpPr>
      <p:grpSpPr/>
      <p:sp>
        <p:nvSpPr>
          <p:cNvPr id="2" name="TextBox 1"/>
          <p:cNvSpPr txBox="1"/>
          <p:nvPr/>
        </p:nvSpPr>
        <p:spPr>
          <a:xfrm>
            <a:off x="731520" y="640080"/>
            <a:ext cx="10698480" cy="457200"/>
          </a:xfrm>
          <a:prstGeom prst="rect">
            <a:avLst/>
          </a:prstGeom>
          <a:noFill/>
        </p:spPr>
        <p:txBody>
          <a:bodyPr wrap="square" anchor="ctr" lIns="0" rIns="0" tIns="0" bIns="0">
            <a:spAutoFit/>
          </a:bodyPr>
          <a:lstStyle/>
          <a:p>
            <a:pPr algn="ctr"/>
            <a:r>
              <a:rPr sz="1400" b="1" i="0" spc="300">
                <a:solidFill>
                  <a:srgbClr val="5560A8"/>
                </a:solidFill>
                <a:latin typeface="Arial"/>
              </a:rPr>
              <a:t>THIS WEEK</a:t>
            </a:r>
          </a:p>
        </p:txBody>
      </p:sp>
      <p:sp>
        <p:nvSpPr>
          <p:cNvPr id="3" name="TextBox 2"/>
          <p:cNvSpPr txBox="1"/>
          <p:nvPr/>
        </p:nvSpPr>
        <p:spPr>
          <a:xfrm>
            <a:off x="731520" y="1234440"/>
            <a:ext cx="10698480" cy="914400"/>
          </a:xfrm>
          <a:prstGeom prst="rect">
            <a:avLst/>
          </a:prstGeom>
          <a:noFill/>
        </p:spPr>
        <p:txBody>
          <a:bodyPr wrap="square" anchor="ctr" lIns="0" rIns="0" tIns="0" bIns="0">
            <a:spAutoFit/>
          </a:bodyPr>
          <a:lstStyle/>
          <a:p>
            <a:pPr algn="ctr"/>
            <a:r>
              <a:rPr sz="3000" b="1" i="0">
                <a:solidFill>
                  <a:srgbClr val="1E2761"/>
                </a:solidFill>
                <a:latin typeface="Arial"/>
              </a:rPr>
              <a:t>What's due</a:t>
            </a:r>
          </a:p>
        </p:txBody>
      </p:sp>
      <p:sp>
        <p:nvSpPr>
          <p:cNvPr id="4" name="TextBox 3"/>
          <p:cNvSpPr txBox="1"/>
          <p:nvPr/>
        </p:nvSpPr>
        <p:spPr>
          <a:xfrm>
            <a:off x="1371600" y="2468880"/>
            <a:ext cx="9418320" cy="3931920"/>
          </a:xfrm>
          <a:prstGeom prst="rect">
            <a:avLst/>
          </a:prstGeom>
          <a:noFill/>
        </p:spPr>
        <p:txBody>
          <a:bodyPr wrap="square" anchor="t" lIns="0" tIns="0">
            <a:spAutoFit/>
          </a:bodyPr>
          <a:lstStyle/>
          <a:p>
            <a:pPr algn="l">
              <a:spcAft>
                <a:spcPts val="1000"/>
              </a:spcAft>
            </a:pPr>
            <a:r>
              <a:rPr sz="1900" b="1">
                <a:solidFill>
                  <a:srgbClr val="2A2F66"/>
                </a:solidFill>
                <a:latin typeface="Arial"/>
              </a:rPr>
              <a:t>Lecture Tutorial 13 — </a:t>
            </a:r>
            <a:r>
              <a:rPr sz="1900" b="0">
                <a:solidFill>
                  <a:srgbClr val="2A2F66"/>
                </a:solidFill>
                <a:latin typeface="Arial"/>
              </a:rPr>
              <a:t>global vs. local, concision, variety, emphasis, active/passive (AI tutor, share link) · ~60-90 min</a:t>
            </a:r>
          </a:p>
          <a:p>
            <a:pPr algn="l">
              <a:spcAft>
                <a:spcPts val="1000"/>
              </a:spcAft>
            </a:pPr>
            <a:r>
              <a:rPr sz="1900" b="1">
                <a:solidFill>
                  <a:srgbClr val="2A2F66"/>
                </a:solidFill>
                <a:latin typeface="Arial"/>
              </a:rPr>
              <a:t>Quiz 13 — </a:t>
            </a:r>
            <a:r>
              <a:rPr sz="1900" b="0">
                <a:solidFill>
                  <a:srgbClr val="2A2F66"/>
                </a:solidFill>
                <a:latin typeface="Arial"/>
              </a:rPr>
              <a:t>revision vs. editing, concision, wordiness, variety, voice, emphasis · 10 pts</a:t>
            </a:r>
          </a:p>
          <a:p>
            <a:pPr algn="l">
              <a:spcAft>
                <a:spcPts val="1000"/>
              </a:spcAft>
            </a:pPr>
            <a:r>
              <a:rPr sz="1900" b="1">
                <a:solidFill>
                  <a:srgbClr val="2A2F66"/>
                </a:solidFill>
                <a:latin typeface="Arial"/>
              </a:rPr>
              <a:t>Discussion 13 — </a:t>
            </a:r>
            <a:r>
              <a:rPr sz="1900" b="0">
                <a:solidFill>
                  <a:srgbClr val="2A2F66"/>
                </a:solidFill>
                <a:latin typeface="Arial"/>
              </a:rPr>
              <a:t>'Can Concision Go Too Far?' (AI dialogue, summary + link) · 20 pts</a:t>
            </a:r>
          </a:p>
          <a:p>
            <a:pPr algn="l">
              <a:spcAft>
                <a:spcPts val="1000"/>
              </a:spcAft>
            </a:pPr>
            <a:r>
              <a:rPr sz="1900" b="1">
                <a:solidFill>
                  <a:srgbClr val="2A2F66"/>
                </a:solidFill>
                <a:latin typeface="Arial"/>
              </a:rPr>
              <a:t>Assignment 13 — </a:t>
            </a:r>
            <a:r>
              <a:rPr sz="1900" b="0">
                <a:solidFill>
                  <a:srgbClr val="2A2F66"/>
                </a:solidFill>
                <a:latin typeface="Arial"/>
              </a:rPr>
              <a:t>'The Revision Workshop': global-revise, cut ~25%, vary, fix passive/emphasis · 100 pts</a:t>
            </a:r>
          </a:p>
          <a:p>
            <a:pPr algn="l">
              <a:spcAft>
                <a:spcPts val="1000"/>
              </a:spcAft>
            </a:pPr>
            <a:r>
              <a:rPr sz="1900" b="1">
                <a:solidFill>
                  <a:srgbClr val="2A2F66"/>
                </a:solidFill>
                <a:latin typeface="Arial"/>
              </a:rPr>
              <a:t>Writing Studio 13 — </a:t>
            </a:r>
            <a:r>
              <a:rPr sz="1900" b="0">
                <a:solidFill>
                  <a:srgbClr val="2A2F66"/>
                </a:solidFill>
                <a:latin typeface="Arial"/>
              </a:rPr>
              <a:t>'Cut a Quarter, Then Reshape' · 50 pts</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9AA3C9"/>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NEXT WEEK</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3200" b="1" i="0">
                <a:solidFill>
                  <a:srgbClr val="FFFFFF"/>
                </a:solidFill>
                <a:latin typeface="Arial"/>
              </a:rPr>
              <a:t>Re-seen and sharp. Now make it correct.</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14</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THE HOOK</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3200" b="1" i="0">
                <a:solidFill>
                  <a:srgbClr val="FFFFFF"/>
                </a:solidFill>
                <a:latin typeface="Arial"/>
              </a:rPr>
              <a:t>Nothing is wrong with it. It's just fat.</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THE PROMISE</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3200" b="1" i="0">
                <a:solidFill>
                  <a:srgbClr val="FFFFFF"/>
                </a:solidFill>
                <a:latin typeface="Arial"/>
              </a:rPr>
              <a:t>Same ideas. Re-seen and sharpened.</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EEF1FA"/>
        </a:solidFill>
        <a:effectLst/>
      </p:bgPr>
    </p:bg>
    <p:spTree>
      <p:nvGrpSpPr>
        <p:cNvPr id="1" name=""/>
        <p:cNvGrpSpPr/>
        <p:nvPr/>
      </p:nvGrpSpPr>
      <p:grpSpPr/>
      <p:sp>
        <p:nvSpPr>
          <p:cNvPr id="2" name="TextBox 1"/>
          <p:cNvSpPr txBox="1"/>
          <p:nvPr/>
        </p:nvSpPr>
        <p:spPr>
          <a:xfrm>
            <a:off x="731520" y="640080"/>
            <a:ext cx="10698480" cy="457200"/>
          </a:xfrm>
          <a:prstGeom prst="rect">
            <a:avLst/>
          </a:prstGeom>
          <a:noFill/>
        </p:spPr>
        <p:txBody>
          <a:bodyPr wrap="square" anchor="ctr" lIns="0" rIns="0" tIns="0" bIns="0">
            <a:spAutoFit/>
          </a:bodyPr>
          <a:lstStyle/>
          <a:p>
            <a:pPr algn="ctr"/>
            <a:r>
              <a:rPr sz="1400" b="1" i="0" spc="300">
                <a:solidFill>
                  <a:srgbClr val="5560A8"/>
                </a:solidFill>
                <a:latin typeface="Arial"/>
              </a:rPr>
              <a:t>TWO PASSES</a:t>
            </a:r>
          </a:p>
        </p:txBody>
      </p:sp>
      <p:sp>
        <p:nvSpPr>
          <p:cNvPr id="3" name="TextBox 2"/>
          <p:cNvSpPr txBox="1"/>
          <p:nvPr/>
        </p:nvSpPr>
        <p:spPr>
          <a:xfrm>
            <a:off x="731520" y="1234440"/>
            <a:ext cx="10698480" cy="914400"/>
          </a:xfrm>
          <a:prstGeom prst="rect">
            <a:avLst/>
          </a:prstGeom>
          <a:noFill/>
        </p:spPr>
        <p:txBody>
          <a:bodyPr wrap="square" anchor="ctr" lIns="0" rIns="0" tIns="0" bIns="0">
            <a:spAutoFit/>
          </a:bodyPr>
          <a:lstStyle/>
          <a:p>
            <a:pPr algn="ctr"/>
            <a:r>
              <a:rPr sz="3000" b="1" i="0">
                <a:solidFill>
                  <a:srgbClr val="1E2761"/>
                </a:solidFill>
                <a:latin typeface="Arial"/>
              </a:rPr>
              <a:t>Global vs. Local</a:t>
            </a:r>
          </a:p>
        </p:txBody>
      </p:sp>
      <p:sp>
        <p:nvSpPr>
          <p:cNvPr id="4" name="TextBox 3"/>
          <p:cNvSpPr txBox="1"/>
          <p:nvPr/>
        </p:nvSpPr>
        <p:spPr>
          <a:xfrm>
            <a:off x="1371600" y="2468880"/>
            <a:ext cx="9418320" cy="3931920"/>
          </a:xfrm>
          <a:prstGeom prst="rect">
            <a:avLst/>
          </a:prstGeom>
          <a:noFill/>
        </p:spPr>
        <p:txBody>
          <a:bodyPr wrap="square" anchor="t" lIns="0" tIns="0">
            <a:spAutoFit/>
          </a:bodyPr>
          <a:lstStyle/>
          <a:p>
            <a:pPr algn="l">
              <a:spcAft>
                <a:spcPts val="1000"/>
              </a:spcAft>
            </a:pPr>
            <a:r>
              <a:rPr sz="2100" b="1">
                <a:solidFill>
                  <a:srgbClr val="2A2F66"/>
                </a:solidFill>
                <a:latin typeface="Arial"/>
              </a:rPr>
              <a:t>Global revision — </a:t>
            </a:r>
            <a:r>
              <a:rPr sz="2100" b="0">
                <a:solidFill>
                  <a:srgbClr val="2A2F66"/>
                </a:solidFill>
                <a:latin typeface="Arial"/>
              </a:rPr>
              <a:t>re-see the BIG stuff: thesis, structure, argument, evidence. The 'does this work?' pass.</a:t>
            </a:r>
          </a:p>
          <a:p>
            <a:pPr algn="l">
              <a:spcAft>
                <a:spcPts val="1000"/>
              </a:spcAft>
            </a:pPr>
            <a:r>
              <a:rPr sz="2100" b="1">
                <a:solidFill>
                  <a:srgbClr val="2A2F66"/>
                </a:solidFill>
                <a:latin typeface="Arial"/>
              </a:rPr>
              <a:t>Local editing — </a:t>
            </a:r>
            <a:r>
              <a:rPr sz="2100" b="0">
                <a:solidFill>
                  <a:srgbClr val="2A2F66"/>
                </a:solidFill>
                <a:latin typeface="Arial"/>
              </a:rPr>
              <a:t>sharpen SENTENCES and surface: concision, variety, emphasis, voice.</a:t>
            </a:r>
          </a:p>
          <a:p>
            <a:pPr algn="l">
              <a:spcAft>
                <a:spcPts val="1000"/>
              </a:spcAft>
            </a:pPr>
            <a:r>
              <a:rPr sz="2100" b="1">
                <a:solidFill>
                  <a:srgbClr val="2A2F66"/>
                </a:solidFill>
                <a:latin typeface="Arial"/>
              </a:rPr>
              <a:t>The rule — </a:t>
            </a:r>
            <a:r>
              <a:rPr sz="2100" b="0">
                <a:solidFill>
                  <a:srgbClr val="2A2F66"/>
                </a:solidFill>
                <a:latin typeface="Arial"/>
              </a:rPr>
              <a:t>you can't do both at once. Big pass first, small pass second.</a:t>
            </a:r>
          </a:p>
          <a:p>
            <a:pPr algn="l">
              <a:spcAft>
                <a:spcPts val="1000"/>
              </a:spcAft>
            </a:pPr>
            <a:r>
              <a:rPr sz="2100" b="1">
                <a:solidFill>
                  <a:srgbClr val="2A2F66"/>
                </a:solidFill>
                <a:latin typeface="Arial"/>
              </a:rPr>
              <a:t>The tool — </a:t>
            </a:r>
            <a:r>
              <a:rPr sz="2100" b="0">
                <a:solidFill>
                  <a:srgbClr val="2A2F66"/>
                </a:solidFill>
                <a:latin typeface="Arial"/>
              </a:rPr>
              <a:t>a reverse outline: one phrase per paragraph; if the list doesn't make sense, the STRUCTURE needs work.</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9AA3C9"/>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CONCISION</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3200" b="1" i="0">
                <a:solidFill>
                  <a:srgbClr val="FFFFFF"/>
                </a:solidFill>
                <a:latin typeface="Arial"/>
              </a:rPr>
              <a:t>The strongest words, not the fewest</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EEF1FA"/>
        </a:solidFill>
        <a:effectLst/>
      </p:bgPr>
    </p:bg>
    <p:spTree>
      <p:nvGrpSpPr>
        <p:cNvPr id="1" name=""/>
        <p:cNvGrpSpPr/>
        <p:nvPr/>
      </p:nvGrpSpPr>
      <p:grpSpPr/>
      <p:sp>
        <p:nvSpPr>
          <p:cNvPr id="2" name="TextBox 1"/>
          <p:cNvSpPr txBox="1"/>
          <p:nvPr/>
        </p:nvSpPr>
        <p:spPr>
          <a:xfrm>
            <a:off x="731520" y="640080"/>
            <a:ext cx="10698480" cy="457200"/>
          </a:xfrm>
          <a:prstGeom prst="rect">
            <a:avLst/>
          </a:prstGeom>
          <a:noFill/>
        </p:spPr>
        <p:txBody>
          <a:bodyPr wrap="square" anchor="ctr" lIns="0" rIns="0" tIns="0" bIns="0">
            <a:spAutoFit/>
          </a:bodyPr>
          <a:lstStyle/>
          <a:p>
            <a:pPr algn="ctr"/>
            <a:r>
              <a:rPr sz="1400" b="1" i="0" spc="300">
                <a:solidFill>
                  <a:srgbClr val="5560A8"/>
                </a:solidFill>
                <a:latin typeface="Arial"/>
              </a:rPr>
              <a:t>CUT THE DEADWOOD</a:t>
            </a:r>
          </a:p>
        </p:txBody>
      </p:sp>
      <p:sp>
        <p:nvSpPr>
          <p:cNvPr id="3" name="TextBox 2"/>
          <p:cNvSpPr txBox="1"/>
          <p:nvPr/>
        </p:nvSpPr>
        <p:spPr>
          <a:xfrm>
            <a:off x="731520" y="1234440"/>
            <a:ext cx="10698480" cy="914400"/>
          </a:xfrm>
          <a:prstGeom prst="rect">
            <a:avLst/>
          </a:prstGeom>
          <a:noFill/>
        </p:spPr>
        <p:txBody>
          <a:bodyPr wrap="square" anchor="ctr" lIns="0" rIns="0" tIns="0" bIns="0">
            <a:spAutoFit/>
          </a:bodyPr>
          <a:lstStyle/>
          <a:p>
            <a:pPr algn="ctr"/>
            <a:r>
              <a:rPr sz="3000" b="1" i="0">
                <a:solidFill>
                  <a:srgbClr val="1E2761"/>
                </a:solidFill>
                <a:latin typeface="Arial"/>
              </a:rPr>
              <a:t>Four kinds of waste</a:t>
            </a:r>
          </a:p>
        </p:txBody>
      </p:sp>
      <p:sp>
        <p:nvSpPr>
          <p:cNvPr id="4" name="TextBox 3"/>
          <p:cNvSpPr txBox="1"/>
          <p:nvPr/>
        </p:nvSpPr>
        <p:spPr>
          <a:xfrm>
            <a:off x="1371600" y="2468880"/>
            <a:ext cx="9418320" cy="3931920"/>
          </a:xfrm>
          <a:prstGeom prst="rect">
            <a:avLst/>
          </a:prstGeom>
          <a:noFill/>
        </p:spPr>
        <p:txBody>
          <a:bodyPr wrap="square" anchor="t" lIns="0" tIns="0">
            <a:spAutoFit/>
          </a:bodyPr>
          <a:lstStyle/>
          <a:p>
            <a:pPr algn="l">
              <a:spcAft>
                <a:spcPts val="1000"/>
              </a:spcAft>
            </a:pPr>
            <a:r>
              <a:rPr sz="2100" b="1">
                <a:solidFill>
                  <a:srgbClr val="2A2F66"/>
                </a:solidFill>
                <a:latin typeface="Arial"/>
              </a:rPr>
              <a:t>Wordiness — </a:t>
            </a:r>
            <a:r>
              <a:rPr sz="2100" b="0">
                <a:solidFill>
                  <a:srgbClr val="2A2F66"/>
                </a:solidFill>
                <a:latin typeface="Arial"/>
              </a:rPr>
              <a:t>'due to the fact that' becomes 'because'; 'at this point in time' becomes 'now'.</a:t>
            </a:r>
          </a:p>
          <a:p>
            <a:pPr algn="l">
              <a:spcAft>
                <a:spcPts val="1000"/>
              </a:spcAft>
            </a:pPr>
            <a:r>
              <a:rPr sz="2100" b="1">
                <a:solidFill>
                  <a:srgbClr val="2A2F66"/>
                </a:solidFill>
                <a:latin typeface="Arial"/>
              </a:rPr>
              <a:t>Redundancy — </a:t>
            </a:r>
            <a:r>
              <a:rPr sz="2100" b="0">
                <a:solidFill>
                  <a:srgbClr val="2A2F66"/>
                </a:solidFill>
                <a:latin typeface="Arial"/>
              </a:rPr>
              <a:t>'end result,' 'past history,' 'advance planning': cut one half.</a:t>
            </a:r>
          </a:p>
          <a:p>
            <a:pPr algn="l">
              <a:spcAft>
                <a:spcPts val="1000"/>
              </a:spcAft>
            </a:pPr>
            <a:r>
              <a:rPr sz="2100" b="1">
                <a:solidFill>
                  <a:srgbClr val="2A2F66"/>
                </a:solidFill>
                <a:latin typeface="Arial"/>
              </a:rPr>
              <a:t>Empty intensifiers — </a:t>
            </a:r>
            <a:r>
              <a:rPr sz="2100" b="0">
                <a:solidFill>
                  <a:srgbClr val="2A2F66"/>
                </a:solidFill>
                <a:latin typeface="Arial"/>
              </a:rPr>
              <a:t>very, really, actually, basically: filler, not force.</a:t>
            </a:r>
          </a:p>
          <a:p>
            <a:pPr algn="l">
              <a:spcAft>
                <a:spcPts val="1000"/>
              </a:spcAft>
            </a:pPr>
            <a:r>
              <a:rPr sz="2100" b="1">
                <a:solidFill>
                  <a:srgbClr val="2A2F66"/>
                </a:solidFill>
                <a:latin typeface="Arial"/>
              </a:rPr>
              <a:t>Weak verbs — </a:t>
            </a:r>
            <a:r>
              <a:rPr sz="2100" b="0">
                <a:solidFill>
                  <a:srgbClr val="2A2F66"/>
                </a:solidFill>
                <a:latin typeface="Arial"/>
              </a:rPr>
              <a:t>'made a decision' becomes 'decided'; 'gave consideration to' becomes 'considered'.</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9AA3C9"/>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WATCH ONE CUT</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5000" b="1" i="0">
                <a:solidFill>
                  <a:srgbClr val="FFFFFF"/>
                </a:solidFill>
                <a:latin typeface="Arial"/>
              </a:rPr>
              <a:t>29 words to 8</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DON'T FEAR THE CUT</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4000" b="1" i="0">
                <a:solidFill>
                  <a:srgbClr val="FFFFFF"/>
                </a:solidFill>
                <a:latin typeface="Arial"/>
              </a:rPr>
              <a:t>You cut deadwood, not ideas</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MAKE IT MOVE</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5000" b="1" i="0">
                <a:solidFill>
                  <a:srgbClr val="FFFFFF"/>
                </a:solidFill>
                <a:latin typeface="Arial"/>
              </a:rPr>
              <a:t>Variety &amp; Emphasis</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