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14. Last week was revision — re-seeing the big stuff: ideas, structure, argument. This week is the OTHER pass, the one that happens last: editing and proofreading, where you fix the surface so it doesn't undercut your writing. Frame the stakes: when your ideas are right, a fragment or a comma splice or an its/it's slip is what makes a reader quietly trust you less. The good news to promise out loud: editing is learnable and mechanical — a small set of common errors, each with a clear test and a clear fix. By Friday they'll spot a fragment, a comma splice, and a run-on on sight, and fix each more than one valid way. AI is allowed on the coursework but NOT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apostrophe does two unrelated jobs, and mixing them up is the most common punctuation error in the language. Possession: add apostrophe-s to a singular owner, just an apostrophe to a plural owner ending in s — 'the student's draft' (one) versus 'the students' drafts' (several). Contraction: the apostrophe marks missing letters — 'do not' becomes 'don't,' 'it is' becomes 'it's.' Now the headline pair: ITS (no apostrophe) is the POSSESSIVE — 'The essay lost ITS focus.' IT'S (apostrophe) means 'it is' or 'it has' — 'IT'S easy to confuse revising with editing.' The error to flag: 'Its been a long semester' should be 'It's been.' The test: read it as 'it is'; if that's nonsense, you want its. Possessive pronouns — its, hers, ours, theirs, yours — NEVER take an apostrophe.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these as myth-then-cure, fast, because each is a real grade-loser. Myth one: a comma between two independent clauses is a comma splice no matter how nicely the ideas flow — joining needs a period, a semicolon, or a comma PLUS a conjunction. Myth two: length isn't the test; the headline misconception of the week. Myth three: the its/it's confusion — possessive pronouns take no apostrophe. Myth four: you add the comma before 'and' when it joins two independent clauses ('I revised the draft, and I edited the sentences'), NOT when it joins two words or phrases ('I revised and edited the draft' — no comma). End by asking the room for a 'rule' they were taught that's really situation-dependent — it previews Thursday's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plus the AI-critique moment — the sharpest test of the term's habit, because on editing the chatbot is genuinely dangerous. Have students take a short paragraph of their own with at least one real error and at least one correct sentence, and ask a chatbot to 'fix the grammar and list each change.' Then AUDIT every change against three questions. One: did it fix the boundary, or just move a comma? A real comma-splice fix uses a period, semicolon, or comma-plus-conjunction. Two: did it change your meaning or your voice — swapping plain wording for stiff boilerplate? Three: did it 'fix' something that was already correct? Chatbots routinely flag a perfectly good sentence and 'improve' it into an error or into blander prose. The student writes down at least one change they REJECT and why, citing the rule. The tool proposes; you decide what was actually wrong. Preview the danger one notch up: in a research paper this same tool 'fixes' a citation into the wrong format or 'corrects' a quotation into words the author never wrote.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work in order with time estimates. Everything except the quiz uses an approved chatbot (Gemini, Claude, or ChatGPT) and is submitted with a share link; Quiz 14 is closed to AI. Remind them: start the discussion early so there's time to reply to two classmates by Sunday, and this week's discussion ('is correct grammar fixed rules, or audience and convention — and when is it gatekeeping?') is a values-laden one, so argue from reasons and keep it respectful. The studio is the hands-on workshop where they clean up a paragraph riddled with sentence-boundary errors and then catch the chatbot over-correcting. Late policy: 10% per day — reach out before the deadline if life happens.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15 and close the loop. We've now built the whole writing process — invent, draft, revise, edit. Next week we step back and make it transfer: you'll REFLECT on how you actually write, assemble a PORTFOLIO of your term's work, and write the introduction that frames it. That metacognition — knowing what you did and why — is what carries these skills into your next class and the writing you'll do for the rest of your life. Callback: revision makes the writing right; editing makes the reader trust it; reflection makes the whole thing yours to keep.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hook. Put it up and have the room read it aloud together. Ask: did you feel the little stumble in the middle? That stumble has a name — a comma splice — two complete sentences glued with a comma that isn't strong enough to hold them. Then show its cousins on the next beat: a run-on ('I proofread my essay twice I still missed three typos' — nothing between the halves) and a fragment ('Because I waited until the night before' — it just stops). Three of the most common errors in college writing, felt in ten seconds, no terminology required. Land it: your ear already knows these are wrong; this week we name them and learn the fix.</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mistake almost everyone makes is reading through a draft once 'to catch anything wrong.' Your brain auto-corrects what it MEANT to write, so errors sail past. Teach the three moves that actually work. One: read it ALOUD — your ear catches what your eye skips; a run-on makes you run out of breath, a fragment leaves you hanging. Two: SLOW DOWN — read bottom to top, print it, change the font; anything that stops you skimming. Three: hunt ONE error type at a time — one pass for boundaries, one for apostrophes, one for agreement. Cure the misconception that editing is just spell-check: spell-check can't hear a comma splice or tell its from it's.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single question diagnoses all three sentence-boundary errors, so drill it. An INDEPENDENT clause has a subject and a verb and expresses a complete thought — it can stand alone as a sentence. A DEPENDENT clause has a subject and verb but can't stand alone, because a word like because, although, when, since, or if leaves the thought hanging. So for any sentence in question, split it and ask: can each side stand on its own? That answer, plus 'what's between the two sides,' tells you whether you've got a fragment, a comma splice, a run-on, or a correct sentence. Write it on the board and keep pointing back to it.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first photographable map. Walk each row with its verified example. Fragment = an incomplete sentence — a dependent clause or a phrase punctuated as if whole; it can't stand alone. Comma splice = two independent clauses joined by ONLY a comma; a comma isn't strong enough. Run-on (fused) = two independent clauses with NO punctuation between them. The relationship to land: fragment is too little; comma splice is two sentences with weak glue; run-on is two sentences with no glue. Same diagnostic cracks all three. Every example on this slide has been verified against the can-each-side-stand-alone test.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Cure the single most common misconception of the week head-on. Students hear 'run-on' and think 'long sentence.' Wrong. A long sentence can be perfectly correct, and a short string can be a fragment. The test is CLAUSE STRUCTURE — how many independent clauses, and what's between them — not how many words. Show the long fragment: 'Even though I had read the assignment carefully, outlined all three body paragraphs, and set aside a whole afternoon to write.' It's long, but it's all ONE dependent clause (it opens with 'even though') with no main clause — so it's a fragment, not a run-on. Don't let a student justify 'run-on' with 'because it's long.' Count the independent clauses.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empowering move of the week: one comma splice has at least five correct fixes, and you pick the one that fits your meaning and rhythm. Do it at the board with the verified splice 'The deadline is tomorrow, I still haven't started my essay.' Fix one: a PERIOD — two sentences (cleanest; when in doubt, use a period). Fix two: a SEMICOLON — keeps them close, no conjunction (for tightly linked ideas). Fix three: a COMMA + a coordinating conjunction, FANBOYS, comma before it — '...tomorrow, SO I still haven't started.' Fix four: SUBORDINATE one clause — 'ALTHOUGH the deadline is tomorrow, I still haven't started' (note the comma after the opening dependent clause). Fix five: a DASH or COLON where it fits, used sparingly. The same five fixes repair a run-on, because a run-on is the same structure missing its glue.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photographable map — the one they'll reach for on their own essays. Stress that these differ in RHYTHM and EMPHASIS, not correctness: a period is plainest, a semicolon signals a tight link, and a coordinating conjunction (and/but/so) actually NAMES the relationship between the ideas. The FANBOYS acronym is worth memorizing because the comma-plus-conjunction fix is the one students most often get half-right (they add the conjunction but forget the comma, or add the comma but forget the conjunction — you need both to join two independent clauses). Remind them the same five fixes work on a run-on. And to fix a FRAGMENT, you do the opposite: attach it to a main clause or complete it.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Subject-verb agreement, plainly: the verb matches the REAL subject in number, and the real subject is often NOT the noun right before the verb. Show it: 'The list of common errors ARE on the syllabus' is wrong — the subject is 'list' (singular), and 'of common errors' is just a prepositional phrase along for the ride; it's 'The list of common errors IS on the syllabus.' Same trap: 'Each of the students NEED a printed copy' — 'Each' is singular, so 'needs.' The cure, one line: find the real subject and ignore the 'of ___' phrase between it and the verb. Touch pronoun reference too: 'When the writer met with the editor, SHE was nervous' is ambiguous — name who 'she' is. When unsure about singular 'they' in a graded paper, rephrase to a plural subject to sidestep the dispute.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14</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3300" b="1" i="0">
                <a:solidFill>
                  <a:srgbClr val="FFFFFF"/>
                </a:solidFill>
                <a:latin typeface="Arial"/>
              </a:rPr>
              <a:t>Editing: Grammar, Mechanics &amp; Common Errors</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English Composition · Silver Oak University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FAMOUS TRAP</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its vs. it's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FOUR MYTHS TO DROP</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What careful editors know</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“A comma can join two sentences if it flows” — </a:t>
            </a:r>
            <a:r>
              <a:rPr sz="2100" b="0">
                <a:solidFill>
                  <a:srgbClr val="2A2F66"/>
                </a:solidFill>
                <a:latin typeface="Arial"/>
              </a:rPr>
              <a:t>no; that's a comma splice, every time</a:t>
            </a:r>
          </a:p>
          <a:p>
            <a:pPr algn="l">
              <a:spcAft>
                <a:spcPts val="1000"/>
              </a:spcAft>
            </a:pPr>
            <a:r>
              <a:rPr sz="2100" b="1">
                <a:solidFill>
                  <a:srgbClr val="2A2F66"/>
                </a:solidFill>
                <a:latin typeface="Arial"/>
              </a:rPr>
              <a:t>“A long sentence is automatically a run-on” — </a:t>
            </a:r>
            <a:r>
              <a:rPr sz="2100" b="0">
                <a:solidFill>
                  <a:srgbClr val="2A2F66"/>
                </a:solidFill>
                <a:latin typeface="Arial"/>
              </a:rPr>
              <a:t>no; count the clauses, not the words</a:t>
            </a:r>
          </a:p>
          <a:p>
            <a:pPr algn="l">
              <a:spcAft>
                <a:spcPts val="1000"/>
              </a:spcAft>
            </a:pPr>
            <a:r>
              <a:rPr sz="2100" b="1">
                <a:solidFill>
                  <a:srgbClr val="2A2F66"/>
                </a:solidFill>
                <a:latin typeface="Arial"/>
              </a:rPr>
              <a:t>“Its always needs an apostrophe to show possession” — </a:t>
            </a:r>
            <a:r>
              <a:rPr sz="2100" b="0">
                <a:solidFill>
                  <a:srgbClr val="2A2F66"/>
                </a:solidFill>
                <a:latin typeface="Arial"/>
              </a:rPr>
              <a:t>no; its is possessive, it's = it is</a:t>
            </a:r>
          </a:p>
          <a:p>
            <a:pPr algn="l">
              <a:spcAft>
                <a:spcPts val="1000"/>
              </a:spcAft>
            </a:pPr>
            <a:r>
              <a:rPr sz="2100" b="1">
                <a:solidFill>
                  <a:srgbClr val="2A2F66"/>
                </a:solidFill>
                <a:latin typeface="Arial"/>
              </a:rPr>
              <a:t>“Every and needs a comma before it” — </a:t>
            </a:r>
            <a:r>
              <a:rPr sz="2100" b="0">
                <a:solidFill>
                  <a:srgbClr val="2A2F66"/>
                </a:solidFill>
                <a:latin typeface="Arial"/>
              </a:rPr>
              <a:t>only when it joins two complete sentences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TOOL DRAFTS, YOU JUDGE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AUDIT THE AI</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NEXT CLASS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 Quiz · Discussion · Assignment ·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14 — </a:t>
            </a:r>
            <a:r>
              <a:rPr sz="1900" b="0">
                <a:solidFill>
                  <a:srgbClr val="2A2F66"/>
                </a:solidFill>
                <a:latin typeface="Arial"/>
              </a:rPr>
              <a:t>fragments, splices, run-ons, agreement, punctuation with a chatbot (~60 min)</a:t>
            </a:r>
          </a:p>
          <a:p>
            <a:pPr algn="l">
              <a:spcAft>
                <a:spcPts val="1000"/>
              </a:spcAft>
            </a:pPr>
            <a:r>
              <a:rPr sz="1900" b="1">
                <a:solidFill>
                  <a:srgbClr val="2A2F66"/>
                </a:solidFill>
                <a:latin typeface="Arial"/>
              </a:rPr>
              <a:t>Quiz 14 — </a:t>
            </a:r>
            <a:r>
              <a:rPr sz="1900" b="0">
                <a:solidFill>
                  <a:srgbClr val="2A2F66"/>
                </a:solidFill>
                <a:latin typeface="Arial"/>
              </a:rPr>
              <a:t>identify and fix the common errors (~15 min, closed to AI)</a:t>
            </a:r>
          </a:p>
          <a:p>
            <a:pPr algn="l">
              <a:spcAft>
                <a:spcPts val="1000"/>
              </a:spcAft>
            </a:pPr>
            <a:r>
              <a:rPr sz="1900" b="1">
                <a:solidFill>
                  <a:srgbClr val="2A2F66"/>
                </a:solidFill>
                <a:latin typeface="Arial"/>
              </a:rPr>
              <a:t>Discussion 14 — </a:t>
            </a:r>
            <a:r>
              <a:rPr sz="1900" b="0">
                <a:solidFill>
                  <a:srgbClr val="2A2F66"/>
                </a:solidFill>
                <a:latin typeface="Arial"/>
              </a:rPr>
              <a:t>“Rules, Audience, or Gatekeeping?” (post Fri, reply Sun)</a:t>
            </a:r>
          </a:p>
          <a:p>
            <a:pPr algn="l">
              <a:spcAft>
                <a:spcPts val="1000"/>
              </a:spcAft>
            </a:pPr>
            <a:r>
              <a:rPr sz="1900" b="1">
                <a:solidFill>
                  <a:srgbClr val="2A2F66"/>
                </a:solidFill>
                <a:latin typeface="Arial"/>
              </a:rPr>
              <a:t>Assignment 14 — </a:t>
            </a:r>
            <a:r>
              <a:rPr sz="1900" b="0">
                <a:solidFill>
                  <a:srgbClr val="2A2F66"/>
                </a:solidFill>
                <a:latin typeface="Arial"/>
              </a:rPr>
              <a:t>“Editing Workshop”, coached + scored (~35 min)</a:t>
            </a:r>
          </a:p>
          <a:p>
            <a:pPr algn="l">
              <a:spcAft>
                <a:spcPts val="1000"/>
              </a:spcAft>
            </a:pPr>
            <a:r>
              <a:rPr sz="1900" b="1">
                <a:solidFill>
                  <a:srgbClr val="2A2F66"/>
                </a:solidFill>
                <a:latin typeface="Arial"/>
              </a:rPr>
              <a:t>Writing Studio 14 — </a:t>
            </a:r>
            <a:r>
              <a:rPr sz="1900" b="0">
                <a:solidFill>
                  <a:srgbClr val="2A2F66"/>
                </a:solidFill>
                <a:latin typeface="Arial"/>
              </a:rPr>
              <a:t>“The Proofreading Pass” (~25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Reflection &amp; the Portfolio</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READ THIS OUT LOUD</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2600" b="1" i="0">
                <a:solidFill>
                  <a:srgbClr val="FFFFFF"/>
                </a:solidFill>
                <a:latin typeface="Arial"/>
              </a:rPr>
              <a:t>“The deadline is tomorrow, I still haven't started.”</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NOT A VIBE — A SKILL</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PROOFREAD ON PURPOSE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ONE TEST FOR THE WHOLE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Can each side stand alone?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THREE ERRORS, ONE TEST</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Fragment · Comma Splice · Run-on</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Fragment — </a:t>
            </a:r>
            <a:r>
              <a:rPr sz="2100" b="0">
                <a:solidFill>
                  <a:srgbClr val="2A2F66"/>
                </a:solidFill>
                <a:latin typeface="Arial"/>
              </a:rPr>
              <a:t>too little: not even one complete sentence (“Because I waited until the night before.”)</a:t>
            </a:r>
          </a:p>
          <a:p>
            <a:pPr algn="l">
              <a:spcAft>
                <a:spcPts val="1000"/>
              </a:spcAft>
            </a:pPr>
            <a:r>
              <a:rPr sz="2100" b="1">
                <a:solidFill>
                  <a:srgbClr val="2A2F66"/>
                </a:solidFill>
                <a:latin typeface="Arial"/>
              </a:rPr>
              <a:t>Comma splice — </a:t>
            </a:r>
            <a:r>
              <a:rPr sz="2100" b="0">
                <a:solidFill>
                  <a:srgbClr val="2A2F66"/>
                </a:solidFill>
                <a:latin typeface="Arial"/>
              </a:rPr>
              <a:t>two complete sentences, weak glue: just a comma (“The deadline is tomorrow, I haven't started.”)</a:t>
            </a:r>
          </a:p>
          <a:p>
            <a:pPr algn="l">
              <a:spcAft>
                <a:spcPts val="1000"/>
              </a:spcAft>
            </a:pPr>
            <a:r>
              <a:rPr sz="2100" b="1">
                <a:solidFill>
                  <a:srgbClr val="2A2F66"/>
                </a:solidFill>
                <a:latin typeface="Arial"/>
              </a:rPr>
              <a:t>Run-on / fused — </a:t>
            </a:r>
            <a:r>
              <a:rPr sz="2100" b="0">
                <a:solidFill>
                  <a:srgbClr val="2A2F66"/>
                </a:solidFill>
                <a:latin typeface="Arial"/>
              </a:rPr>
              <a:t>two complete sentences, no glue at all (“I proofread it twice I still missed typos.”)</a:t>
            </a:r>
          </a:p>
          <a:p>
            <a:pPr algn="l">
              <a:spcAft>
                <a:spcPts val="1000"/>
              </a:spcAft>
            </a:pPr>
            <a:r>
              <a:rPr sz="2100" b="1">
                <a:solidFill>
                  <a:srgbClr val="2A2F66"/>
                </a:solidFill>
                <a:latin typeface="Arial"/>
              </a:rPr>
              <a:t>The test for all three: can each side stand alone, and what's between them?</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HEADLINE MYTH</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LENGTH IS NOT THE TEST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ONE SPLICE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FIVE VALID FIXES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KEEP THIS SLIDE</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Five Fixes (splice or run-on)</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Period — </a:t>
            </a:r>
            <a:r>
              <a:rPr sz="1900" b="0">
                <a:solidFill>
                  <a:srgbClr val="2A2F66"/>
                </a:solidFill>
                <a:latin typeface="Arial"/>
              </a:rPr>
              <a:t>make two sentences (the safe default)</a:t>
            </a:r>
          </a:p>
          <a:p>
            <a:pPr algn="l">
              <a:spcAft>
                <a:spcPts val="1000"/>
              </a:spcAft>
            </a:pPr>
            <a:r>
              <a:rPr sz="1900" b="1">
                <a:solidFill>
                  <a:srgbClr val="2A2F66"/>
                </a:solidFill>
                <a:latin typeface="Arial"/>
              </a:rPr>
              <a:t>Semicolon — </a:t>
            </a:r>
            <a:r>
              <a:rPr sz="1900" b="0">
                <a:solidFill>
                  <a:srgbClr val="2A2F66"/>
                </a:solidFill>
                <a:latin typeface="Arial"/>
              </a:rPr>
              <a:t>tightly linked ideas, no conjunction</a:t>
            </a:r>
          </a:p>
          <a:p>
            <a:pPr algn="l">
              <a:spcAft>
                <a:spcPts val="1000"/>
              </a:spcAft>
            </a:pPr>
            <a:r>
              <a:rPr sz="1900" b="1">
                <a:solidFill>
                  <a:srgbClr val="2A2F66"/>
                </a:solidFill>
                <a:latin typeface="Arial"/>
              </a:rPr>
              <a:t>Comma + FANBOYS — </a:t>
            </a:r>
            <a:r>
              <a:rPr sz="1900" b="0">
                <a:solidFill>
                  <a:srgbClr val="2A2F66"/>
                </a:solidFill>
                <a:latin typeface="Arial"/>
              </a:rPr>
              <a:t>For, And, Nor, But, Or, Yet, So (comma before it)</a:t>
            </a:r>
          </a:p>
          <a:p>
            <a:pPr algn="l">
              <a:spcAft>
                <a:spcPts val="1000"/>
              </a:spcAft>
            </a:pPr>
            <a:r>
              <a:rPr sz="1900" b="1">
                <a:solidFill>
                  <a:srgbClr val="2A2F66"/>
                </a:solidFill>
                <a:latin typeface="Arial"/>
              </a:rPr>
              <a:t>Subordinate one clause — </a:t>
            </a:r>
            <a:r>
              <a:rPr sz="1900" b="0">
                <a:solidFill>
                  <a:srgbClr val="2A2F66"/>
                </a:solidFill>
                <a:latin typeface="Arial"/>
              </a:rPr>
              <a:t>add because / although / when / since</a:t>
            </a:r>
          </a:p>
          <a:p>
            <a:pPr algn="l">
              <a:spcAft>
                <a:spcPts val="1000"/>
              </a:spcAft>
            </a:pPr>
            <a:r>
              <a:rPr sz="1900" b="1">
                <a:solidFill>
                  <a:srgbClr val="2A2F66"/>
                </a:solidFill>
                <a:latin typeface="Arial"/>
              </a:rPr>
              <a:t>Dash or colon — </a:t>
            </a:r>
            <a:r>
              <a:rPr sz="1900" b="0">
                <a:solidFill>
                  <a:srgbClr val="2A2F66"/>
                </a:solidFill>
                <a:latin typeface="Arial"/>
              </a:rPr>
              <a:t>where the second clause lands or explains the first</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MAKE THE VERB MATCH THE REAL SUBJECT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AGREEMENT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