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15 — the final instructional week before next week's cumulative final. All term you have been DOING writing. This week you think about that thinking. Frame the three big ideas up front: metacognition (thinking about your own writing and choices), the writing portfolio and its reflective cover letter, and transfer (carrying skills into your other courses). The week's big question, write it on the board: what did I actually learn to do as a writer this term, and how do I prove it, to myself and to a reader? Tell students to have their term's work nearby, above all the Week-1 diagnostic. End by promising the payoff: a skill you can name is a skill you can reuse.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 cures fast. One: reflection means saying I worked hard or learned a lot — cure: effort is not evidence; name the skill, then point to where it shows. Two: a portfolio is a folder of everything I wrote — cure: a portfolio is curated, a chosen few each for a reason. Three: I-learned-a-lot is a fine thing to write — cure: it is the emptiest sentence in writing; learned what, shown where? Four: reflection is busywork, the real grade is the essays — cure: naming what you learned is what makes it transfer; a skill you can articulate, you can reuse next semester. Then do the rapid-fire sort: put four reflection sentences on a slide, two vague and two specific, and have students decide vague or specific and, for the vague ones, what one detail would make it specific. The fix is always the same.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sharpest AI-critique of the entire term, so slow down. Have students open a fresh chat and ask, with no other details: write a reflection on my growth as a writer this semester. It will hand back fluent, confident paragraphs — I have grown tremendously as a writer, I have learned to express my ideas more clearly and organize my thoughts. Now read it critically: is a single detail actually true about you? which essay does it name? which revision did you make? whose growth is this? You will find a generic, evidence-free, could-be-anyone paragraph, because the AI has no access to your actual term. That is the lesson, and it is the most important one in the course: reflection is the ONE kind of writing the tool cannot do for you, because it requires your specific, lived experience. The AI can mirror your clarity; it cannot have your semester. The tool drafts; only you lived it. All term they caught generic praise, voice-flattening, and fabricated quotes and citations — this is the deepest catch.</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Translate the audit into a workflow students can actually use this week. Step one: draft the reflection yourself in a word processor, with your essays and diagnostic open. Step two: use the chatbot as a mirror for clarity, not a source of content — paste your reflection and ask it to point to any sentence that is just a feeling or effort with no specific skill or evidence, and tell it explicitly not to rewrite or invent details about your work. Step three: you add the specifics; it can flag vagueness, but only you can supply the named essay and the real revision. Step four, the bright line: never ask it to write the reflection, because it cannot — anything it produces is about a writer who does not exist. This is the writing-coach moment in the studio, made concrete.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assignments collection — keep it practical and sequence it. Lecture Tutorial 15 with an approved chatbot, share-link submission, about 45 minutes, the 5 percent group. Quiz 15, ten auto-graded items on reflection, the portfolio, the cover letter, and transfer, plus two cumulative callbacks (revision versus editing, and the rhetorical situation) since the final looms — about 15 minutes, no AI. Discussion 15, What Will Actually Transfer, is arguable — name the one most important thing you learned and take a position on whether it transfers; initial post Friday, two replies Sunday. Assignment 15, the reflective portfolio cover letter, four coach tasks, 100 points. Writing Studio 15, Reflect on Your Growth, where you revisit the Week-1 diagnostic and write the reflection that becomes the heart of your cover letter, 50 points. Everything except the discussion posts closes Sunday, December 13.</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and send them off. Next week is the cumulative final, covering all eight objectives — the rhetorical situation and the process, critical reading, the paragraph and thesis, the modes, sources and integration and MLA, revision and editing, and reflection. Make the connection explicit: this week's reflection is also your most efficient review, because articulating what you learned is the fastest way to study it. Point them to the Week 16 module — the study guide, the exam-prep tutorial, and the practice exam. Close on the promise the course was built to deliver: the reason we end on reflection is that a skill you can name is a skill you can reuse. Walk out able to say exactly what you learned to do, and you will carry this writing into every course and every job after it. Look back first — then finish strong.</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contrast that drives the whole week. Put two sentences side by side. One: I learned a lot and got better at writing. Two: I learned to revise globally instead of just fixing typos — in Essay 2, I reordered my paragraphs so my strongest argument landed last, and the piece got more persuasive. Ask the room: which writer do you believe actually learned something? Everyone picks the second. Why? Because it names a specific skill and points to where it shows. The first is a feeling; the second is evidence. That gap — vague feeling versus specific evidence — is the entire skill of this week. Doing it well turns a semester of doing writing into writing you can carry with you.</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Define it plainly: metacognition is a big word for a simple act — thinking about your own thinking, here, thinking about how you write and the choices you make. When you ask, why did I put that paragraph last? what was I trying to do? did it work? — that is metacognition. Reflection is metacognition written down: an honest, clear-eyed self-assessment of what you did, why, and what you learned. Say the key warning twice: reflection is NOT I tried hard or I learned a lot. Effort is not evidence. This single slide sets up the test on the next one. Tie it to a student's major if you can — a nursing student reflecting on a care note, a business student on a pitch.</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spine of the week — a light slide so it reads as a reference card. Walk the two questions. One: is it specific? Does it name a real skill, not writing in general? Two: is there evidence? Does it point to where it shows — a named essay, a particular paragraph, a revision you actually made? If a sentence fails either question, it is a feeling, not a finding. Do the worked example out loud: vague — my organization improved this term; specific plus evidence — I learned to write a reverse outline, and when I did it for Essay 2 the list did not make sense, so I moved my strongest point to the end. Same growth; the second is believable. Memory hook: reflection isn't 'I worked hard' — it's 'here's the skill, and here's where you can see it.'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Define the writing portfolio: a curated collection of your term's work — chosen, ordered, and introduced — that shows who you are as a writer and how far you have come. Hammer the key word: curated. A portfolio is NOT a folder where you dump everything. It is a small, deliberate selection, and the choosing IS the thinking — why you include each piece is part of what you are showing. Name the misconception directly, because students reach for it: a portfolio is just a folder of everything. False. That shows no thinking. Typical contents: a few finished or revised pieces, often a before-and-after pair that shows a revision, and the piece that makes it a portfolio rather than a pile — the reflective cover letter, which is the next slide.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reflective cover letter or memo introduces the collection to a reader and does four jobs — read them off the slide. What you chose; why (the rationale for each piece); what you learned, named specifically with evidence; and how you revised, with a concrete example. Point out this is a rhetorical situation like any other, a callback to Week 1: you are the writer, the reader or reviewer is the audience, showing your growth and choices is the purpose, and the cover letter is the genre. Contrast a weak opening (in this portfolio you will find my best work; I worked very hard and learned a lot) — generic, could introduce anyone — with a strong one that names specific pieces, a reason for each, and evidence of growth. Memory hook: a portfolio is curated, not dumped — and the cover letter says what, why, what I learned, and how I revised.</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heart of the studio and the assignment, so model it live. In Week 1 students wrote a short, unpolished diagnostic — a baseline, on purpose, with no revision — and you told them to keep it. Pull it up now. Model with a sample baseline attributed to no one: writing is hard for me; I just start writing and keep going until I'm done; I don't know how to organize and I go off topic. Then the Week-15 reflection that names the growth: I treated writing as one pass; the biggest change is I now revise globally — after my Essay 2 draft I wrote a reverse outline, saw my point was buried, and reordered the paragraphs; the going-off-topic problem I named in Week 1 is exactly what a reverse outline catches. Have students finish the seed sentence in writing right now. Reassure them: a weak diagnostic is GOOD — it is the before that proves the after.</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Transfer is the whole reason reflection matters: carrying a skill you learned in one place into a new place — taking what you practiced here into a biology lab report, a history paper, a work email, a job cover letter. The research is fairly clear that the skills most likely to transfer are the ones a writer can NAME and EXPLAIN — which is exactly why we end the course here. The move: the skill I'm taking with me is blank, which I'll use in blank. Push for a specific skill (reverse outlining, reading the rhetorical situation, evaluating a source) and a specific destination, not 'I'll write better.' Naming is the bridge: a skill you can only do tends to stay stuck to the assignment you learned it on; a skill you can articulate comes with you. Have two or three volunteers finish the sentence aloud.</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 this map to show that transfer pulls the entire term together. Reflection is where all of this stops being stuff we covered and becomes the student's own toolkit. Walk the arc quickly: you started by reading the rhetorical situation and learning writing is a process; you learned to read critically, build paragraphs and a thesis, write in the modes, find and integrate sources and document them in MLA, and revise and edit. The point is not to re-teach any of it — it is to let students SEE the inventory they can now name. A named inventory is a reusable one. This slide also doubles as the most efficient review for next week's cumulative final: articulating what you learned is how you study it.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ENGL 1A · WEEK 15</a:t>
            </a:r>
          </a:p>
        </p:txBody>
      </p:sp>
      <p:sp>
        <p:nvSpPr>
          <p:cNvPr id="3" name="TextBox 2"/>
          <p:cNvSpPr txBox="1"/>
          <p:nvPr/>
        </p:nvSpPr>
        <p:spPr>
          <a:xfrm>
            <a:off x="548640" y="219456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Reflection &amp; the Writing Portfolio</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The last teaching week — where the whole term comes back into view</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MISCONCEPTIONS</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Effort is not evidence.</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Name the skill, then point to where it shows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81E4D"/>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AUDIT THE AI</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It can't have your semester.</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"Write a reflection on my growth as a writer." — watch it fail</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TECHNOLOGY WORKFLOW</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FFFFFF"/>
                </a:solidFill>
                <a:latin typeface="Arial"/>
              </a:rPr>
              <a:t>Coach for clarity, not content</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FFFFFF"/>
                </a:solidFill>
                <a:latin typeface="Arial"/>
              </a:rPr>
              <a:t>Draft your reflection in a word processor — </a:t>
            </a:r>
            <a:r>
              <a:rPr sz="2100" b="0">
                <a:solidFill>
                  <a:srgbClr val="DEE3F7"/>
                </a:solidFill>
                <a:latin typeface="Arial"/>
              </a:rPr>
              <a:t>write honestly about YOUR term</a:t>
            </a:r>
          </a:p>
          <a:p>
            <a:pPr algn="l">
              <a:spcAft>
                <a:spcPts val="1000"/>
              </a:spcAft>
            </a:pPr>
            <a:r>
              <a:rPr sz="2100" b="1">
                <a:solidFill>
                  <a:srgbClr val="FFFFFF"/>
                </a:solidFill>
                <a:latin typeface="Arial"/>
              </a:rPr>
              <a:t>Use the chatbot as a clarity mirror — </a:t>
            </a:r>
            <a:r>
              <a:rPr sz="2100" b="0">
                <a:solidFill>
                  <a:srgbClr val="DEE3F7"/>
                </a:solidFill>
                <a:latin typeface="Arial"/>
              </a:rPr>
              <a:t>"is this specific and evidence-based, or generic?"</a:t>
            </a:r>
          </a:p>
          <a:p>
            <a:pPr algn="l">
              <a:spcAft>
                <a:spcPts val="1000"/>
              </a:spcAft>
            </a:pPr>
            <a:r>
              <a:rPr sz="2100" b="1">
                <a:solidFill>
                  <a:srgbClr val="FFFFFF"/>
                </a:solidFill>
                <a:latin typeface="Arial"/>
              </a:rPr>
              <a:t>You add the specifics — </a:t>
            </a:r>
            <a:r>
              <a:rPr sz="2100" b="0">
                <a:solidFill>
                  <a:srgbClr val="DEE3F7"/>
                </a:solidFill>
                <a:latin typeface="Arial"/>
              </a:rPr>
              <a:t>it can flag vagueness; it cannot supply your experience</a:t>
            </a:r>
          </a:p>
          <a:p>
            <a:pPr algn="l">
              <a:spcAft>
                <a:spcPts val="1000"/>
              </a:spcAft>
            </a:pPr>
            <a:r>
              <a:rPr sz="2100" b="1">
                <a:solidFill>
                  <a:srgbClr val="FFFFFF"/>
                </a:solidFill>
                <a:latin typeface="Arial"/>
              </a:rPr>
              <a:t>Never ask it to WRITE your reflection — </a:t>
            </a:r>
            <a:r>
              <a:rPr sz="2100" b="0">
                <a:solidFill>
                  <a:srgbClr val="DEE3F7"/>
                </a:solidFill>
                <a:latin typeface="Arial"/>
              </a:rPr>
              <a:t>it didn't take the class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THIS WEEK'S WORK</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Do these in order</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Lecture Tutorial 15 — </a:t>
            </a:r>
            <a:r>
              <a:rPr sz="1900" b="0">
                <a:solidFill>
                  <a:srgbClr val="2A2F66"/>
                </a:solidFill>
                <a:latin typeface="Arial"/>
              </a:rPr>
              <a:t>reflection, the portfolio &amp; transfer with a chatbot (~45 min) · 5% group</a:t>
            </a:r>
          </a:p>
          <a:p>
            <a:pPr algn="l">
              <a:spcAft>
                <a:spcPts val="1000"/>
              </a:spcAft>
            </a:pPr>
            <a:r>
              <a:rPr sz="1900" b="1">
                <a:solidFill>
                  <a:srgbClr val="2A2F66"/>
                </a:solidFill>
                <a:latin typeface="Arial"/>
              </a:rPr>
              <a:t>Quiz 15 — </a:t>
            </a:r>
            <a:r>
              <a:rPr sz="1900" b="0">
                <a:solidFill>
                  <a:srgbClr val="2A2F66"/>
                </a:solidFill>
                <a:latin typeface="Arial"/>
              </a:rPr>
              <a:t>reflection, portfolio, transfer + cumulative callbacks (~15 min) · 10% group</a:t>
            </a:r>
          </a:p>
          <a:p>
            <a:pPr algn="l">
              <a:spcAft>
                <a:spcPts val="1000"/>
              </a:spcAft>
            </a:pPr>
            <a:r>
              <a:rPr sz="1900" b="1">
                <a:solidFill>
                  <a:srgbClr val="2A2F66"/>
                </a:solidFill>
                <a:latin typeface="Arial"/>
              </a:rPr>
              <a:t>Discussion 15 — </a:t>
            </a:r>
            <a:r>
              <a:rPr sz="1900" b="0">
                <a:solidFill>
                  <a:srgbClr val="2A2F66"/>
                </a:solidFill>
                <a:latin typeface="Arial"/>
              </a:rPr>
              <a:t>"What Will Actually Transfer?" (arguable) · post Fri, replies Sun · 20 pts</a:t>
            </a:r>
          </a:p>
          <a:p>
            <a:pPr algn="l">
              <a:spcAft>
                <a:spcPts val="1000"/>
              </a:spcAft>
            </a:pPr>
            <a:r>
              <a:rPr sz="1900" b="1">
                <a:solidFill>
                  <a:srgbClr val="2A2F66"/>
                </a:solidFill>
                <a:latin typeface="Arial"/>
              </a:rPr>
              <a:t>Assignment 15 — </a:t>
            </a:r>
            <a:r>
              <a:rPr sz="1900" b="0">
                <a:solidFill>
                  <a:srgbClr val="2A2F66"/>
                </a:solidFill>
                <a:latin typeface="Arial"/>
              </a:rPr>
              <a:t>Your Reflective Portfolio Cover Letter (4 tasks) · 100 pts</a:t>
            </a:r>
          </a:p>
          <a:p>
            <a:pPr algn="l">
              <a:spcAft>
                <a:spcPts val="1000"/>
              </a:spcAft>
            </a:pPr>
            <a:r>
              <a:rPr sz="1900" b="1">
                <a:solidFill>
                  <a:srgbClr val="2A2F66"/>
                </a:solidFill>
                <a:latin typeface="Arial"/>
              </a:rPr>
              <a:t>Writing Studio 15 — </a:t>
            </a:r>
            <a:r>
              <a:rPr sz="1900" b="0">
                <a:solidFill>
                  <a:srgbClr val="2A2F66"/>
                </a:solidFill>
                <a:latin typeface="Arial"/>
              </a:rPr>
              <a:t>"Reflect on Your Growth" (revisit the diagnostic) · 50 pts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NEXT WEEK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The Final.</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Cumulative — all eight objectives. Reflection IS your best review.</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HOOK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"I got better at writing."</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Would you believe it? Why not?</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BIG IDEA 1</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Metacognition</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Thinking about your own thinking</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THE TEST FOR GOOD REFLECTION</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Specific? And is there evidence?</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Specific — </a:t>
            </a:r>
            <a:r>
              <a:rPr sz="2100" b="0">
                <a:solidFill>
                  <a:srgbClr val="2A2F66"/>
                </a:solidFill>
                <a:latin typeface="Arial"/>
              </a:rPr>
              <a:t>names a particular skill or move, not "writing" in general</a:t>
            </a:r>
          </a:p>
          <a:p>
            <a:pPr algn="l">
              <a:spcAft>
                <a:spcPts val="1000"/>
              </a:spcAft>
            </a:pPr>
            <a:r>
              <a:rPr sz="2100" b="1">
                <a:solidFill>
                  <a:srgbClr val="2A2F66"/>
                </a:solidFill>
                <a:latin typeface="Arial"/>
              </a:rPr>
              <a:t>Evidence — </a:t>
            </a:r>
            <a:r>
              <a:rPr sz="2100" b="0">
                <a:solidFill>
                  <a:srgbClr val="2A2F66"/>
                </a:solidFill>
                <a:latin typeface="Arial"/>
              </a:rPr>
              <a:t>points to where it shows: a named essay, a paragraph, a real revision</a:t>
            </a:r>
          </a:p>
          <a:p>
            <a:pPr algn="l">
              <a:spcAft>
                <a:spcPts val="1000"/>
              </a:spcAft>
            </a:pPr>
            <a:r>
              <a:rPr sz="2100" b="1">
                <a:solidFill>
                  <a:srgbClr val="2A2F66"/>
                </a:solidFill>
                <a:latin typeface="Arial"/>
              </a:rPr>
              <a:t>Fails the test — </a:t>
            </a:r>
            <a:r>
              <a:rPr sz="2100" b="0">
                <a:solidFill>
                  <a:srgbClr val="2A2F66"/>
                </a:solidFill>
                <a:latin typeface="Arial"/>
              </a:rPr>
              <a:t>"I worked hard," "I learned a lot," "I improved" (feelings, not findings)</a:t>
            </a:r>
          </a:p>
          <a:p>
            <a:pPr algn="l">
              <a:spcAft>
                <a:spcPts val="1000"/>
              </a:spcAft>
            </a:pPr>
            <a:r>
              <a:rPr sz="2100" b="1">
                <a:solidFill>
                  <a:srgbClr val="2A2F66"/>
                </a:solidFill>
                <a:latin typeface="Arial"/>
              </a:rPr>
              <a:t>The fix is always the same — </a:t>
            </a:r>
            <a:r>
              <a:rPr sz="2100" b="0">
                <a:solidFill>
                  <a:srgbClr val="2A2F66"/>
                </a:solidFill>
                <a:latin typeface="Arial"/>
              </a:rPr>
              <a:t>name the skill, then point to where it lives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BIG IDEA 2</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A portfolio is curated.</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Not a folder of everything you wrote</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THE REFLECTIVE COVER LETTER</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What it does</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What — </a:t>
            </a:r>
            <a:r>
              <a:rPr sz="2100" b="0">
                <a:solidFill>
                  <a:srgbClr val="2A2F66"/>
                </a:solidFill>
                <a:latin typeface="Arial"/>
              </a:rPr>
              <a:t>the pieces you chose to include</a:t>
            </a:r>
          </a:p>
          <a:p>
            <a:pPr algn="l">
              <a:spcAft>
                <a:spcPts val="1000"/>
              </a:spcAft>
            </a:pPr>
            <a:r>
              <a:rPr sz="2100" b="1">
                <a:solidFill>
                  <a:srgbClr val="2A2F66"/>
                </a:solidFill>
                <a:latin typeface="Arial"/>
              </a:rPr>
              <a:t>Why — </a:t>
            </a:r>
            <a:r>
              <a:rPr sz="2100" b="0">
                <a:solidFill>
                  <a:srgbClr val="2A2F66"/>
                </a:solidFill>
                <a:latin typeface="Arial"/>
              </a:rPr>
              <a:t>your rationale for each (what it shows about you as a writer)</a:t>
            </a:r>
          </a:p>
          <a:p>
            <a:pPr algn="l">
              <a:spcAft>
                <a:spcPts val="1000"/>
              </a:spcAft>
            </a:pPr>
            <a:r>
              <a:rPr sz="2100" b="1">
                <a:solidFill>
                  <a:srgbClr val="2A2F66"/>
                </a:solidFill>
                <a:latin typeface="Arial"/>
              </a:rPr>
              <a:t>What you learned — </a:t>
            </a:r>
            <a:r>
              <a:rPr sz="2100" b="0">
                <a:solidFill>
                  <a:srgbClr val="2A2F66"/>
                </a:solidFill>
                <a:latin typeface="Arial"/>
              </a:rPr>
              <a:t>named specifically, with evidence</a:t>
            </a:r>
          </a:p>
          <a:p>
            <a:pPr algn="l">
              <a:spcAft>
                <a:spcPts val="1000"/>
              </a:spcAft>
            </a:pPr>
            <a:r>
              <a:rPr sz="2100" b="1">
                <a:solidFill>
                  <a:srgbClr val="2A2F66"/>
                </a:solidFill>
                <a:latin typeface="Arial"/>
              </a:rPr>
              <a:t>How you revised — </a:t>
            </a:r>
            <a:r>
              <a:rPr sz="2100" b="0">
                <a:solidFill>
                  <a:srgbClr val="2A2F66"/>
                </a:solidFill>
                <a:latin typeface="Arial"/>
              </a:rPr>
              <a:t>at least one concrete example of re-seeing, not just editing</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WORKED MOVE</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Revisit the diagnostic.</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"In Week 1 I ___; now I can ___, which you can see in ___."</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BIG IDEA 3</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Transfer</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Carry the skill into your other courses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THE WHOLE TERM, PULLED TOGETHER</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What you can now name</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The rhetorical situation &amp; the writing process — </a:t>
            </a:r>
            <a:r>
              <a:rPr sz="1900" b="0">
                <a:solidFill>
                  <a:srgbClr val="2A2F66"/>
                </a:solidFill>
                <a:latin typeface="Arial"/>
              </a:rPr>
              <a:t>Weeks 1, 13</a:t>
            </a:r>
          </a:p>
          <a:p>
            <a:pPr algn="l">
              <a:spcAft>
                <a:spcPts val="1000"/>
              </a:spcAft>
            </a:pPr>
            <a:r>
              <a:rPr sz="1900" b="1">
                <a:solidFill>
                  <a:srgbClr val="2A2F66"/>
                </a:solidFill>
                <a:latin typeface="Arial"/>
              </a:rPr>
              <a:t>Reading critically; the paragraph &amp; thesis — </a:t>
            </a:r>
            <a:r>
              <a:rPr sz="1900" b="0">
                <a:solidFill>
                  <a:srgbClr val="2A2F66"/>
                </a:solidFill>
                <a:latin typeface="Arial"/>
              </a:rPr>
              <a:t>Weeks 2, 3, 4</a:t>
            </a:r>
          </a:p>
          <a:p>
            <a:pPr algn="l">
              <a:spcAft>
                <a:spcPts val="1000"/>
              </a:spcAft>
            </a:pPr>
            <a:r>
              <a:rPr sz="1900" b="1">
                <a:solidFill>
                  <a:srgbClr val="2A2F66"/>
                </a:solidFill>
                <a:latin typeface="Arial"/>
              </a:rPr>
              <a:t>The modes — </a:t>
            </a:r>
            <a:r>
              <a:rPr sz="1900" b="0">
                <a:solidFill>
                  <a:srgbClr val="2A2F66"/>
                </a:solidFill>
                <a:latin typeface="Arial"/>
              </a:rPr>
              <a:t>narration, rhetorical analysis, argument — Weeks 5, 6, 7</a:t>
            </a:r>
          </a:p>
          <a:p>
            <a:pPr algn="l">
              <a:spcAft>
                <a:spcPts val="1000"/>
              </a:spcAft>
            </a:pPr>
            <a:r>
              <a:rPr sz="1900" b="1">
                <a:solidFill>
                  <a:srgbClr val="2A2F66"/>
                </a:solidFill>
                <a:latin typeface="Arial"/>
              </a:rPr>
              <a:t>Sources, integration &amp; MLA — </a:t>
            </a:r>
            <a:r>
              <a:rPr sz="1900" b="0">
                <a:solidFill>
                  <a:srgbClr val="2A2F66"/>
                </a:solidFill>
                <a:latin typeface="Arial"/>
              </a:rPr>
              <a:t>Weeks 9, 10, 11</a:t>
            </a:r>
          </a:p>
          <a:p>
            <a:pPr algn="l">
              <a:spcAft>
                <a:spcPts val="1000"/>
              </a:spcAft>
            </a:pPr>
            <a:r>
              <a:rPr sz="1900" b="1">
                <a:solidFill>
                  <a:srgbClr val="2A2F66"/>
                </a:solidFill>
                <a:latin typeface="Arial"/>
              </a:rPr>
              <a:t>Revision &amp; editing — </a:t>
            </a:r>
            <a:r>
              <a:rPr sz="1900" b="0">
                <a:solidFill>
                  <a:srgbClr val="2A2F66"/>
                </a:solidFill>
                <a:latin typeface="Arial"/>
              </a:rPr>
              <a:t>Weeks 13, 14</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