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finals week. This is the capstone review of the entire course — Weeks 1 through 15, all eight objectives. There is no quiz, discussion, assignment, or Writing Studio this week; the comprehensive Final replaces all of them and is worth 25% of the grade. Today we walk the whole arc once, fast, and find the exact spot in each chapter where points get lost. Tell students plainly: the Final is 20 auto-graded items, no essays, and AI is not permitted on it. Frame the session as active review — we name moves and avoid mistakes, we don't reread notes. End by pointing at the three-part prep kit they'll use after class: Study Guide, Exam-Prep Tutorial, Practice Final.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most-tested mechanic of the MLA week, so drill it cold. In an MLA in-text citation, the author's last name and the page number are separated by ONLY a space: (Burke 3), (Wordsworth 263). No comma, no 'p.,' no 'page.' Two forms: name the author in a signal phrase and the parentheses hold only the page; or put both in the parentheses. A web page with no page number gets the author's last name alone — (Lee) — or just name them in the sentence; never invent a paragraph number. The works-cited entry follows the core elements in order — Author. Title of Source. Title of Container, … Publisher, Publication date, Location — under the heading 'Works Cited' (not 'References'/'Bibliography'), alphabetical by the first element, hanging indent. These models are verified against the Purdue OWL. Three Obj 6 items on the Final.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load-bearing mechanic. First, the pass distinction: global revision re-sees thesis and structure; local editing fixes sentences, grammar, and typos. Then the boundary errors and their fixes: a fragment can't stand alone ('Although the comments were harsh.'); a comma splice joins two complete sentences with only a comma ('I finished the essay, I submitted it early.'); a run-on/fused sentence joins them with no punctuation. The correct joins are a comma PLUS a coordinating conjunction (FANBOYS), a semicolon, or a period. The headline misconception to kill: a long sentence is NOT automatically a run-on — clause structure is the test, not length. Add subject–verb agreement (find the real subject; ignore the 'of ___' phrase) and its/it's (read it as 'it is'). Three Obj 7 items, including a 'which sentence is correct' and a 'which fixes this error.'</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course's closing move. Metacognition is thinking about your own thinking; reflection is that thinking written down as SPECIFIC, EVIDENCE-BASED self-assessment — a named skill and where it shows, not 'I worked hard.' A portfolio is CURATED — chosen, ordered, introduced with a rationale, not a folder of everything — and its reflective cover letter explains what you chose, why, what you learned (with evidence), and how you revised. Transfer is the payoff: carrying a named skill into a lab report, a history paper, a work email. The strongest reflection on the Final will name a specific skill and point to evidence. Tie it back to Week 1: the cover letter itself sits inside a rhetorical situation — writer, audience, purpose, genre, context — applied one last time. Two Obj 8 items.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course's recurring habit one last time. Paste to an approved chatbot: 'Give me an MLA in-text citation and a one-sentence paraphrase of a source I can open, and tell me whether "I finished the essay, I submitted it early" is correct.' Then check it against what we taught. Chatbots routinely add the comma to the in-text citation, hand you patchwriting dressed up as a paraphrase, fabricate a confident quotation or citation for a source that does not exist, and miss the comma splice. This is the perfect discipline-specific practice: a writing tool that fabricates quotes and over-edits voice is exactly the thing a writer must learn to audit. Remind them: AI is allowed for the prep tutorial, but NOT on the Final.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assignments slide for finals week — the only graded item is the Final itself, but the three prep tools are how you get ready. Work the Study Guide first to learn what to drill (about 60–90 minutes). Then run the Exam-Prep Tutorial with an approved chatbot — it diagnoses your weak spots across all eight objectives and drills them; submit the conversation share link (this one is graded as a Lecture Tutorial). Then sit the Practice Final timed and closed-note, and review every miss against the Study Guide. Finally, take the Final: 20 auto-graded items, 100 points, 25% of the course grade, window opens Mon Dec 14 and due six days later, no AI. Do them in that order — the tutorial finds your weak spots; the practice final tells you whether you fixed them.</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send-off. Every item on the Final is a move they already made this term. Week 1 taught that writing is a set of choices for a real reader, and that instinct runs through all eight objectives: read the situation, read a text, build a thesis, choose a mode, make an argument, use sources honestly, cite in MLA, revise and edit, and reflect. Tell them plainly: you don't need to cram everything — you need the honest moves and the one mistake that sinks each one, plus the two mechanics we drilled (the MLA comma rule; the sentence-boundary errors). Work the Study Guide, run the Exam-Prep Tutorial, take the Practice Final, then sit the Final. Thank them for the semester, invite questions Tuesday, and close warmly. They're ready.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this claim on the board and ask: true or false — and how do you know? Let the room argue. It's false, and the reason is the very first thing we learned: a brilliant text to a friend is a terrible cover letter. There is no situation-free scorecard — writing is good FOR a reader, a purpose, and an occasion. That instinct, to ask who's reading and why before judging or making any piece of writing, is the entire course sharpened eight different ways. Use this to launch the map on the next slide. Keep the tone celebratory: they can already do all of this; today is about pulling it together.</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photograph slide of the week — the one to leave up. Read the eight moves aloud as one story: writing is a process of choices for a real reader. You read the situation, read a text, build and support a claim, choose a mode to persuade, bring in other people's words honestly, document them, polish the prose, and look back so the skill transfers. Name the weighting now: the midterm covered Objectives 1–4, so the Final leans heaviest on the back half (5–8) — sources, MLA, revision/editing, reflection — but the early foundations are the tools the later moves use, so keep them sharp. Twelve of the twenty items are Obj 5–8.</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term's highest-value distinction, reviewed first. Revision means re-seeing the BIG stuff — ideas, focus, structure, the thesis (reorder paragraphs, sharpen the claim). Editing and proofreading clean up the SMALL stuff — sentences, grammar, typos. Doing only the surface pass and calling it 'revising' is the single most common reason a draft stalls at a C. Tie it to the five-part rhetorical situation — writer, audience, purpose, genre, context — and to recursion: the writing process loops back; drafting sends you to invention, revising can reshape your thesis. On the Final, expect a 'which change is this — revision or editing?' item and a 'name the audience' item. Lead with the idea, then the term.</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Reading critically is two separable jobs. A summary neutrally reports what a text says — comprehensive, in your own words, no opinion. A response evaluates the claim or evidence, with reasons. The classic trap is collapsing them: 'That argument is unconvincing because it offers only one anecdote' is a response, not a summary, because it judges and gives a reason. A second trap is copying the author's best sentences and calling it a summary — that's quoting (unmarked, it's plagiarism). And don't confuse the topic (what it's about) with the claim (the arguable point it makes). Summarize fairly before you respond — 'they say / I say' — so you argue with what the writer actually said, not a straw man.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 arguable thesis is a claim a reasonable person could disagree with, specific enough for one essay. The four impostors to reject: a topic ('social media'), a fact ('billions use social media'), a question ('Is social media harmful?'), and an announcement ('In this essay I will discuss…'). A question can open an introduction, but the thesis is your contestable answer to it. Then the parts each do one job: the introduction hooks, gives context, and lands the thesis; each body paragraph develops ONE point; transitions show a relationship; the conclusion SYNTHESIZES — what the points add up to and why the claim matters — rather than restating. On the Final, expect a 'which is the arguable thesis?' item and a matching item pairing each essay part to its function.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appeals, the most-tested piece of the modes block. Ethos = trust the speaker (credibility/character); pathos = make the audience feel; logos = the reasoning and evidence; kairos = the timeliness of the moment. Naming an appeal is step one of three — analysis also needs the HOW (the move that creates it) and the EFFECT (on which audience). 'The author uses pathos' is a label, not analysis. Don't confuse ethos (trust the speaker) with logos (the reasoning itself). Then argument: Toulmin is claim (the position), grounds (the evidence), and warrant (the often-unstated assumption linking them); a strong argument steel-mans the counterargument and answers it. Expect three Obj 4 items: an appeal, a claim/grounds/warrant item, and a fallacy-to-definition matching item.</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light slide for contrast and a quick drill. Put a one-line argument on the board for each and have the room name the fallacy in pairs. The tells: a straw man distorts the OTHER SIDE'S VIEW; an ad hominem attacks the PERSON; a slippery slope asserts an extreme CHAIN with no evidence for the steps; a false dilemma names only TWO options; a hasty generalization leaps from too little evidence. Mention the others they should recognize — post hoc (sequence taken as cause), bandwagon (popularity as proof), circular reasoning (the premise repeats the conclusion), red herring (irrelevant distraction). The Final's fallacy item is a matching item, so practice pairing each name to its definition cleanly.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load-bearing idea of the whole back half and the discipline's integrity rule. An acceptable paraphrase rebuilds the SENTENCE STRUCTURE and uses your OWN WORDS, keeps the meaning, and CITES the source. Keeping the structure and swapping a few synonyms is patchwriting — plagiarism, even with a citation. Copying the exact words without quotation marks is plagiarism too. You credit the IDEA, not just the words; only true common knowledge goes uncited. Also review evaluation: lateral reading (leave the page; check what independent sources say) and CRAAP, and that only .edu and .gov are restricted domains. And the AI warning that defines this course: a chatbot will hand you a confident quotation or citation for a source that does not exist — a perfect-looking fake is still a fake, and you're responsible for it. Four of the twenty items are Obj 5.</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16</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Whole Course, One Last Time</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Cumulative Final Review · Objectives 1–8</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6</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(Smith 42)</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author · space · page — no comma, no "p."</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7</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A comma alone can't join two sentences.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8</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2600" b="1" i="0">
                <a:solidFill>
                  <a:srgbClr val="FFFFFF"/>
                </a:solidFill>
                <a:latin typeface="Arial"/>
              </a:rPr>
              <a:t>The skill you can name is the skill that transfers.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AUDIT THE AI</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The tool drafts. You judge.</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Flips the in-text cite to "(Smith, 42)" — </a:t>
            </a:r>
            <a:r>
              <a:rPr sz="2100" b="0">
                <a:solidFill>
                  <a:srgbClr val="2A2F66"/>
                </a:solidFill>
                <a:latin typeface="Arial"/>
              </a:rPr>
              <a:t>catch it</a:t>
            </a:r>
          </a:p>
          <a:p>
            <a:pPr algn="l">
              <a:spcAft>
                <a:spcPts val="1000"/>
              </a:spcAft>
            </a:pPr>
            <a:r>
              <a:rPr sz="2100" b="1">
                <a:solidFill>
                  <a:srgbClr val="2A2F66"/>
                </a:solidFill>
                <a:latin typeface="Arial"/>
              </a:rPr>
              <a:t>Calls patchwriting an "acceptable paraphrase"</a:t>
            </a:r>
          </a:p>
          <a:p>
            <a:pPr algn="l">
              <a:spcAft>
                <a:spcPts val="1000"/>
              </a:spcAft>
            </a:pPr>
            <a:r>
              <a:rPr sz="2100" b="1">
                <a:solidFill>
                  <a:srgbClr val="2A2F66"/>
                </a:solidFill>
                <a:latin typeface="Arial"/>
              </a:rPr>
              <a:t>Invents a quotation or a citation for a source that doesn't exist</a:t>
            </a:r>
          </a:p>
          <a:p>
            <a:pPr algn="l">
              <a:spcAft>
                <a:spcPts val="1000"/>
              </a:spcAft>
            </a:pPr>
            <a:r>
              <a:rPr sz="2100" b="1">
                <a:solidFill>
                  <a:srgbClr val="2A2F66"/>
                </a:solidFill>
                <a:latin typeface="Arial"/>
              </a:rPr>
              <a:t>Misses a comma splice — </a:t>
            </a:r>
            <a:r>
              <a:rPr sz="2100" b="0">
                <a:solidFill>
                  <a:srgbClr val="2A2F66"/>
                </a:solidFill>
                <a:latin typeface="Arial"/>
              </a:rPr>
              <a:t>or "fixes" a correct sentence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YOUR PREP KIT</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Three Tools, In Order</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Study Guide — </a:t>
            </a:r>
            <a:r>
              <a:rPr sz="2100" b="0">
                <a:solidFill>
                  <a:srgbClr val="2A2F66"/>
                </a:solidFill>
                <a:latin typeface="Arial"/>
              </a:rPr>
              <a:t>every move across all 8 objectives, with fresh practice</a:t>
            </a:r>
          </a:p>
          <a:p>
            <a:pPr algn="l">
              <a:spcAft>
                <a:spcPts val="1000"/>
              </a:spcAft>
            </a:pPr>
            <a:r>
              <a:rPr sz="2100" b="1">
                <a:solidFill>
                  <a:srgbClr val="2A2F66"/>
                </a:solidFill>
                <a:latin typeface="Arial"/>
              </a:rPr>
              <a:t>Exam-Prep Tutorial — </a:t>
            </a:r>
            <a:r>
              <a:rPr sz="2100" b="0">
                <a:solidFill>
                  <a:srgbClr val="2A2F66"/>
                </a:solidFill>
                <a:latin typeface="Arial"/>
              </a:rPr>
              <a:t>adaptive AI review; submit the share link</a:t>
            </a:r>
          </a:p>
          <a:p>
            <a:pPr algn="l">
              <a:spcAft>
                <a:spcPts val="1000"/>
              </a:spcAft>
            </a:pPr>
            <a:r>
              <a:rPr sz="2100" b="1">
                <a:solidFill>
                  <a:srgbClr val="2A2F66"/>
                </a:solidFill>
                <a:latin typeface="Arial"/>
              </a:rPr>
              <a:t>Practice Final — </a:t>
            </a:r>
            <a:r>
              <a:rPr sz="2100" b="0">
                <a:solidFill>
                  <a:srgbClr val="2A2F66"/>
                </a:solidFill>
                <a:latin typeface="Arial"/>
              </a:rPr>
              <a:t>a timed, fresh run that mirrors the real exam</a:t>
            </a:r>
          </a:p>
          <a:p>
            <a:pPr algn="l">
              <a:spcAft>
                <a:spcPts val="1000"/>
              </a:spcAft>
            </a:pPr>
            <a:r>
              <a:rPr sz="2100" b="1">
                <a:solidFill>
                  <a:srgbClr val="2A2F66"/>
                </a:solidFill>
                <a:latin typeface="Arial"/>
              </a:rPr>
              <a:t>The Final — </a:t>
            </a:r>
            <a:r>
              <a:rPr sz="2100" b="0">
                <a:solidFill>
                  <a:srgbClr val="2A2F66"/>
                </a:solidFill>
                <a:latin typeface="Arial"/>
              </a:rPr>
              <a:t>20 items · 100 pts · 25% · AI not permitted</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GO SHOW THEM</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You've Built Every One of These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HOOK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"Good writing is just good writing."</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MAP</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Eight Moves, One Story</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700" b="1">
                <a:solidFill>
                  <a:srgbClr val="2A2F66"/>
                </a:solidFill>
                <a:latin typeface="Arial"/>
              </a:rPr>
              <a:t>Read the situation &amp; the process — </a:t>
            </a:r>
            <a:r>
              <a:rPr sz="1700" b="0">
                <a:solidFill>
                  <a:srgbClr val="2A2F66"/>
                </a:solidFill>
                <a:latin typeface="Arial"/>
              </a:rPr>
              <a:t>Obj 1</a:t>
            </a:r>
          </a:p>
          <a:p>
            <a:pPr algn="l">
              <a:spcAft>
                <a:spcPts val="1000"/>
              </a:spcAft>
            </a:pPr>
            <a:r>
              <a:rPr sz="1700" b="1">
                <a:solidFill>
                  <a:srgbClr val="2A2F66"/>
                </a:solidFill>
                <a:latin typeface="Arial"/>
              </a:rPr>
              <a:t>Read a text: summary vs. response — </a:t>
            </a:r>
            <a:r>
              <a:rPr sz="1700" b="0">
                <a:solidFill>
                  <a:srgbClr val="2A2F66"/>
                </a:solidFill>
                <a:latin typeface="Arial"/>
              </a:rPr>
              <a:t>Obj 2</a:t>
            </a:r>
          </a:p>
          <a:p>
            <a:pPr algn="l">
              <a:spcAft>
                <a:spcPts val="1000"/>
              </a:spcAft>
            </a:pPr>
            <a:r>
              <a:rPr sz="1700" b="1">
                <a:solidFill>
                  <a:srgbClr val="2A2F66"/>
                </a:solidFill>
                <a:latin typeface="Arial"/>
              </a:rPr>
              <a:t>Build it: thesis &amp; structure — </a:t>
            </a:r>
            <a:r>
              <a:rPr sz="1700" b="0">
                <a:solidFill>
                  <a:srgbClr val="2A2F66"/>
                </a:solidFill>
                <a:latin typeface="Arial"/>
              </a:rPr>
              <a:t>Obj 3</a:t>
            </a:r>
          </a:p>
          <a:p>
            <a:pPr algn="l">
              <a:spcAft>
                <a:spcPts val="1000"/>
              </a:spcAft>
            </a:pPr>
            <a:r>
              <a:rPr sz="1700" b="1">
                <a:solidFill>
                  <a:srgbClr val="2A2F66"/>
                </a:solidFill>
                <a:latin typeface="Arial"/>
              </a:rPr>
              <a:t>Persuade: the appeals &amp; argument — </a:t>
            </a:r>
            <a:r>
              <a:rPr sz="1700" b="0">
                <a:solidFill>
                  <a:srgbClr val="2A2F66"/>
                </a:solidFill>
                <a:latin typeface="Arial"/>
              </a:rPr>
              <a:t>Obj 4</a:t>
            </a:r>
          </a:p>
          <a:p>
            <a:pPr algn="l">
              <a:spcAft>
                <a:spcPts val="1000"/>
              </a:spcAft>
            </a:pPr>
            <a:r>
              <a:rPr sz="1700" b="1">
                <a:solidFill>
                  <a:srgbClr val="2A2F66"/>
                </a:solidFill>
                <a:latin typeface="Arial"/>
              </a:rPr>
              <a:t>Use sources honestly — </a:t>
            </a:r>
            <a:r>
              <a:rPr sz="1700" b="0">
                <a:solidFill>
                  <a:srgbClr val="2A2F66"/>
                </a:solidFill>
                <a:latin typeface="Arial"/>
              </a:rPr>
              <a:t>Obj 5</a:t>
            </a:r>
          </a:p>
          <a:p>
            <a:pPr algn="l">
              <a:spcAft>
                <a:spcPts val="1000"/>
              </a:spcAft>
            </a:pPr>
            <a:r>
              <a:rPr sz="1700" b="1">
                <a:solidFill>
                  <a:srgbClr val="2A2F66"/>
                </a:solidFill>
                <a:latin typeface="Arial"/>
              </a:rPr>
              <a:t>Document in MLA — </a:t>
            </a:r>
            <a:r>
              <a:rPr sz="1700" b="0">
                <a:solidFill>
                  <a:srgbClr val="2A2F66"/>
                </a:solidFill>
                <a:latin typeface="Arial"/>
              </a:rPr>
              <a:t>Obj 6</a:t>
            </a:r>
          </a:p>
          <a:p>
            <a:pPr algn="l">
              <a:spcAft>
                <a:spcPts val="1000"/>
              </a:spcAft>
            </a:pPr>
            <a:r>
              <a:rPr sz="1700" b="1">
                <a:solidFill>
                  <a:srgbClr val="2A2F66"/>
                </a:solidFill>
                <a:latin typeface="Arial"/>
              </a:rPr>
              <a:t>Revise &amp; edit — </a:t>
            </a:r>
            <a:r>
              <a:rPr sz="1700" b="0">
                <a:solidFill>
                  <a:srgbClr val="2A2F66"/>
                </a:solidFill>
                <a:latin typeface="Arial"/>
              </a:rPr>
              <a:t>Obj 7</a:t>
            </a:r>
          </a:p>
          <a:p>
            <a:pPr algn="l">
              <a:spcAft>
                <a:spcPts val="1000"/>
              </a:spcAft>
            </a:pPr>
            <a:r>
              <a:rPr sz="1700" b="1">
                <a:solidFill>
                  <a:srgbClr val="2A2F66"/>
                </a:solidFill>
                <a:latin typeface="Arial"/>
              </a:rPr>
              <a:t>Reflect &amp; transfer — </a:t>
            </a:r>
            <a:r>
              <a:rPr sz="1700" b="0">
                <a:solidFill>
                  <a:srgbClr val="2A2F66"/>
                </a:solidFill>
                <a:latin typeface="Arial"/>
              </a:rPr>
              <a:t>Obj 8</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1</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Revision re-sees. Editing cleans up.</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2</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Summary reports. Response judges.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3</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A thesis takes a side — and says why.</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4</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Ethos · Pathos · Logos · Kairos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OBJECTIVE 4 · CATCH THESE</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Name the Fallacy</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Straw man — </a:t>
            </a:r>
            <a:r>
              <a:rPr sz="1900" b="0">
                <a:solidFill>
                  <a:srgbClr val="2A2F66"/>
                </a:solidFill>
                <a:latin typeface="Arial"/>
              </a:rPr>
              <a:t>distort the view, then attack it</a:t>
            </a:r>
          </a:p>
          <a:p>
            <a:pPr algn="l">
              <a:spcAft>
                <a:spcPts val="1000"/>
              </a:spcAft>
            </a:pPr>
            <a:r>
              <a:rPr sz="1900" b="1">
                <a:solidFill>
                  <a:srgbClr val="2A2F66"/>
                </a:solidFill>
                <a:latin typeface="Arial"/>
              </a:rPr>
              <a:t>Slippery slope — </a:t>
            </a:r>
            <a:r>
              <a:rPr sz="1900" b="0">
                <a:solidFill>
                  <a:srgbClr val="2A2F66"/>
                </a:solidFill>
                <a:latin typeface="Arial"/>
              </a:rPr>
              <a:t>an unfounded chain to an extreme</a:t>
            </a:r>
          </a:p>
          <a:p>
            <a:pPr algn="l">
              <a:spcAft>
                <a:spcPts val="1000"/>
              </a:spcAft>
            </a:pPr>
            <a:r>
              <a:rPr sz="1900" b="1">
                <a:solidFill>
                  <a:srgbClr val="2A2F66"/>
                </a:solidFill>
                <a:latin typeface="Arial"/>
              </a:rPr>
              <a:t>False dilemma — </a:t>
            </a:r>
            <a:r>
              <a:rPr sz="1900" b="0">
                <a:solidFill>
                  <a:srgbClr val="2A2F66"/>
                </a:solidFill>
                <a:latin typeface="Arial"/>
              </a:rPr>
              <a:t>only two options when more exist</a:t>
            </a:r>
          </a:p>
          <a:p>
            <a:pPr algn="l">
              <a:spcAft>
                <a:spcPts val="1000"/>
              </a:spcAft>
            </a:pPr>
            <a:r>
              <a:rPr sz="1900" b="1">
                <a:solidFill>
                  <a:srgbClr val="2A2F66"/>
                </a:solidFill>
                <a:latin typeface="Arial"/>
              </a:rPr>
              <a:t>Ad hominem — </a:t>
            </a:r>
            <a:r>
              <a:rPr sz="1900" b="0">
                <a:solidFill>
                  <a:srgbClr val="2A2F66"/>
                </a:solidFill>
                <a:latin typeface="Arial"/>
              </a:rPr>
              <a:t>attack the person, not the argument</a:t>
            </a:r>
          </a:p>
          <a:p>
            <a:pPr algn="l">
              <a:spcAft>
                <a:spcPts val="1000"/>
              </a:spcAft>
            </a:pPr>
            <a:r>
              <a:rPr sz="1900" b="1">
                <a:solidFill>
                  <a:srgbClr val="2A2F66"/>
                </a:solidFill>
                <a:latin typeface="Arial"/>
              </a:rPr>
              <a:t>Hasty generalization — </a:t>
            </a:r>
            <a:r>
              <a:rPr sz="1900" b="0">
                <a:solidFill>
                  <a:srgbClr val="2A2F66"/>
                </a:solidFill>
                <a:latin typeface="Arial"/>
              </a:rPr>
              <a:t>too little evidence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5</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Paraphrase changes words AND structure.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