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the first week of the course. For how the course runs, point students to the current syllabus; this deck stays with this week's ideas. The orienting question for the week is one students will carry into every module: when a business writes down a number, who is going to read it, and what rules make that number worth trusting? This week students define accounting, split its readers into internal and external users, name the three forms of business organization, keep a business separate from its owners, meet the bodies that set the rules, compare GAAP with IFRS without a verdict, name the AICPA's six principles and the four financial statements, and meet the bicycle shop they will follow all course. Transition: start with two people who need the same kind of answer.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two scenes. First, a food truck owner parked outside a hospital at lunch, taking card payments, buying tortillas and propane, paying a weekend helper, and asking one question at month's end: did this month make money? Second, a loan officer at a community bank looking at a two-partner landscaping company that wants a loan for a second mower and a trailer; the officer has never seen the crews work and can only read reports about the company's past year. DO: ask the room what each person needs to know and who could give it to them. Take three or four replies and write them in two lists, one for the owner and one for the loan officer. Name the move: both need accounting, one from inside the business and one from outside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shared dataset by name: the bicycle shop's plan. The running case is an illustrative, unnamed bicycle repair and sales shop, organized as a corporation by two founders. Say the word illustrative out loud and explain it: the shop is written for this course to teach a point and describes no real business, so it has no name; the course calls it the bicycle shop. This week students read the plan only for its form of organization and its likely users. They record no transaction yet; Week 2 starts the analysis. The plan's key inputs: 2 founders, $30,000 cash invested for 30,000 shares of $1-par common stock, and 12 planned transactions in Month 1. DO: ask students to predict who, besides the founders, might care about this shop's numbers, and keep the list for slide 14.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Plain idea first: three roommates sharing a fridge keep a list on the door so they know who owes whom; the list measures, records, and reports. A business does the same three jobs on a larger scale. The course-exact definition: accounting is the system a business uses to measure its economic events, keep a record of them, and report them to the people who need the information. Measure means putting a dollar amount on what happened. Record means writing it down so nothing is lost or counted twice. Report means turning the records into a summary someone can act on. The way of working that goes with it: analyze what happened, record it, put it in the right period, and check every total before anyone relies on it. DO: give the food truck case, an owner telling a partner the month's sales total, and have pairs name the verb; it is reporting.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food truck owner wants to know which taco sells best; a bank wants a summary of the whole truck under rules it already understands. Internal users are the people who run a business from inside and use its accounting information to make decisions, such as managers and owner-operators. External users are the people outside a business who rely on its financial statements: investors, lenders, suppliers, customers, tax authorities, and regulators. Managerial accounting produces information for internal decision-makers. Financial accounting produces general-purpose financial statements for external users such as investors and lenders. Name the trap: financial and managerial accounting are not the same thing with two names, because they serve different readers. DO: read five readers of a dog-grooming service aloud (the owner-groomer, a shampoo supplier, a bank, the tax authority, a shift manager) and have the room sort them; 2 are internal and 3 are external.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three businesses on one street. A sole proprietorship is a business owned by one person, with no legal separation between the business and its owner; the food truck is one. A partnership is a business owned by two or more people who share its ownership; the two-partner landscaping company is one. A corporation is a legal entity separate from its owners, the shareholders, who have limited liability for its debts; the bicycle shop is one. Limited liability is the protection that keeps shareholders from owing the corporation's debts beyond what they invested. Name the trap: size does not decide the form; the owners' legal choice does, so a small shop can be a corporation. DO: describe the three businesses again without their labels and have students call out the form for each, then ask what single fact decided it.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IRS's Statistics of Income program counted business tax returns for tax year 2022. In words: about 31.0 million nonfarm sole proprietorship returns, over 4.5 million partnership returns, and about 6.8 million active corporate returns. Tell students plainly that they do not need to memorize those counts, and that the course never tests them. The one point to keep is the ranking: the sole proprietorship is the most common form of business in the United States. Connect it back to the food truck: most businesses students will meet are small, one-owner operations, which is why the next idea, keeping the business separate from its owner, matters so much. DO: ask the room to guess the ranking of the three forms before you reveal it, then reveal that sole proprietorships lead and ask why a one-owner business is the easiest to start.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the food truck owner at the grocery store: tortillas and cheese for the truck, cereal for the family, one card, one receipt. The economic entity assumption is the rule that a business's records are kept separate from its owners' personal records, even when the business is a sole proprietorship. The law does not separate a sole proprietor from the business, but accounting does. If personal spending slips in, the truck looks less profitable than it is and nobody can see what it costs to run. Name the trap: an owner's personal spending is not a business expense, even when one person pays for both. DO: read four of the owner's payments, propane for the grill, cereal for the family, the weekend helper's pay, and concert tickets, and have students sort them; propane and the helper are business, cereal and tickets are personal.</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Generally accepted accounting principles, or GAAP, are the standards U.S. companies follow in preparing financial statements for external users. The Financial Accounting Standards Board, the FASB, was established in 1973; it is an independent, private-sector, not-for-profit standard setter, not a government agency. The Securities and Exchange Commission, the SEC, is the federal agency created by the Securities Exchange Act of 1934; it has legal authority over public-company reporting and recognizes the FASB as its designated standard setter. The rules live in the FASB's Accounting Standards Codification, the source of authoritative GAAP recognized by the FASB for nongovernmental entities, in that role since 2009. Name both traps: the FASB is not a government agency, and the SEC was not created by the Securities Act of 1933. DO: read four statements and have the room answer FASB or SEC for each.</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Think of two board games with the same pieces and a few different rules: knowing one helps with the other, but you cannot assume every rule matches. International Financial Reporting Standards, or IFRS, are the accounting standards set by the International Accounting Standards Board, the IASB, and used for public company reporting in many countries. GAAP is the U.S. framework. The two share most big ideas and differ in some specific rules. The course's stance: describe what each rule does and how the reported numbers change, never call one better or worse, and never call them the same. Name the trap: IFRS is not the same as GAAP, and it is not better or worse. DO: read three sentences, one fair, one that ranks, one that calls them identical, and have the room label each fair or unfair.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youth soccer referee follows a rulebook, but the game only works if the referee is honest, attentive, and fair. Accounting has the same need. The American Institute of CPAs publishes the AICPA Code of Professional Conduct, which sets out six principles: Responsibilities, The Public Interest, Integrity, Objectivity and Independence, Due Care, and Scope and Nature of Services. Gloss three: integrity is honesty; objectivity and independence mean a personal interest does not bend the numbers; due care means doing the work with skill and attention. A set of statements can add up perfectly and still mislead if the preparer bent the facts. DO: pose the case of a friend who asks a bookkeeper to leave one sale out of the books, and have pairs name the principle most directly tested; it is Integrity.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Describe a month of your own money three ways: what came in and went out, what you own and owe today, where your cash went. Financial statements give outside users those views. The income statement reports a business's revenues and expenses for a period and the net income or net loss that results. The statement of retained earnings shows how the earnings a corporation has kept in the business changed during a period. The balance sheet reports what a business has, what it owes, and the owners' claim at one moment in time. The statement of cash flows reports where a business's cash came from and where it went during a period. Name the trap: the income statement does not show cash. DO: ask which statement is a snapshot of one moment rather than a period; it is the balance sheet.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outline's worked example. Form: two founders organize the shop as a corporation and plan to invest $30,000 cash in exchange for 30,000 shares of $1-par common stock, so each share costs $30,000 ÷ 30,000 = $1. Entity: once invested, the $30,000 belongs to the shop, not to either founder. Events: the shop plans 12 transactions for Month 1. Shareholders appear in 2 (the founders' investment and a $500 cash dividend). Customers appear in 4 (a cycling club pays $1,200 in advance, walk-ins pay $3,500 cash, a delivery company is billed $1,800 on account and pays $1,000 of it). Vendors appear in 5 ($12,000 equipment, $900 of supplies on account, $2,400 insurance, $1,500 rent, a $600 payment to the supplier). The employee appears in 1 (the mechanic's $1,600 wages). So 2 + 4 + 5 + 1 = 12. DO: read the twelve events aloud and have tables tally them by party before you reveal the counts.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Finish the worked example with the users. The two founders run the shop, so as managers they are internal users who use managerial accounting to decide what to stock and how to schedule the mechanic. The outside readers each have a question. The founders as shareholders ask whether their investment is earning. The supplier that sold $900 of supplies on account asks whether the shop will pay. The cycling club that paid $1,200 in advance asks whether the shop will still be open to do the tune-ups. A bank asked for a future loan would ask whether the shop can repay it. The IRS asks what the shop owes. The shop's statements follow GAAP, set by the FASB; the SEC's legal authority covers public-company reporting, and the shop is a small private corporation, so its outside users receive its statements from the shop itself. DO: compare these readers with the list from slide 3.</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For this activity, students use one approved chatbot, for example Claude, as a sparring partner and check its work. The prompt to paste: "An illustrative bicycle shop is organized as a corporation by two founders, who invest $30,000 for 30,000 shares. Who sets the accounting standards its statements follow, which agency oversees public-company reporting, and what law created that agency?" Name the likely error before students run it: chatbots often say the SEC was created by the Securities Act of 1933, or call the FASB a government agency. The correct reading: the FASB, a private-sector, not-for-profit body established in 1973, sets GAAP; the SEC, created by the Securities Exchange Act of 1934, oversees public-company reporting and recognizes the FASB. DO: have pairs run the prompt, underline every date and body the reply names, and check each against the chapter. The judgment rule for this audit: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accounting measures, records, and reports; financial accounting serves outside users and managerial accounting inside ones; the three forms are the sole proprietorship, the partnership, and the corporation, with the sole proprietorship the most common; the economic entity assumption keeps personal spending out; the FASB writes GAAP and the SEC, created in 1934, oversees public-company reporting; IFRS and GAAP are compared without a verdict; the AICPA's six principles; the four statements. Restate the shop's key numbers: $30,000 for 30,000 shares, $1 a share, and 12 planned transactions. Tease Week 2, The Accounting Equation and Transaction Analysis, which records those 12 events one at a time. DO: have each student write one sentence naming one outside reader of the bicycle shop and the question that reader asks, and collect them as exit tickets.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reads a business's numbers?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 · WHO THE NUMBERS SERVE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truck, one loan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TWO PEOPLE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bicycle shop</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BUSINESS WE FOLLOW ALL COURSE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Measure, record, report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Measure: put a dollar amount on each event</a:t>
            </a:r>
          </a:p>
          <a:p>
            <a:pPr algn="l" marL="342900" indent="-342900">
              <a:spcBef>
                <a:spcPts val="0"/>
              </a:spcBef>
              <a:spcAft>
                <a:spcPts val="800"/>
              </a:spcAft>
              <a:buChar char="•"/>
            </a:pPr>
            <a:r>
              <a:rPr sz="1800">
                <a:solidFill>
                  <a:srgbClr val="FFFFFF"/>
                </a:solidFill>
                <a:latin typeface="Calibri"/>
              </a:rPr>
              <a:t>Record: write it down, once, in order</a:t>
            </a:r>
          </a:p>
          <a:p>
            <a:pPr algn="l" marL="342900" indent="-342900">
              <a:spcBef>
                <a:spcPts val="0"/>
              </a:spcBef>
              <a:spcAft>
                <a:spcPts val="800"/>
              </a:spcAft>
              <a:buChar char="•"/>
            </a:pPr>
            <a:r>
              <a:rPr sz="1800">
                <a:solidFill>
                  <a:srgbClr val="FFFFFF"/>
                </a:solidFill>
                <a:latin typeface="Calibri"/>
              </a:rPr>
              <a:t>Report: summarize it for the people who need it</a:t>
            </a:r>
          </a:p>
          <a:p>
            <a:pPr algn="l" marL="342900" indent="-342900">
              <a:spcBef>
                <a:spcPts val="0"/>
              </a:spcBef>
              <a:spcAft>
                <a:spcPts val="800"/>
              </a:spcAft>
              <a:buChar char="•"/>
            </a:pPr>
            <a:r>
              <a:rPr sz="1800">
                <a:solidFill>
                  <a:srgbClr val="FFFFFF"/>
                </a:solidFill>
                <a:latin typeface="Calibri"/>
              </a:rPr>
              <a:t>Check every total before anyone relies on 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THE THREE VERBS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reads a business's numbers?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Inside versus outside readers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Managerial accounting: internal users</a:t>
            </a:r>
          </a:p>
          <a:p>
            <a:pPr algn="l" marL="342900" indent="-342900">
              <a:spcBef>
                <a:spcPts val="0"/>
              </a:spcBef>
              <a:spcAft>
                <a:spcPts val="800"/>
              </a:spcAft>
              <a:buChar char="•"/>
            </a:pPr>
            <a:r>
              <a:rPr sz="1800">
                <a:solidFill>
                  <a:srgbClr val="FFFFFF"/>
                </a:solidFill>
                <a:latin typeface="Calibri"/>
              </a:rPr>
              <a:t>Managers and owner-operators deciding</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Financial accounting: external users</a:t>
            </a:r>
          </a:p>
          <a:p>
            <a:pPr algn="l" marL="342900" indent="-342900">
              <a:spcBef>
                <a:spcPts val="0"/>
              </a:spcBef>
              <a:spcAft>
                <a:spcPts val="800"/>
              </a:spcAft>
              <a:buChar char="•"/>
            </a:pPr>
            <a:r>
              <a:rPr sz="1800">
                <a:solidFill>
                  <a:srgbClr val="FFFFFF"/>
                </a:solidFill>
                <a:latin typeface="Calibri"/>
              </a:rPr>
              <a:t>Investors, lenders, suppliers, customers, regulators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TWO KINDS OF READERS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reads a business's numbers?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ways to organize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Sole proprietorship: one owner, no legal separation</a:t>
            </a:r>
          </a:p>
          <a:p>
            <a:pPr algn="l" marL="342900" indent="-342900">
              <a:spcBef>
                <a:spcPts val="0"/>
              </a:spcBef>
              <a:spcAft>
                <a:spcPts val="800"/>
              </a:spcAft>
              <a:buChar char="•"/>
            </a:pPr>
            <a:r>
              <a:rPr sz="1800">
                <a:solidFill>
                  <a:srgbClr val="FFFFFF"/>
                </a:solidFill>
                <a:latin typeface="Calibri"/>
              </a:rPr>
              <a:t>Partnership: two or more owners share it</a:t>
            </a:r>
          </a:p>
          <a:p>
            <a:pPr algn="l" marL="342900" indent="-342900">
              <a:spcBef>
                <a:spcPts val="0"/>
              </a:spcBef>
              <a:spcAft>
                <a:spcPts val="800"/>
              </a:spcAft>
              <a:buChar char="•"/>
            </a:pPr>
            <a:r>
              <a:rPr sz="1800">
                <a:solidFill>
                  <a:srgbClr val="FFFFFF"/>
                </a:solidFill>
                <a:latin typeface="Calibri"/>
              </a:rPr>
              <a:t>Corporation: a separate legal entity</a:t>
            </a:r>
          </a:p>
          <a:p>
            <a:pPr algn="l" marL="342900" indent="-342900">
              <a:spcBef>
                <a:spcPts val="0"/>
              </a:spcBef>
              <a:spcAft>
                <a:spcPts val="800"/>
              </a:spcAft>
              <a:buChar char="•"/>
            </a:pPr>
            <a:r>
              <a:rPr sz="1800">
                <a:solidFill>
                  <a:srgbClr val="FFFFFF"/>
                </a:solidFill>
                <a:latin typeface="Calibri"/>
              </a:rPr>
              <a:t>Shareholders have limited liability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FORMS OF BUSINESS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reads a business's numbers?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Which form is most common?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IRS counts, tax year 2022, said in words</a:t>
            </a:r>
          </a:p>
          <a:p>
            <a:pPr algn="l" marL="342900" indent="-342900">
              <a:spcBef>
                <a:spcPts val="0"/>
              </a:spcBef>
              <a:spcAft>
                <a:spcPts val="800"/>
              </a:spcAft>
              <a:buChar char="•"/>
            </a:pPr>
            <a:r>
              <a:rPr sz="1800">
                <a:solidFill>
                  <a:srgbClr val="FFFFFF"/>
                </a:solidFill>
                <a:latin typeface="Calibri"/>
              </a:rPr>
              <a:t>Sole proprietorship: the most common form</a:t>
            </a:r>
          </a:p>
          <a:p>
            <a:pPr algn="l" marL="342900" indent="-342900">
              <a:spcBef>
                <a:spcPts val="0"/>
              </a:spcBef>
              <a:spcAft>
                <a:spcPts val="800"/>
              </a:spcAft>
              <a:buChar char="•"/>
            </a:pPr>
            <a:r>
              <a:rPr sz="1800">
                <a:solidFill>
                  <a:srgbClr val="FFFFFF"/>
                </a:solidFill>
                <a:latin typeface="Calibri"/>
              </a:rPr>
              <a:t>Partnerships and corporations trail well behind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NATIONAL PICTURE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reads a business's numbers?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Groceries are not business expenses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Business records stay separate from owners' records</a:t>
            </a:r>
          </a:p>
          <a:p>
            <a:pPr algn="l" marL="342900" indent="-342900">
              <a:spcBef>
                <a:spcPts val="0"/>
              </a:spcBef>
              <a:spcAft>
                <a:spcPts val="800"/>
              </a:spcAft>
              <a:buChar char="•"/>
            </a:pPr>
            <a:r>
              <a:rPr sz="1800">
                <a:solidFill>
                  <a:srgbClr val="FFFFFF"/>
                </a:solidFill>
                <a:latin typeface="Calibri"/>
              </a:rPr>
              <a:t>True even for a sole proprietorship</a:t>
            </a:r>
          </a:p>
          <a:p>
            <a:pPr algn="l" marL="342900" indent="-342900">
              <a:spcBef>
                <a:spcPts val="0"/>
              </a:spcBef>
              <a:spcAft>
                <a:spcPts val="800"/>
              </a:spcAft>
              <a:buChar char="•"/>
            </a:pPr>
            <a:r>
              <a:rPr sz="1800">
                <a:solidFill>
                  <a:srgbClr val="FFFFFF"/>
                </a:solidFill>
                <a:latin typeface="Calibri"/>
              </a:rPr>
              <a:t>What it was for decides, not who paid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THE ENTITY RULE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reads a business's numbers?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FASB writes, SEC oversees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FASB, 1973: private, not-for-profit</a:t>
            </a:r>
          </a:p>
          <a:p>
            <a:pPr algn="l" marL="342900" indent="-342900">
              <a:spcBef>
                <a:spcPts val="0"/>
              </a:spcBef>
              <a:spcAft>
                <a:spcPts val="800"/>
              </a:spcAft>
              <a:buChar char="•"/>
            </a:pPr>
            <a:r>
              <a:rPr sz="1800">
                <a:solidFill>
                  <a:srgbClr val="FFFFFF"/>
                </a:solidFill>
                <a:latin typeface="Calibri"/>
              </a:rPr>
              <a:t>Writes GAAP; not a government agency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SEC, Securities Exchange Act of 1934</a:t>
            </a:r>
          </a:p>
          <a:p>
            <a:pPr algn="l" marL="342900" indent="-342900">
              <a:spcBef>
                <a:spcPts val="0"/>
              </a:spcBef>
              <a:spcAft>
                <a:spcPts val="800"/>
              </a:spcAft>
              <a:buChar char="•"/>
            </a:pPr>
            <a:r>
              <a:rPr sz="1800">
                <a:solidFill>
                  <a:srgbClr val="FFFFFF"/>
                </a:solidFill>
                <a:latin typeface="Calibri"/>
              </a:rPr>
              <a:t>Federal authority over public-company reporting</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WHO SETS THE RULES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reads a business's numbers?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rule books, no verdict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IFRS: set by the IASB</a:t>
            </a:r>
          </a:p>
          <a:p>
            <a:pPr algn="l" marL="342900" indent="-342900">
              <a:spcBef>
                <a:spcPts val="0"/>
              </a:spcBef>
              <a:spcAft>
                <a:spcPts val="800"/>
              </a:spcAft>
              <a:buChar char="•"/>
            </a:pPr>
            <a:r>
              <a:rPr sz="1800">
                <a:solidFill>
                  <a:srgbClr val="FFFFFF"/>
                </a:solidFill>
                <a:latin typeface="Calibri"/>
              </a:rPr>
              <a:t>GAAP: the U.S. framework, set by the FASB</a:t>
            </a:r>
          </a:p>
          <a:p>
            <a:pPr algn="l" marL="342900" indent="-342900">
              <a:spcBef>
                <a:spcPts val="0"/>
              </a:spcBef>
              <a:spcAft>
                <a:spcPts val="800"/>
              </a:spcAft>
              <a:buChar char="•"/>
            </a:pPr>
            <a:r>
              <a:rPr sz="1800">
                <a:solidFill>
                  <a:srgbClr val="FFFFFF"/>
                </a:solidFill>
                <a:latin typeface="Calibri"/>
              </a:rPr>
              <a:t>Describe differences by effect, never rank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TWO RULE BOOKS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reads a business's numbers?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Six principles behind numbers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Responsibilities; The Public Interest; Integrity</a:t>
            </a:r>
          </a:p>
          <a:p>
            <a:pPr algn="l" marL="342900" indent="-342900">
              <a:spcBef>
                <a:spcPts val="0"/>
              </a:spcBef>
              <a:spcAft>
                <a:spcPts val="800"/>
              </a:spcAft>
              <a:buChar char="•"/>
            </a:pPr>
            <a:r>
              <a:rPr sz="1800">
                <a:solidFill>
                  <a:srgbClr val="FFFFFF"/>
                </a:solidFill>
                <a:latin typeface="Calibri"/>
              </a:rPr>
              <a:t>Objectivity and Independence; Due Care</a:t>
            </a:r>
          </a:p>
          <a:p>
            <a:pPr algn="l" marL="342900" indent="-342900">
              <a:spcBef>
                <a:spcPts val="0"/>
              </a:spcBef>
              <a:spcAft>
                <a:spcPts val="800"/>
              </a:spcAft>
              <a:buChar char="•"/>
            </a:pPr>
            <a:r>
              <a:rPr sz="1800">
                <a:solidFill>
                  <a:srgbClr val="FFFFFF"/>
                </a:solidFill>
                <a:latin typeface="Calibri"/>
              </a:rPr>
              <a:t>Scope and Nature of Services</a:t>
            </a:r>
          </a:p>
          <a:p>
            <a:pPr algn="l" marL="342900" indent="-342900">
              <a:spcBef>
                <a:spcPts val="0"/>
              </a:spcBef>
              <a:spcAft>
                <a:spcPts val="800"/>
              </a:spcAft>
              <a:buChar char="•"/>
            </a:pPr>
            <a:r>
              <a:rPr sz="1800">
                <a:solidFill>
                  <a:srgbClr val="FFFFFF"/>
                </a:solidFill>
                <a:latin typeface="Calibri"/>
              </a:rPr>
              <a:t>Rules say what; principles say how to behave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THE ETHICS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reads a business's numbers?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statements, four questions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Income statement: revenues and expenses for a period</a:t>
            </a:r>
          </a:p>
          <a:p>
            <a:pPr algn="l" marL="342900" indent="-342900">
              <a:spcBef>
                <a:spcPts val="0"/>
              </a:spcBef>
              <a:spcAft>
                <a:spcPts val="800"/>
              </a:spcAft>
              <a:buChar char="•"/>
            </a:pPr>
            <a:r>
              <a:rPr sz="1800">
                <a:solidFill>
                  <a:srgbClr val="FFFFFF"/>
                </a:solidFill>
                <a:latin typeface="Calibri"/>
              </a:rPr>
              <a:t>Statement of retained earnings: earnings kept</a:t>
            </a:r>
          </a:p>
          <a:p>
            <a:pPr algn="l" marL="342900" indent="-342900">
              <a:spcBef>
                <a:spcPts val="0"/>
              </a:spcBef>
              <a:spcAft>
                <a:spcPts val="800"/>
              </a:spcAft>
              <a:buChar char="•"/>
            </a:pPr>
            <a:r>
              <a:rPr sz="1800">
                <a:solidFill>
                  <a:srgbClr val="FFFFFF"/>
                </a:solidFill>
                <a:latin typeface="Calibri"/>
              </a:rPr>
              <a:t>Balance sheet: has, owes, owners' claim, one moment</a:t>
            </a:r>
          </a:p>
          <a:p>
            <a:pPr algn="l" marL="342900" indent="-342900">
              <a:spcBef>
                <a:spcPts val="0"/>
              </a:spcBef>
              <a:spcAft>
                <a:spcPts val="800"/>
              </a:spcAft>
              <a:buChar char="•"/>
            </a:pPr>
            <a:r>
              <a:rPr sz="1800">
                <a:solidFill>
                  <a:srgbClr val="FFFFFF"/>
                </a:solidFill>
                <a:latin typeface="Calibri"/>
              </a:rPr>
              <a:t>Statement of cash flows: cash in and out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 THE FOUR STATEMENTS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reads a business's numbers?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Sort the shop's 12 events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$30,000 ÷ 30,000 shares = $1 a share</a:t>
            </a:r>
          </a:p>
          <a:p>
            <a:pPr algn="l" marL="342900" indent="-342900">
              <a:spcBef>
                <a:spcPts val="0"/>
              </a:spcBef>
              <a:spcAft>
                <a:spcPts val="800"/>
              </a:spcAft>
              <a:buChar char="•"/>
            </a:pPr>
            <a:r>
              <a:rPr sz="1800">
                <a:solidFill>
                  <a:srgbClr val="FFFFFF"/>
                </a:solidFill>
                <a:latin typeface="Calibri"/>
              </a:rPr>
              <a:t>Shareholders 2, customers 4</a:t>
            </a:r>
          </a:p>
          <a:p>
            <a:pPr algn="l" marL="342900" indent="-342900">
              <a:spcBef>
                <a:spcPts val="0"/>
              </a:spcBef>
              <a:spcAft>
                <a:spcPts val="800"/>
              </a:spcAft>
              <a:buChar char="•"/>
            </a:pPr>
            <a:r>
              <a:rPr sz="1800">
                <a:solidFill>
                  <a:srgbClr val="FFFFFF"/>
                </a:solidFill>
                <a:latin typeface="Calibri"/>
              </a:rPr>
              <a:t>Vendors 5, the employee 1</a:t>
            </a:r>
          </a:p>
          <a:p>
            <a:pPr algn="l" marL="342900" indent="-342900">
              <a:spcBef>
                <a:spcPts val="0"/>
              </a:spcBef>
              <a:spcAft>
                <a:spcPts val="800"/>
              </a:spcAft>
              <a:buChar char="•"/>
            </a:pPr>
            <a:r>
              <a:rPr sz="1800">
                <a:solidFill>
                  <a:srgbClr val="FFFFFF"/>
                </a:solidFill>
                <a:latin typeface="Calibri"/>
              </a:rPr>
              <a:t>2 + 4 + 5 + 1 = 12</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SHOP'S PLAN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reads a business's numbers?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 reads the shop's numbers?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Founders as managers: internal users</a:t>
            </a:r>
          </a:p>
          <a:p>
            <a:pPr algn="l" marL="342900" indent="-342900">
              <a:spcBef>
                <a:spcPts val="0"/>
              </a:spcBef>
              <a:spcAft>
                <a:spcPts val="800"/>
              </a:spcAft>
              <a:buChar char="•"/>
            </a:pPr>
            <a:r>
              <a:rPr sz="1800">
                <a:solidFill>
                  <a:srgbClr val="FFFFFF"/>
                </a:solidFill>
                <a:latin typeface="Calibri"/>
              </a:rPr>
              <a:t>Founders as shareholders: external investors</a:t>
            </a:r>
          </a:p>
          <a:p>
            <a:pPr algn="l" marL="342900" indent="-342900">
              <a:spcBef>
                <a:spcPts val="0"/>
              </a:spcBef>
              <a:spcAft>
                <a:spcPts val="800"/>
              </a:spcAft>
              <a:buChar char="•"/>
            </a:pPr>
            <a:r>
              <a:rPr sz="1800">
                <a:solidFill>
                  <a:srgbClr val="FFFFFF"/>
                </a:solidFill>
                <a:latin typeface="Calibri"/>
              </a:rPr>
              <a:t>Supplier, cycling club, a future lender, the IRS</a:t>
            </a:r>
          </a:p>
          <a:p>
            <a:pPr algn="l" marL="342900" indent="-342900">
              <a:spcBef>
                <a:spcPts val="0"/>
              </a:spcBef>
              <a:spcAft>
                <a:spcPts val="800"/>
              </a:spcAft>
              <a:buChar char="•"/>
            </a:pPr>
            <a:r>
              <a:rPr sz="1800">
                <a:solidFill>
                  <a:srgbClr val="FFFFFF"/>
                </a:solidFill>
                <a:latin typeface="Calibri"/>
              </a:rPr>
              <a:t>Statements follow GAAP, set by the FASB</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READERS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reads a business's numbers?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shop's plan; ask who sets the rules</a:t>
            </a:r>
          </a:p>
          <a:p>
            <a:pPr algn="l" marL="342900" indent="-342900">
              <a:spcBef>
                <a:spcPts val="0"/>
              </a:spcBef>
              <a:spcAft>
                <a:spcPts val="800"/>
              </a:spcAft>
              <a:buChar char="•"/>
            </a:pPr>
            <a:r>
              <a:rPr sz="1800">
                <a:solidFill>
                  <a:srgbClr val="FFFFFF"/>
                </a:solidFill>
                <a:latin typeface="Calibri"/>
              </a:rPr>
              <a:t>Watch for: SEC created in 1933</a:t>
            </a:r>
          </a:p>
          <a:p>
            <a:pPr algn="l" marL="342900" indent="-342900">
              <a:spcBef>
                <a:spcPts val="0"/>
              </a:spcBef>
              <a:spcAft>
                <a:spcPts val="800"/>
              </a:spcAft>
              <a:buChar char="•"/>
            </a:pPr>
            <a:r>
              <a:rPr sz="1800">
                <a:solidFill>
                  <a:srgbClr val="FFFFFF"/>
                </a:solidFill>
                <a:latin typeface="Calibri"/>
              </a:rPr>
              <a:t>Watch for: FASB called a government agency</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reads a business's numbers?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Ask who before how</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 numbers are for someone: ask who first</a:t>
            </a:r>
          </a:p>
          <a:p>
            <a:pPr algn="l" marL="342900" indent="-342900">
              <a:spcBef>
                <a:spcPts val="0"/>
              </a:spcBef>
              <a:spcAft>
                <a:spcPts val="800"/>
              </a:spcAft>
              <a:buChar char="•"/>
            </a:pPr>
            <a:r>
              <a:rPr sz="1800">
                <a:solidFill>
                  <a:srgbClr val="FFFFFF"/>
                </a:solidFill>
                <a:latin typeface="Calibri"/>
              </a:rPr>
              <a:t>FASB writes; the SEC oversees</a:t>
            </a:r>
          </a:p>
          <a:p>
            <a:pPr algn="l" marL="342900" indent="-342900">
              <a:spcBef>
                <a:spcPts val="0"/>
              </a:spcBef>
              <a:spcAft>
                <a:spcPts val="800"/>
              </a:spcAft>
              <a:buChar char="•"/>
            </a:pPr>
            <a:r>
              <a:rPr sz="1800">
                <a:solidFill>
                  <a:srgbClr val="FFFFFF"/>
                </a:solidFill>
                <a:latin typeface="Calibri"/>
              </a:rPr>
              <a:t>Next: the accounting equation and the shop's first month</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CARRY THIS INTO WEEK 2</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reads a business's numbers?</dc:title>
  <dc:subject>Who reads a business's numbers? — Week 01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