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2. In Week 1 you met the people who read financial statements and the groups that set the rules, and you met the running case: an illustrative, unnamed bicycle repair and sales shop that two founders organized as a corporation. Week 1 recorded nothing. This week the shop starts doing business. By the end of the session you will sort the shop's accounts into assets, liabilities, and stockholders' equity, analyze each of its 12 Month 1 transactions with four questions, and read the month's totals in one plain sentence. For course policies, the current syllabus is the place to check; this deck stays with the ideas. DO: ask the room to write down, in one line, how they would decide whether a new small business is doing well after its first month.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a picture. On Day 1 the two founders put $30,000 of their own cash into the shop and receive 30,000 shares of $1-par common stock. Ask two questions out loud: what does the shop now have, and who has a claim on it? Most people answer the first one quickly: $30,000 of cash. The second one is harder, and it is the whole week. Recall Week 1's economic entity assumption: the corporation is separate from its owners, so the shop's records hold only the shop's money, not the founders' savings or groceries. DO: collect two or three replies to 'who has a claim on the $30,000?' and write them on the board. Keep them; you will return to them when the equation appears, and again at the end of the month.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week's shared dataset is Dataset A, the bicycle shop's twelve Month 1 transactions. It is illustrative: the shop and its numbers describe no real business. The same twelve events carry the chapter, this deck, the tutorial, the quiz, and the Accounting Workshop, so the numbers here are the numbers everywhere. The amounts, in order, are 30,000; 12,000; 900; 2,400; 1,200; 3,500; 1,800; 1,500; 600; 1,000; 1,600; and 500 dollars. By Day 30 the month ends at total assets of $33,200, total liabilities of $1,500, and total stockholders' equity of $31,700. You will check that result yourself before the session ends rather than taking it on trust. DO: hand out or display the twelve events in words only, without the totals, and ask pairs to guess which ones change what the owners have.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the student's own two lists: what you own, such as a phone and a bike, and what you owe, such as a phone bill. A business keeps the same two lists. An asset is a resource the business controls that is expected to provide future benefits. The shop's five asset accounts this month are Cash, Accounts Receivable, Supplies, Prepaid Insurance, and Equipment. A liability is an obligation to transfer resources to others. The shop's two liability accounts are Accounts Payable, owed to a supplier, and Unearned Revenue, which is work a customer has paid for that the shop has not done yet. Name the trap here: buying equipment is not an expense, because the equipment is still in the shop, ready to fix bikes for years. DO: read the seven account names aloud in random order and have the room call out asset or liability for each; Unearned Revenue usually splits the room, so debrief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Stockholders' equity is the owners' residual claim: what is left of the assets after the liabilities. Residual means left over; creditors are paid first. Equity has two parts. Contributed capital is what the owners paid in for shares; in the shop it sits in Common Stock, which is $30,000 after Day 1. Retained earnings is the part of equity that comes from the business's own profits and has not been paid out to the owners, and the shop starts at zero. Now cure the most common wrong turn of the week: equity is not cash. On Day 2 the shop spends $12,000 of cash on equipment, and the owners' claim does not move at all, because the shop still has $30,000 of resources and owes nothing. DO: ask whether equity changed on Day 2, take a show of hands, then reveal that it stayed at $30,000 and say why.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central idea. Every resource a business has came from somewhere: either someone lent it, or the owners supplied it. There is no third source. So the accounting equation holds: Assets = Liabilities + Stockholders' Equity. Every transaction keeps the two sides equal. Picture an old balance scale with the assets in one pan and the claims in the other; every event adds or removes the same weight on the scale, so it never tips. Try Day 1: assets are $30,000, liabilities are $0, and equity is $30,000, so $30,000 = $0 + $30,000. Students sometimes think the books only balance at the end of the month. They balance after every event, which is what makes an error findable. DO: return to the board answers from the hook and label each one as a creditor's claim or an owner's claim.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Retained earnings is the part of equity the business earns for its owners, and three things move it. Revenues increase it: revenue is what the shop earns by fixing bikes, whether the customer pays in cash or on account. Expenses decrease it: an expense is the cost of resources used up to earn revenue, such as rent or wages. Dividends decrease it too, but a dividend is a distribution to owners, never an expense, because it pays the owners rather than helping to earn revenue. For Month 1, revenues are $5,300 (3,500 + 1,800), expenses are $3,100 (1,500 + 1,600), and dividends are $500, so the retained earnings effects are $1,700. DO: ask pairs to sort rent, wages, and the dividend into expense or not, then debrief the dividend, which is the one most people misfile.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Transaction analysis is a routine of four questions, asked in the same order on every event. First, what happened, in plain words. Second, which accounts change, using the account titles exactly. Third, in which direction, and by how much. Fourth, does the equation still balance. Model it on Transaction 10, Day 25: the delivery company pays $1,000 on its account. Cash goes up $1,000 and Accounts Receivable goes down $1,000, so the asset side nets to zero and nothing else moves. Then name the trap: a collection from a customer is not revenue. The shop earned that money on Day 18, when it did the repairs, and the revenue was counted then. DO: run the four questions aloud on Transaction 10, pausing before each question for the room to call out its reply.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first five transactions with running totals. Transaction 1: the founders invest $30,000, so assets $30,000 = liabilities $0 + equity $30,000. Transaction 2: $12,000 cash for equipment, an asset swap, so the totals stay put. Transaction 3: $900 of supplies on account; Supplies and Accounts Payable both rise, giving assets $30,900 = liabilities $900 + equity $30,000. Transaction 4: $2,400 for a 12-month insurance policy, another swap into Prepaid Insurance. Transaction 5: the cycling club pays $1,200 in advance, so Cash and Unearned Revenue both rise, giving $32,100 = $2,100 + $30,000. Equity has not moved once in five events. DO: stop before Transaction 5, collect predictions on whether equity rises, then reveal that the club's cash creates a liability, not revenue.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shop earns and spends. Transaction 6: $3,500 of cash repairs, so assets $35,600 = liabilities $2,100 + equity $33,500. Transaction 7: $1,800 of repairs on account, so $37,400 = $2,100 + $35,300. Transaction 8: $1,500 rent, so $35,900 = $2,100 + $33,800. Transaction 9: $600 paid to the supplier, so $35,300 = $1,500 + $33,800. Transaction 10: a $1,000 collection, a swap. Transaction 11: $1,600 wages, so $33,700 = $1,500 + $32,200. Transaction 12: the $500 dividend, so $33,200 = $1,500 + $31,700. Every line balances. DO: give each pair one of the seven events, have them state the running totals before you reveal them, and have one pair check $1,500 + $31,700 aloud.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Twelve events can feel like twelve puzzles, but each one fits one of five patterns. An asset swapped for another asset: transactions 2, 4, and 10. An asset and a liability both up: 3 and 5. An asset and a liability both down: 9. An asset and equity both up: 1, 6, and 7. An asset and equity both down: 8, 11, and 12. The patterns travel to any business. In a tutoring business's first week, a client who pays cash and a client who will pay later both raise retained earnings through revenue; only the asset differs. A dog-grooming service that buys a grooming table on account raises Equipment and Accounts Payable together. DO: give the grooming table to the room and ask which pattern it is; expect someone to say equity falls, and use that to cure the trap.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slide carries the misconception the pack names for this week: a purchase on account read as changing equity. New owners often feel poorer the moment they owe a bill. But the business also holds the thing it bought, worth the same amount as the bill. In the left column, a purchase on account raises an asset and a liability together. In the right column, the owners' claim stays where it was. The shop's own example is Transaction 3: $900 of Supplies and $900 of Accounts Payable on Day 3, with equity unchanged at $30,000. Contrast this with Transaction 8, the rent, where an asset falls and equity falls with it, because the rent is used up. DO: ask the room to name one purchase from their own lives made on a payment plan and say which side of the equation it touched.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In this exercise, use one chatbot such as Claude, ChatGPT, or Gemini and paste this prompt: 'A bicycle shop organized as a corporation receives $1,200 cash from a cycling club in advance for tune-ups it has not yet performed. Show the effect on Assets = Liabilities + Stockholders' Equity.' A common slip is to record service revenue, raising retained earnings by $1,200, because cash arrived. That is revenue recognized when cash is received. The vetted analysis is Cash +$1,200 and Unearned Revenue +$1,200, with equity unchanged, because the shop has not done the work. DO: have pairs run the prompt, mark each line of the reply as matching or not matching the vetted analysis, and rewrite any slip by hand. The rule for this audit: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Add the ending balances by group. Assets: Cash $17,100 + Accounts Receivable $800 + Supplies $900 + Prepaid Insurance $2,400 + Equipment $12,000 = $33,200. Liabilities: Accounts Payable $300 + Unearned Revenue $1,200 = $1,500. Equity: Common Stock $30,000 + retained earnings effects $1,700 = $31,700. Then the reading in one plain sentence: after its first twelve transactions the shop controls $33,200 of assets, and $1,500 of them are claimed by creditors while the other $31,700 is the owners' claim, which is not the same as the $17,100 of cash the shop holds. Add an honest caveat: these totals come before any month-end updates, which Week 4 teaches. DO: ask each student to write the plain sentence in their own words, then compare two versions aloud.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An asset is what the business has and a liability is what it owes; stockholders' equity is the owners' residual claim, and it is not cash. The equation holds after every transaction. Revenues raise retained earnings, while expenses and dividends lower it, and a dividend is never an expense. Four questions analyze any event, and five patterns cover the shop's whole month, which ends at $33,200 = $1,500 + $31,700. Debits and credits take time to feel natural, and that is normal; this week's routine is the supportive first step. Next week, in Week 3, the same twelve events become journal entries with debits and credits, posted to a ledger and checked with a trial balance. DO: have each student write the one transaction they found hardest and name its pattern, and collect those cards to open Week 3.</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does the shop have?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2 · The Accounting Equation and Transaction Analysis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2 · THE EQUATION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Thirty thousand dollars walks in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DAY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Dataset A: twelve events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SHARED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Assets vs. liabilities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 a resource it controls</a:t>
            </a:r>
          </a:p>
          <a:p>
            <a:pPr algn="l" marL="342900" indent="-342900">
              <a:spcBef>
                <a:spcPts val="0"/>
              </a:spcBef>
              <a:spcAft>
                <a:spcPts val="800"/>
              </a:spcAft>
              <a:buChar char="•"/>
            </a:pPr>
            <a:r>
              <a:rPr sz="1800">
                <a:solidFill>
                  <a:srgbClr val="FFFFFF"/>
                </a:solidFill>
                <a:latin typeface="Calibri"/>
              </a:rPr>
              <a:t>Future benefits: Cash, Equipment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Liability: an obligation to others</a:t>
            </a:r>
          </a:p>
          <a:p>
            <a:pPr algn="l" marL="342900" indent="-342900">
              <a:spcBef>
                <a:spcPts val="0"/>
              </a:spcBef>
              <a:spcAft>
                <a:spcPts val="800"/>
              </a:spcAft>
              <a:buChar char="•"/>
            </a:pPr>
            <a:r>
              <a:rPr sz="1800">
                <a:solidFill>
                  <a:srgbClr val="FFFFFF"/>
                </a:solidFill>
                <a:latin typeface="Calibri"/>
              </a:rPr>
              <a:t>Accounts Payable, Unearned Revenue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HAS VERSUS OWES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Equity is not cash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Stockholders' equity: the owners' residual claim</a:t>
            </a:r>
          </a:p>
          <a:p>
            <a:pPr algn="l" marL="342900" indent="-342900">
              <a:spcBef>
                <a:spcPts val="0"/>
              </a:spcBef>
              <a:spcAft>
                <a:spcPts val="800"/>
              </a:spcAft>
              <a:buChar char="•"/>
            </a:pPr>
            <a:r>
              <a:rPr sz="1800">
                <a:solidFill>
                  <a:srgbClr val="FFFFFF"/>
                </a:solidFill>
                <a:latin typeface="Calibri"/>
              </a:rPr>
              <a:t>Contributed capital: Common Stock, $30,000</a:t>
            </a:r>
          </a:p>
          <a:p>
            <a:pPr algn="l" marL="342900" indent="-342900">
              <a:spcBef>
                <a:spcPts val="0"/>
              </a:spcBef>
              <a:spcAft>
                <a:spcPts val="800"/>
              </a:spcAft>
              <a:buChar char="•"/>
            </a:pPr>
            <a:r>
              <a:rPr sz="1800">
                <a:solidFill>
                  <a:srgbClr val="FFFFFF"/>
                </a:solidFill>
                <a:latin typeface="Calibri"/>
              </a:rPr>
              <a:t>Retained earnings: profits kept in the business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OWNERS' CLAIM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Both sides always match</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Assets = Liabilities + Stockholders' Equity</a:t>
            </a:r>
          </a:p>
          <a:p>
            <a:pPr algn="l" marL="342900" indent="-342900">
              <a:spcBef>
                <a:spcPts val="0"/>
              </a:spcBef>
              <a:spcAft>
                <a:spcPts val="800"/>
              </a:spcAft>
              <a:buChar char="•"/>
            </a:pPr>
            <a:r>
              <a:rPr sz="1800">
                <a:solidFill>
                  <a:srgbClr val="FFFFFF"/>
                </a:solidFill>
                <a:latin typeface="Calibri"/>
              </a:rPr>
              <a:t>Every resource came from a creditor or an owner</a:t>
            </a:r>
          </a:p>
          <a:p>
            <a:pPr algn="l" marL="342900" indent="-342900">
              <a:spcBef>
                <a:spcPts val="0"/>
              </a:spcBef>
              <a:spcAft>
                <a:spcPts val="800"/>
              </a:spcAft>
              <a:buChar char="•"/>
            </a:pPr>
            <a:r>
              <a:rPr sz="1800">
                <a:solidFill>
                  <a:srgbClr val="FFFFFF"/>
                </a:solidFill>
                <a:latin typeface="Calibri"/>
              </a:rPr>
              <a:t>True after every transaction, not only at month's end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BIG IDEA</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things move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Revenues increase it</a:t>
            </a:r>
          </a:p>
          <a:p>
            <a:pPr algn="l" marL="342900" indent="-342900">
              <a:spcBef>
                <a:spcPts val="0"/>
              </a:spcBef>
              <a:spcAft>
                <a:spcPts val="800"/>
              </a:spcAft>
              <a:buChar char="•"/>
            </a:pPr>
            <a:r>
              <a:rPr sz="1800">
                <a:solidFill>
                  <a:srgbClr val="FFFFFF"/>
                </a:solidFill>
                <a:latin typeface="Calibri"/>
              </a:rPr>
              <a:t>Expenses decrease it</a:t>
            </a:r>
          </a:p>
          <a:p>
            <a:pPr algn="l" marL="342900" indent="-342900">
              <a:spcBef>
                <a:spcPts val="0"/>
              </a:spcBef>
              <a:spcAft>
                <a:spcPts val="800"/>
              </a:spcAft>
              <a:buChar char="•"/>
            </a:pPr>
            <a:r>
              <a:rPr sz="1800">
                <a:solidFill>
                  <a:srgbClr val="FFFFFF"/>
                </a:solidFill>
                <a:latin typeface="Calibri"/>
              </a:rPr>
              <a:t>Dividends decrease it; never an expense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WHAT MOVES RETAINED EARNINGS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questions, every time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happened?</a:t>
            </a:r>
          </a:p>
          <a:p>
            <a:pPr algn="l" marL="342900" indent="-342900">
              <a:spcBef>
                <a:spcPts val="0"/>
              </a:spcBef>
              <a:spcAft>
                <a:spcPts val="800"/>
              </a:spcAft>
              <a:buChar char="•"/>
            </a:pPr>
            <a:r>
              <a:rPr sz="1800">
                <a:solidFill>
                  <a:srgbClr val="FFFFFF"/>
                </a:solidFill>
                <a:latin typeface="Calibri"/>
              </a:rPr>
              <a:t>Which accounts change, and which direction?</a:t>
            </a:r>
          </a:p>
          <a:p>
            <a:pPr algn="l" marL="342900" indent="-342900">
              <a:spcBef>
                <a:spcPts val="0"/>
              </a:spcBef>
              <a:spcAft>
                <a:spcPts val="800"/>
              </a:spcAft>
              <a:buChar char="•"/>
            </a:pPr>
            <a:r>
              <a:rPr sz="1800">
                <a:solidFill>
                  <a:srgbClr val="FFFFFF"/>
                </a:solidFill>
                <a:latin typeface="Calibri"/>
              </a:rPr>
              <a:t>Does the equation still balance?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THE ROUTINE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first five events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2: $30,000 = $0 + $30,000</a:t>
            </a:r>
          </a:p>
          <a:p>
            <a:pPr algn="l" marL="342900" indent="-342900">
              <a:spcBef>
                <a:spcPts val="0"/>
              </a:spcBef>
              <a:spcAft>
                <a:spcPts val="800"/>
              </a:spcAft>
              <a:buChar char="•"/>
            </a:pPr>
            <a:r>
              <a:rPr sz="1800">
                <a:solidFill>
                  <a:srgbClr val="FFFFFF"/>
                </a:solidFill>
                <a:latin typeface="Calibri"/>
              </a:rPr>
              <a:t>3, 4: $30,900 = $900 + $30,000</a:t>
            </a:r>
          </a:p>
          <a:p>
            <a:pPr algn="l" marL="342900" indent="-342900">
              <a:spcBef>
                <a:spcPts val="0"/>
              </a:spcBef>
              <a:spcAft>
                <a:spcPts val="800"/>
              </a:spcAft>
              <a:buChar char="•"/>
            </a:pPr>
            <a:r>
              <a:rPr sz="1800">
                <a:solidFill>
                  <a:srgbClr val="FFFFFF"/>
                </a:solidFill>
                <a:latin typeface="Calibri"/>
              </a:rPr>
              <a:t>5: $32,100 = $2,100 + $30,000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DAYS 1 TO 6</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last seven events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 7: revenue lifts equity to $35,300</a:t>
            </a:r>
          </a:p>
          <a:p>
            <a:pPr algn="l" marL="342900" indent="-342900">
              <a:spcBef>
                <a:spcPts val="0"/>
              </a:spcBef>
              <a:spcAft>
                <a:spcPts val="800"/>
              </a:spcAft>
              <a:buChar char="•"/>
            </a:pPr>
            <a:r>
              <a:rPr sz="1800">
                <a:solidFill>
                  <a:srgbClr val="FFFFFF"/>
                </a:solidFill>
                <a:latin typeface="Calibri"/>
              </a:rPr>
              <a:t>8, 9, 10, 11: $33,700 = $1,500 + $32,200</a:t>
            </a:r>
          </a:p>
          <a:p>
            <a:pPr algn="l" marL="342900" indent="-342900">
              <a:spcBef>
                <a:spcPts val="0"/>
              </a:spcBef>
              <a:spcAft>
                <a:spcPts val="800"/>
              </a:spcAft>
              <a:buChar char="•"/>
            </a:pPr>
            <a:r>
              <a:rPr sz="1800">
                <a:solidFill>
                  <a:srgbClr val="FFFFFF"/>
                </a:solidFill>
                <a:latin typeface="Calibri"/>
              </a:rPr>
              <a:t>12: $33,200 = $1,500 + $31,700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DAYS 15 TO 30</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Twelve events, five patterns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 swap: 2, 4, 10</a:t>
            </a:r>
          </a:p>
          <a:p>
            <a:pPr algn="l" marL="342900" indent="-342900">
              <a:spcBef>
                <a:spcPts val="0"/>
              </a:spcBef>
              <a:spcAft>
                <a:spcPts val="800"/>
              </a:spcAft>
              <a:buChar char="•"/>
            </a:pPr>
            <a:r>
              <a:rPr sz="1800">
                <a:solidFill>
                  <a:srgbClr val="FFFFFF"/>
                </a:solidFill>
                <a:latin typeface="Calibri"/>
              </a:rPr>
              <a:t>Asset and liability up: 3, 5; down: 9</a:t>
            </a:r>
          </a:p>
          <a:p>
            <a:pPr algn="l" marL="342900" indent="-342900">
              <a:spcBef>
                <a:spcPts val="0"/>
              </a:spcBef>
              <a:spcAft>
                <a:spcPts val="800"/>
              </a:spcAft>
              <a:buChar char="•"/>
            </a:pPr>
            <a:r>
              <a:rPr sz="1800">
                <a:solidFill>
                  <a:srgbClr val="FFFFFF"/>
                </a:solidFill>
                <a:latin typeface="Calibri"/>
              </a:rPr>
              <a:t>Asset and equity up: 1, 6, 7; down: 8, 11, 12</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FIVE PATTERNS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Owing vs. losing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Purchase on account</a:t>
            </a:r>
          </a:p>
          <a:p>
            <a:pPr algn="l" marL="342900" indent="-342900">
              <a:spcBef>
                <a:spcPts val="0"/>
              </a:spcBef>
              <a:spcAft>
                <a:spcPts val="800"/>
              </a:spcAft>
              <a:buChar char="•"/>
            </a:pPr>
            <a:r>
              <a:rPr sz="1800">
                <a:solidFill>
                  <a:srgbClr val="FFFFFF"/>
                </a:solidFill>
                <a:latin typeface="Calibri"/>
              </a:rPr>
              <a:t>Asset up, liability up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Equity</a:t>
            </a:r>
          </a:p>
          <a:p>
            <a:pPr algn="l" marL="342900" indent="-342900">
              <a:spcBef>
                <a:spcPts val="0"/>
              </a:spcBef>
              <a:spcAft>
                <a:spcPts val="800"/>
              </a:spcAft>
              <a:buChar char="•"/>
            </a:pPr>
            <a:r>
              <a:rPr sz="1800">
                <a:solidFill>
                  <a:srgbClr val="FFFFFF"/>
                </a:solidFill>
                <a:latin typeface="Calibri"/>
              </a:rPr>
              <a:t>Unchanged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 BUYING ON ACCOUNT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revenue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Transaction 5 into a chatbot</a:t>
            </a:r>
          </a:p>
          <a:p>
            <a:pPr algn="l" marL="342900" indent="-342900">
              <a:spcBef>
                <a:spcPts val="0"/>
              </a:spcBef>
              <a:spcAft>
                <a:spcPts val="800"/>
              </a:spcAft>
              <a:buChar char="•"/>
            </a:pPr>
            <a:r>
              <a:rPr sz="1800">
                <a:solidFill>
                  <a:srgbClr val="FFFFFF"/>
                </a:solidFill>
                <a:latin typeface="Calibri"/>
              </a:rPr>
              <a:t>Watch for equity rising by $1,200</a:t>
            </a:r>
          </a:p>
          <a:p>
            <a:pPr algn="l" marL="342900" indent="-342900">
              <a:spcBef>
                <a:spcPts val="0"/>
              </a:spcBef>
              <a:spcAft>
                <a:spcPts val="800"/>
              </a:spcAft>
              <a:buChar char="•"/>
            </a:pPr>
            <a:r>
              <a:rPr sz="1800">
                <a:solidFill>
                  <a:srgbClr val="FFFFFF"/>
                </a:solidFill>
                <a:latin typeface="Calibri"/>
              </a:rPr>
              <a:t>Correct it: Unearned Revenue, a liability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TRANSACTION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plain sentence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Assets: $33,200</a:t>
            </a:r>
          </a:p>
          <a:p>
            <a:pPr algn="l" marL="342900" indent="-342900">
              <a:spcBef>
                <a:spcPts val="0"/>
              </a:spcBef>
              <a:spcAft>
                <a:spcPts val="800"/>
              </a:spcAft>
              <a:buChar char="•"/>
            </a:pPr>
            <a:r>
              <a:rPr sz="1800">
                <a:solidFill>
                  <a:srgbClr val="FFFFFF"/>
                </a:solidFill>
                <a:latin typeface="Calibri"/>
              </a:rPr>
              <a:t>Liabilities $1,500 + equity $31,700</a:t>
            </a:r>
          </a:p>
          <a:p>
            <a:pPr algn="l" marL="342900" indent="-342900">
              <a:spcBef>
                <a:spcPts val="0"/>
              </a:spcBef>
              <a:spcAft>
                <a:spcPts val="800"/>
              </a:spcAft>
              <a:buChar char="•"/>
            </a:pPr>
            <a:r>
              <a:rPr sz="1800">
                <a:solidFill>
                  <a:srgbClr val="FFFFFF"/>
                </a:solidFill>
                <a:latin typeface="Calibri"/>
              </a:rPr>
              <a:t>Cash is $17,100, not the owners' claim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THE READING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does the shop have?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Balanced after every event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Assets = Liabilities + Stockholders' Equity</a:t>
            </a:r>
          </a:p>
          <a:p>
            <a:pPr algn="l" marL="342900" indent="-342900">
              <a:spcBef>
                <a:spcPts val="0"/>
              </a:spcBef>
              <a:spcAft>
                <a:spcPts val="800"/>
              </a:spcAft>
              <a:buChar char="•"/>
            </a:pPr>
            <a:r>
              <a:rPr sz="1800">
                <a:solidFill>
                  <a:srgbClr val="FFFFFF"/>
                </a:solidFill>
                <a:latin typeface="Calibri"/>
              </a:rPr>
              <a:t>Month 1: $33,200 = $1,500 + $31,700</a:t>
            </a:r>
          </a:p>
          <a:p>
            <a:pPr algn="l" marL="342900" indent="-342900">
              <a:spcBef>
                <a:spcPts val="0"/>
              </a:spcBef>
              <a:spcAft>
                <a:spcPts val="800"/>
              </a:spcAft>
              <a:buChar char="•"/>
            </a:pPr>
            <a:r>
              <a:rPr sz="1800">
                <a:solidFill>
                  <a:srgbClr val="FFFFFF"/>
                </a:solidFill>
                <a:latin typeface="Calibri"/>
              </a:rPr>
              <a:t>Next: the same twelve events as entries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does the shop have?</dc:title>
  <dc:subject>What does the shop have? — Week 02</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