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3. Point students to the current syllabus as the authoritative source for course expectations, and keep this opening on the week's learning. The orienting question is one every bookkeeper answers many times a day: when money moves, which record changes, on which side, and how do we know we did not slip? This week students meet the account and the T-account, the words debit and credit, the normal balance of every account, the journal and the ledger, and the trial balance. They will journalize and post the illustrative bicycle shop's twelve Month 1 transactions and foot an unadjusted trial balance of 36,800 dollars on each side. Transition: start with a shared trip and an argument about who owes whom.</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a scene students know. Four friends share a weekend trip: one pays for gas, one for groceries, one for the campsite. By the last day of the trip, nobody can say who owes whom. Ask the room what would have prevented the argument. Most will say a shared note that records each payment as it happens. Point out that the note needs two things: one running list per person, and a rule for which column each amount goes in. That is the account and the debit-credit rule. DO: give students one minute to sketch how they would lay out the trip note, then collect three layouts and point out which ones keep a separate list for each person. Close by saying a business has the same problem with thousands of events, not four friends.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 the week's shared dataset: Dataset A, the bicycle shop's Month 1, an illustrative, unnamed repair and sales shop organized as a corporation. Students met these twelve transactions in Week 2, where they tracked each one in the accounting equation and ended at total assets of 33,200 dollars. This week the same twelve events are written as journal entries, posted to T-accounts, and checked with a trial balance. Remind students that the twelve events run from Day 1, when the founders invest 30,000 dollars for 30,000 shares, to Day 30, when the shop pays a 500 dollar dividend. DO: ask pairs to recall one Week 2 transaction and say which two accounts it changed. Collect four answers and write them on the board; they become this week's first journal entries.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An account is the separate record a business keeps for one item, such as Cash or Service Revenue, showing every increase and decrease in that item and its balance. Compare it with a phone that keeps one thread per person. The T-account is a sketch of one account: the title across the top bar, a left side, and a right side. The bicycle shop uses twelve accounts in Month 1. DO: draw a large T on the board and title it Supplies. Ask where transaction 3, the 900 dollars of supplies bought on account on Day 3, should go, and write 900 on the left with a small 3 beside it. Explain that the transaction number lets anyone trace the amount back to its journal entry later.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Debit means the left side of an account, and the left amount column of a journal entry or trial balance. Credit means the right side. Neither word means increase, decrease, good, or bad on its own; the type of account decides whether a side adds or subtracts. Use the scoreboard picture: home and visitor tell you where a number goes, not whether it is good news. DO: read transaction 1 aloud. The founders invest 30,000 dollars cash for 30,000 shares. Ask which account gets the left entry and which gets the right. Cash is debited 30,000 and Common Stock is credited 30,000. Then stress that both accounts went up, one on each side, which is why debit cannot mean increase.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An account's normal balance is the side on which it increases and on which its balance usually sits. Assets, expenses, and dividends increase with debits. Liabilities, common stock, retained earnings, and revenues increase with credits. The pattern follows the Week 2 equation: assets sit on the left of Assets = Liabilities + Stockholders' Equity, so they grow on the left; claims sit on the right, so they grow on the right. Revenues add to retained earnings, so they grow on the right; expenses and dividends take away, so they grow on the left. DO: read transaction 7 aloud, 1,800 dollars of repairs for a delivery company on account, and have the room call out each side: debit Accounts Receivable 1,800, credit Service Revenue 1,800.</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 the week's classic wrong turn out loud: students often read debit as increase for every account, and credit as good news, because store credit and credit scores feel positive. Neither reading survives the ledger. A credit to Cash means cash went out. A debit to Rent Expense means an expense grew. Add the second trap: a contra account, such as Accumulated Depreciation or Allowance for Doubtful Accounts, carries a credit balance even though it sits among the assets, because it reduces the asset beside it. The shop has no contra account in Month 1; the first arrives in Week 4. DO: show the statement 'credit Cash means more cash' and ask pairs to fix it in one sentence. Collect two fixes and keep the one that names Cash's normal balance.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Double-entry bookkeeping is the method of recording every transaction in at least two accounts so that the total of its debits equals the total of its credits, which keeps the accounting equation in balance. Luca Pacioli's Summa, printed in Venice in 1494, contains the first published description of the method. Be precise: Pacioli described double-entry bookkeeping; he did not invent it. Merchants were already using it. DO: read transaction 12, the 500 dollar dividend on Day 30, and ask for the entry. Debit Dividends 500, credit Cash 500, debits 500 equal credits 500. Recall Week 2's warning that a dividend is a distribution to owners, never an expense, and ask why the debit still goes to Dividends rather than to an expense account.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journal is the book of original entry: each transaction goes in on its date, the debited account first and flush left with its amount in the debit column, the credited account indented with its amount in the credit column, then a one-line explanation. The chart of accounts lists every account so each one keeps one name. Posting copies each journal amount to the same side of its account, and all the accounts together form the general ledger. Use the coach picture: a play-by-play log in time order, and a stat sheet per player filled in from the log. DO: ask where to look to learn what happened on Day 22, and where to look to learn the shop's cash balance. The first goes to the journal, the second to the ledger.</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Post the four Cash debits from transactions 1, 5, 6, and 10: 30,000 + 1,200 + 3,500 + 1,000 = 35,700. Post the six Cash credits from transactions 2, 4, 8, 9, 11, and 12: 12,000 + 2,400 + 1,500 + 600 + 1,600 + 500 = 18,600. The balance is the difference, 35,700 − 18,600 = 17,100, a debit balance, which is where an asset belongs. DO: draw the Cash T on the board and fill the left side line by line while students call out each amount from the journal. Pause before the subtraction and ask for a prediction of the balance. Then run Accounts Receivable, 1,800 − 1,000 = 800 debit; Accounts Payable, 900 − 600 = 300 credit; and Service Revenue, 3,500 + 1,800 = 5,300 credit.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trial balance lists every ledger account and its balance in a debit column or a credit column and checks that total debits equal total credits. Foot the debit column: 17,100 + 800 + 900 + 2,400 + 12,000 + 500 + 1,500 + 1,600 = 36,800. Foot the credit column: 300 + 1,200 + 30,000 + 5,300 = 36,800. The columns agree, so no entry was posted with one side missing. Warn students not to read 36,800 as the size of the business: it differs from Week 2's total assets of 33,200 because it also carries expenses and dividends on the debit side and revenue on the credit side. DO: split the room into a debit half and a credit half, have each half foot its column aloud, and compare totals.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balanced trial balance does not prove the books are right. Three errors leave it in balance: an omitted entry, a duplicated entry, and a posting to the wrong account of the same type. Prove the first with the shop. If transaction 9 were never journalized, Cash would be 17,100 + 600 = 17,700 and Accounts Payable 300 + 600 = 900, and each column would total 36,800 + 600 = 37,400. The columns still agree, but two balances are wrong. Prove the third: if transaction 11's 1,600 of wages went to Rent Expense, Rent Expense would show 1,500 + 1,600 = 3,100, Wages Expense 0, and both columns would stay at 36,800. DO: have pairs invent a duplicated entry for the shop and show why both totals rise together.</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For this activity, open Claude, ChatGPT, or Gemini and paste: 'Here are a bicycle shop's twelve Month 1 transactions. Journalize them, post them to T-accounts, and prepare the unadjusted trial balance.' Then paste Dataset A's twelve events. A common slip on this material is a reversed entry for transaction 5: the chatbot credits Service Revenue for the cycling club's 1,200 dollar advance, treating cash received as revenue earned. The vetted entry is debit Cash 1,200 and credit Unearned Revenue 1,200, because the tune-ups have not been done. Notice that the reversed version can still balance. DO: have pairs compare the chatbot's trial balance line by line with the 36,800 totals and mark every account that differs. The judgment rule for this activity: the tool drafts; you check every entry.</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 in order. An account is one record for one item. Debit means left and credit means right, and neither means more or less on its own. Assets, expenses, and dividends grow on the debit side; liabilities, common stock, retained earnings, and revenues grow on the credit side. Every entry's debits equal its credits, the method Pacioli first described in print in 1494. The journal runs by date; the ledger runs by account. The shop's Cash balance is 17,100 and its unadjusted trial balance is 36,800 on each side, which proves balance, not correctness. DO: run a quick call-and-response, saying an account name and having the room answer with its normal side. Next week, Accrual Accounting and Adjusting Entries updates these same accounts at month-end.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Left, right, and the check</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3</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3 · RECORDING TRANSACTIONS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Who owes whom?</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The bicycle shop's Month 1</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SHARED DATASET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account per item</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Account: one record for one item</a:t>
            </a:r>
          </a:p>
          <a:p>
            <a:pPr algn="l" marL="342900" indent="-342900">
              <a:spcBef>
                <a:spcPts val="0"/>
              </a:spcBef>
              <a:spcAft>
                <a:spcPts val="800"/>
              </a:spcAft>
              <a:buChar char="•"/>
            </a:pPr>
            <a:r>
              <a:rPr sz="1800">
                <a:solidFill>
                  <a:srgbClr val="FFFFFF"/>
                </a:solidFill>
                <a:latin typeface="Calibri"/>
              </a:rPr>
              <a:t>T-account: title, left side, right side</a:t>
            </a:r>
          </a:p>
          <a:p>
            <a:pPr algn="l" marL="342900" indent="-342900">
              <a:spcBef>
                <a:spcPts val="0"/>
              </a:spcBef>
              <a:spcAft>
                <a:spcPts val="800"/>
              </a:spcAft>
              <a:buChar char="•"/>
            </a:pPr>
            <a:r>
              <a:rPr sz="1800">
                <a:solidFill>
                  <a:srgbClr val="FFFFFF"/>
                </a:solidFill>
                <a:latin typeface="Calibri"/>
              </a:rPr>
              <a:t>Twelve accounts in the shop's Month 1</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ONE RECORD PER ITEM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Recording transactions: debits and credits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Debit left, credit right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Debit: the left side</a:t>
            </a:r>
          </a:p>
          <a:p>
            <a:pPr algn="l" marL="342900" indent="-342900">
              <a:spcBef>
                <a:spcPts val="0"/>
              </a:spcBef>
              <a:spcAft>
                <a:spcPts val="800"/>
              </a:spcAft>
              <a:buChar char="•"/>
            </a:pPr>
            <a:r>
              <a:rPr sz="1800">
                <a:solidFill>
                  <a:srgbClr val="FFFFFF"/>
                </a:solidFill>
                <a:latin typeface="Calibri"/>
              </a:rPr>
              <a:t>Not increase on its own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Credit: the right side</a:t>
            </a:r>
          </a:p>
          <a:p>
            <a:pPr algn="l" marL="342900" indent="-342900">
              <a:spcBef>
                <a:spcPts val="0"/>
              </a:spcBef>
              <a:spcAft>
                <a:spcPts val="800"/>
              </a:spcAft>
              <a:buChar char="•"/>
            </a:pPr>
            <a:r>
              <a:rPr sz="1800">
                <a:solidFill>
                  <a:srgbClr val="FFFFFF"/>
                </a:solidFill>
                <a:latin typeface="Calibri"/>
              </a:rPr>
              <a:t>Not decrease on its own</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THE TWO SIDES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Recording transactions: debits and credits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Every account has a side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Debit side grows: assets, expenses, dividends</a:t>
            </a:r>
          </a:p>
          <a:p>
            <a:pPr algn="l" marL="342900" indent="-342900">
              <a:spcBef>
                <a:spcPts val="0"/>
              </a:spcBef>
              <a:spcAft>
                <a:spcPts val="800"/>
              </a:spcAft>
              <a:buChar char="•"/>
            </a:pPr>
            <a:r>
              <a:rPr sz="1800">
                <a:solidFill>
                  <a:srgbClr val="FFFFFF"/>
                </a:solidFill>
                <a:latin typeface="Calibri"/>
              </a:rPr>
              <a:t>Credit side grows: liabilities, stock, retained earnings, revenues</a:t>
            </a:r>
          </a:p>
          <a:p>
            <a:pPr algn="l" marL="342900" indent="-342900">
              <a:spcBef>
                <a:spcPts val="0"/>
              </a:spcBef>
              <a:spcAft>
                <a:spcPts val="800"/>
              </a:spcAft>
              <a:buChar char="•"/>
            </a:pPr>
            <a:r>
              <a:rPr sz="1800">
                <a:solidFill>
                  <a:srgbClr val="FFFFFF"/>
                </a:solidFill>
                <a:latin typeface="Calibri"/>
              </a:rPr>
              <a:t>Contra account: opposite balance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WHICH SIDE GROWS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Recording transactions: debits and credits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Credit is not good news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Debit is not increase</a:t>
            </a:r>
          </a:p>
          <a:p>
            <a:pPr algn="l" marL="342900" indent="-342900">
              <a:spcBef>
                <a:spcPts val="0"/>
              </a:spcBef>
              <a:spcAft>
                <a:spcPts val="800"/>
              </a:spcAft>
              <a:buChar char="•"/>
            </a:pPr>
            <a:r>
              <a:rPr sz="1800">
                <a:solidFill>
                  <a:srgbClr val="FFFFFF"/>
                </a:solidFill>
                <a:latin typeface="Calibri"/>
              </a:rPr>
              <a:t>Credit is not good news</a:t>
            </a:r>
          </a:p>
          <a:p>
            <a:pPr algn="l" marL="342900" indent="-342900">
              <a:spcBef>
                <a:spcPts val="0"/>
              </a:spcBef>
              <a:spcAft>
                <a:spcPts val="800"/>
              </a:spcAft>
              <a:buChar char="•"/>
            </a:pPr>
            <a:r>
              <a:rPr sz="1800">
                <a:solidFill>
                  <a:srgbClr val="FFFFFF"/>
                </a:solidFill>
                <a:latin typeface="Calibri"/>
              </a:rPr>
              <a:t>Check the account's type first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Recording transactions: debits and credits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Debits equal credits, always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Every entry: debits = credits</a:t>
            </a:r>
          </a:p>
          <a:p>
            <a:pPr algn="l" marL="342900" indent="-342900">
              <a:spcBef>
                <a:spcPts val="0"/>
              </a:spcBef>
              <a:spcAft>
                <a:spcPts val="800"/>
              </a:spcAft>
              <a:buChar char="•"/>
            </a:pPr>
            <a:r>
              <a:rPr sz="1800">
                <a:solidFill>
                  <a:srgbClr val="FFFFFF"/>
                </a:solidFill>
                <a:latin typeface="Calibri"/>
              </a:rPr>
              <a:t>Pacioli described it in print, 1494</a:t>
            </a:r>
          </a:p>
          <a:p>
            <a:pPr algn="l" marL="342900" indent="-342900">
              <a:spcBef>
                <a:spcPts val="0"/>
              </a:spcBef>
              <a:spcAft>
                <a:spcPts val="800"/>
              </a:spcAft>
              <a:buChar char="•"/>
            </a:pPr>
            <a:r>
              <a:rPr sz="1800">
                <a:solidFill>
                  <a:srgbClr val="FFFFFF"/>
                </a:solidFill>
                <a:latin typeface="Calibri"/>
              </a:rPr>
              <a:t>He described it; he did not invent it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EVERY ENTRY BALANCES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Recording transactions: debits and credits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Journal vs. ledger</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Journal: by date</a:t>
            </a:r>
          </a:p>
          <a:p>
            <a:pPr algn="l" marL="342900" indent="-342900">
              <a:spcBef>
                <a:spcPts val="0"/>
              </a:spcBef>
              <a:spcAft>
                <a:spcPts val="800"/>
              </a:spcAft>
              <a:buChar char="•"/>
            </a:pPr>
            <a:r>
              <a:rPr sz="1800">
                <a:solidFill>
                  <a:srgbClr val="FFFFFF"/>
                </a:solidFill>
                <a:latin typeface="Calibri"/>
              </a:rPr>
              <a:t>One entry per event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Ledger: by account</a:t>
            </a:r>
          </a:p>
          <a:p>
            <a:pPr algn="l" marL="342900" indent="-342900">
              <a:spcBef>
                <a:spcPts val="0"/>
              </a:spcBef>
              <a:spcAft>
                <a:spcPts val="800"/>
              </a:spcAft>
              <a:buChar char="•"/>
            </a:pPr>
            <a:r>
              <a:rPr sz="1800">
                <a:solidFill>
                  <a:srgbClr val="FFFFFF"/>
                </a:solidFill>
                <a:latin typeface="Calibri"/>
              </a:rPr>
              <a:t>One balance per account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 TWO KINDS OF RECORD</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Recording transactions: debits and credits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Build the Cash T-account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Left: 30,000 + 1,200 + 3,500 + 1,000 = 35,700</a:t>
            </a:r>
          </a:p>
          <a:p>
            <a:pPr algn="l" marL="342900" indent="-342900">
              <a:spcBef>
                <a:spcPts val="0"/>
              </a:spcBef>
              <a:spcAft>
                <a:spcPts val="800"/>
              </a:spcAft>
              <a:buChar char="•"/>
            </a:pPr>
            <a:r>
              <a:rPr sz="1800">
                <a:solidFill>
                  <a:srgbClr val="FFFFFF"/>
                </a:solidFill>
                <a:latin typeface="Calibri"/>
              </a:rPr>
              <a:t>Right: six amounts total 18,600</a:t>
            </a:r>
          </a:p>
          <a:p>
            <a:pPr algn="l" marL="342900" indent="-342900">
              <a:spcBef>
                <a:spcPts val="0"/>
              </a:spcBef>
              <a:spcAft>
                <a:spcPts val="800"/>
              </a:spcAft>
              <a:buChar char="•"/>
            </a:pPr>
            <a:r>
              <a:rPr sz="1800">
                <a:solidFill>
                  <a:srgbClr val="FFFFFF"/>
                </a:solidFill>
                <a:latin typeface="Calibri"/>
              </a:rPr>
              <a:t>Balance: 35,700 − 18,600 = 17,100 debit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POSTING CASH</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Recording transactions: debits and credits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Both columns: 36,800</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Debits: eight balances total 36,800</a:t>
            </a:r>
          </a:p>
          <a:p>
            <a:pPr algn="l" marL="342900" indent="-342900">
              <a:spcBef>
                <a:spcPts val="0"/>
              </a:spcBef>
              <a:spcAft>
                <a:spcPts val="800"/>
              </a:spcAft>
              <a:buChar char="•"/>
            </a:pPr>
            <a:r>
              <a:rPr sz="1800">
                <a:solidFill>
                  <a:srgbClr val="FFFFFF"/>
                </a:solidFill>
                <a:latin typeface="Calibri"/>
              </a:rPr>
              <a:t>Credits: four balances total 36,800</a:t>
            </a:r>
          </a:p>
          <a:p>
            <a:pPr algn="l" marL="342900" indent="-342900">
              <a:spcBef>
                <a:spcPts val="0"/>
              </a:spcBef>
              <a:spcAft>
                <a:spcPts val="800"/>
              </a:spcAft>
              <a:buChar char="•"/>
            </a:pPr>
            <a:r>
              <a:rPr sz="1800">
                <a:solidFill>
                  <a:srgbClr val="FFFFFF"/>
                </a:solidFill>
                <a:latin typeface="Calibri"/>
              </a:rPr>
              <a:t>Agreement means no one-sided posting</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TRIAL BALANCE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Recording transactions: debits and credits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Balanced is not correct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Omitted entry: columns still agree</a:t>
            </a:r>
          </a:p>
          <a:p>
            <a:pPr algn="l" marL="342900" indent="-342900">
              <a:spcBef>
                <a:spcPts val="0"/>
              </a:spcBef>
              <a:spcAft>
                <a:spcPts val="800"/>
              </a:spcAft>
              <a:buChar char="•"/>
            </a:pPr>
            <a:r>
              <a:rPr sz="1800">
                <a:solidFill>
                  <a:srgbClr val="FFFFFF"/>
                </a:solidFill>
                <a:latin typeface="Calibri"/>
              </a:rPr>
              <a:t>Duplicated entry: both sides rise together</a:t>
            </a:r>
          </a:p>
          <a:p>
            <a:pPr algn="l" marL="342900" indent="-342900">
              <a:spcBef>
                <a:spcPts val="0"/>
              </a:spcBef>
              <a:spcAft>
                <a:spcPts val="800"/>
              </a:spcAft>
              <a:buChar char="•"/>
            </a:pPr>
            <a:r>
              <a:rPr sz="1800">
                <a:solidFill>
                  <a:srgbClr val="FFFFFF"/>
                </a:solidFill>
                <a:latin typeface="Calibri"/>
              </a:rPr>
              <a:t>Wrong account, same type: totals unchanged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WHAT THE CHECK MISSES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Recording transactions: debits and credits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Check the chatbot's posting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Dataset A's twelve transactions</a:t>
            </a:r>
          </a:p>
          <a:p>
            <a:pPr algn="l" marL="342900" indent="-342900">
              <a:spcBef>
                <a:spcPts val="0"/>
              </a:spcBef>
              <a:spcAft>
                <a:spcPts val="800"/>
              </a:spcAft>
              <a:buChar char="•"/>
            </a:pPr>
            <a:r>
              <a:rPr sz="1800">
                <a:solidFill>
                  <a:srgbClr val="FFFFFF"/>
                </a:solidFill>
                <a:latin typeface="Calibri"/>
              </a:rPr>
              <a:t>Look for revenue credited on transaction 5</a:t>
            </a:r>
          </a:p>
          <a:p>
            <a:pPr algn="l" marL="342900" indent="-342900">
              <a:spcBef>
                <a:spcPts val="0"/>
              </a:spcBef>
              <a:spcAft>
                <a:spcPts val="800"/>
              </a:spcAft>
              <a:buChar char="•"/>
            </a:pPr>
            <a:r>
              <a:rPr sz="1800">
                <a:solidFill>
                  <a:srgbClr val="FFFFFF"/>
                </a:solidFill>
                <a:latin typeface="Calibri"/>
              </a:rPr>
              <a:t>The tool drafts; you check every entry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AUDIT THE AI</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Recording transactions: debits and credits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Left, right, and the check</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Debit is left; credit is right</a:t>
            </a:r>
          </a:p>
          <a:p>
            <a:pPr algn="l" marL="342900" indent="-342900">
              <a:spcBef>
                <a:spcPts val="0"/>
              </a:spcBef>
              <a:spcAft>
                <a:spcPts val="800"/>
              </a:spcAft>
              <a:buChar char="•"/>
            </a:pPr>
            <a:r>
              <a:rPr sz="1800">
                <a:solidFill>
                  <a:srgbClr val="FFFFFF"/>
                </a:solidFill>
                <a:latin typeface="Calibri"/>
              </a:rPr>
              <a:t>Cash 17,100; trial balance 36,800 each side</a:t>
            </a:r>
          </a:p>
          <a:p>
            <a:pPr algn="l" marL="342900" indent="-342900">
              <a:spcBef>
                <a:spcPts val="0"/>
              </a:spcBef>
              <a:spcAft>
                <a:spcPts val="800"/>
              </a:spcAft>
              <a:buChar char="•"/>
            </a:pPr>
            <a:r>
              <a:rPr sz="1800">
                <a:solidFill>
                  <a:srgbClr val="FFFFFF"/>
                </a:solidFill>
                <a:latin typeface="Calibri"/>
              </a:rPr>
              <a:t>Next: adjusting entries put revenue in its period</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Recording transactions: debits and credits</dc:title>
  <dc:subject>Recording transactions: debits and credits — Week 03</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