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4. For how the course runs, point students to the current syllabus; this deck stays with this week's ideas. The orienting question is one every business owner meets at the end of a month: did we earn what the books say, in the month they say it? This week students compare the cash basis with the accrual basis, apply the FASB's five steps for recognizing revenue, match each expense to the month it helps, sort adjustments into deferrals and accruals, record the bicycle shop's six month-end adjusting entries, and check the adjusted trial balance at $37,650 on each side. They finish by naming the qualities that make the numbers useful. Transition: start with three places where the cash moves on one day and the work happens across many.</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three scenes. A gym sells a 12-month membership and collects the whole price on the member's first visit. A small software firm pays for a year of cloud service before it has used any of it. And the bicycle shop reaches the last day of Month 1 with a cycling club's payment for tune-ups it has mostly not done. DO: ask the room, for each scene, whether the money was earned or used up on the day it moved. Take a show of hands for each scene and write yes or no beside it. Most of the room says no to all three. Name the move: that instinct is the accrual basis, and this week turns it into the rules accountants follow.</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the shared dataset by name: Dataset B, the bicycle shop's month-end. The shop is illustrative: written for this course and describing no real business. Dataset B starts from Week 3's unadjusted trial balance of $36,800 on each side and lists six adjustments, labelled (a) to (f): supplies used, $550; insurance expired, $200; depreciation, $200; unearned revenue earned, $300; wages accrued, $400; and revenue accrued, $250. After the six entries are posted, the adjusted trial balance shows $37,650 on each side. DO: put the six labels on the board as a column, (a) through (f), and leave room beside each one for its kind and its entry; the class fills the column in as the deck goes.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Set the two bases side by side. Under the cash basis, revenues are recorded only when cash is received and expenses only when cash is paid, so the cash basis is not allowed for GAAP statements. Under the accrual basis, revenues are recorded when earned and expenses when incurred, regardless of when cash moves, and GAAP requires accrual-basis statements. Add the time period assumption: a business's life is divided into periods such as months, quarters, and years so it can report on each, and any event that crosses the month's edge is split there. DO: use the club's $1,200 paid on Day 6. Ask how much Month 1 revenue each basis records that day. The cash basis says all $1,200; the accrual basis says none yet, because the shop had done no tune-ups. Cure the wrong turn out loud: revenue is not earned when the cash arrives.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revenue recognition: recording revenue in the period it is earned. The FASB set out five steps in its Accounting Standards Update No. 2014-09, issued in May 2014, and the course quotes them in the standard's own words. Step one: identify the contract(s) with a customer. Step two: identify the performance obligations in the contract. A performance obligation is a promise in a contract to provide a good or a service to a customer. Step three: determine the transaction price, the amount the business expects to receive in exchange for what the contract promises. Read each step slowly and point out that the wording is the standard's, not the course's. DO: ask students to name the contract, the performance obligation, and the price in the gym membership from the hook, in words only.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Finish the five steps. Step four: allocate the transaction price to the performance obligations in the contract. When a contract holds one promise, the whole price goes to it; when it holds several, the price is split among them. Step five: recognize revenue when (or as) the entity satisfies a performance obligation. That last step is the heart of the standard, because it ties revenue to doing the work, not to receiving the cash. The gym satisfies its obligation a month at a time, as members use it, so it earns a twelfth of a year's fee each month. DO: have pairs say the five steps back to each other from memory, then check the wording against the two slides before moving on to the club.</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Walk the club through all five steps. The contract is the club's agreement for a season of group tune-ups, paid in advance on Day 6. The performance obligation is that one service. The transaction price is $1,200, and with one obligation, all $1,200 is allocated to it. By the end of Month 1 the shop has performed one quarter of the tune-ups, so it has earned 1,200 ÷ 4 = $300 and still owes the club $900. That $900 stays in Unearned Revenue, cash a customer has paid for work the business has not done yet, which the business owes until it does the work. DO: before revealing the third bullet, ask students to predict how much is earned; collect three guesses, reveal $300, and name the trap: unearned revenue is a liability, not revenue.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Expense recognition records an expense in the period in which the business uses the resources to produce that period's revenues; it is often called matching. The shop's part-time mechanic worked the last days of Month 1 and earned $400 that the shop has not yet paid. Those hours helped earn Month 1's repair revenue, so the $400 is a Month 1 expense, and the shop owes it as Wages Payable. The cash leaves in Month 2, but the expense stays in Month 1. Call back Week 2: an expense decreases retained earnings, and that is true in the month the work is done. DO: ask the room which month the $400 belongs to and why; take two answers, then confirm Month 1 and name the reason, the work happened then.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An adjusting entry is an entry made at the end of a period so that revenues and expenses land in the period they belong to. Every adjustment has one of two timing shapes. A deferral is the shape where cash moved first: a prepaid expense, which is a cost paid in advance for something the business will use later, or an unearned revenue. An accrual is the shape where cash moves later: an accrued revenue, earned but not yet billed or collected, or an accrued expense, incurred but not yet paid. DO: read four cases aloud and have students call deferral or accrual: the insurance policy paid in advance, deferral; the club's tune-ups, deferral; the mechanic's unpaid wages, accrual; the unbilled repairs for the delivery company, accrual. Debrief any case that split the room.</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Depreciation is the allocation of a long-lived asset's cost to the periods that use the asset; it is the deferral of that cost. The shop's $12,000 of equipment is expected to last 5 years, or 5 × 12 = 60 months, with no residual value, so each month carries 12,000 ÷ 60 = $200. The credit goes to Accumulated Depreciation, a contra asset account with a credit balance; cost minus that balance is book value, here 12,000 − 200 = $11,800. Call back Week 3: a contra account carries the opposite balance of the account it reduces. Name both traps: depreciation is not market value, and it is not cash. DO: ask where Accumulated Depreciation sits on a balance sheet; when someone says liabilities, show that it reduces Equipment on the asset side.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Work the first three adjustments in the same order every time: what happened, which accounts change, the debit and the credit, the effect. Adjustment (a): the shop bought $900 of supplies and a count on Day 31 finds $350 on hand, so 900 − 350 = $550 was used; debit Supplies Expense 550, credit Supplies 550. Adjustment (b): the 12-month policy cost $2,400, so one month is 2,400 ÷ 12 = $200; debit Insurance Expense 200, credit Prepaid Insurance 200, and Prepaid Insurance falls to $2,200. Adjustment (c): debit Depreciation Expense 200, credit Accumulated Depreciation 200. All three are deferrals. DO: run (a) live; pause before the subtraction, collect the class's figure, then reveal $550 and the entry. Then let pairs write (b) and (c) before you show them.</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Finish the six. Adjustment (d): one quarter of the club's tune-ups are done, so 1,200 ÷ 4 = $300 is earned; debit Unearned Revenue 300, credit Service Revenue 300, and Unearned Revenue falls to 1,200 − 300 = $900. Adjustment (e): the mechanic's unpaid last days; debit Wages Expense 400, credit Wages Payable 400, and Wages Expense rises from $1,600 to 1,600 + 400 = $2,000. Adjustment (f): $250 of repairs finished for the delivery company and not yet billed; debit Accounts Receivable 250, credit Service Revenue 250, and Accounts Receivable rises from $800 to 800 + 250 = $1,050. Service Revenue becomes 5,300 + 300 + 250 = $5,850. DO: have students label each entry's kind on the board column: (d) unearned revenue, a deferral; (e) accrued expense; (f) accrued revenue.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State the rule that checks every adjustment: an accrual or deferral adjusting entry affects one income statement account and one balance sheet account, and never Cash. Cash either moved already, as with the insurance and the club's payment, or it will move later, as with the mechanic's wages and the unbilled repairs. Either way the adjustment is about the other account. Run it on all six entries: each one debits one account and credits one account, one on the income statement and one on the balance sheet, and Cash stays at $17,100. Call back Week 2: so many of the Month 1 transactions touched Cash that students expect adjustments to as well. DO: show a deliberately wrong entry, debit Wages Expense 400 and credit Cash 400, and ask what it records instead: it records the later payment, not the adjustment.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adjusted trial balance is a list of every ledger account and its balance after the adjusting entries are posted, checking that total debits still equal total credits; the statements are prepared from it. The shop's shows $37,650 on each side. Explain the growth from $36,800: adjustments (c), (e), and (f) each add a new amount to both sides, so 36,800 + 200 + 400 + 250 = 37,650, while (a), (b), and (d) move amounts between accounts on the same side and change no total. In a spreadsheet, total each column with a sum formula and add a check cell that subtracts credits from debits; it should read zero. Call back Week 3's warning: balanced is not the same as complete. DO: ask what happens if (e) is left out; both sides fall by $400 and still match.</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FASB's conceptual framework, Concepts Statement No. 8, names the qualitative characteristics of useful financial information. Two are fundamental: relevance, meaning the information can make a difference to its readers' decisions, and faithful representation, meaning it shows what it says it shows, completely, neutrally, and free from error. Four are enhancing: comparability, verifiability, timeliness, and understandability, which make useful information more useful. Tie it to the shop: without the six adjustments, Month 1 would leave out $550 of revenue earned and $1,350 of expenses incurred, so the numbers would not be faithful. DO: picture a lender reading the shop's Month 1 numbers; ask which characteristic the unadjusted numbers fail first. Collect answers and land on faithful representation, then note that timeliness alone cannot rescue them.</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For this activity, students open one approved chatbot, such as Claude or ChatGPT, and paste this prompt: The bicycle shop received $1,200 on Day 6 for a season of group tune-ups and had performed one quarter of them by the end of Month 1. Write the Day 6 entry and the month-end adjusting entry. A common error on this material is recognizing revenue when the cash is received: the tool credits Service Revenue 1,200 on Day 6. The vetted entries are debit Cash 1,200, credit Unearned Revenue 1,200 on Day 6, then debit Unearned Revenue 300, credit Service Revenue 300 at the month's end. DO: have pairs run the prompt, mark each line right or wrong against Dataset B, and correct any reversed debit and credit by hand. Close on this activity's rule: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week in the order it was built. The accrual basis records revenues when earned and expenses when incurred, and GAAP requires it. The FASB's five steps tie revenue to satisfying a performance obligation, so the club's $1,200 became $300 of revenue as the shop did one quarter of the tune-ups. Expenses follow the work, so the mechanic's $400 is a Month 1 expense. Deferrals move cash first and accruals move it later, depreciation allocates the equipment's cost at $200 a month, none of the six adjustments touches Cash, and the adjusted trial balance shows $37,650 on each side. Next week, Completing the Accounting Cycle turns that trial balance into statements and closing entries. DO: give one minute for students to write the six labels (a) to (f) with each one's kind, then collect two lists and read them aloud.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When is money earned?</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4</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4 · EARNED VERSUS COLLECTED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Paid now, earned later</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START WITH THREE TIMING GAPS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Dataset B</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DATASET WE USE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Cash basis vs. accrual basis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Cash basis: record when cash moves</a:t>
            </a:r>
          </a:p>
          <a:p>
            <a:pPr algn="l" marL="342900" indent="-342900">
              <a:spcBef>
                <a:spcPts val="0"/>
              </a:spcBef>
              <a:spcAft>
                <a:spcPts val="800"/>
              </a:spcAft>
              <a:buChar char="•"/>
            </a:pPr>
            <a:r>
              <a:rPr sz="1800">
                <a:solidFill>
                  <a:srgbClr val="FFFFFF"/>
                </a:solidFill>
                <a:latin typeface="Calibri"/>
              </a:rPr>
              <a:t>Not allowed for GAAP statements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Accrual basis: earned and incurred</a:t>
            </a:r>
          </a:p>
          <a:p>
            <a:pPr algn="l" marL="342900" indent="-342900">
              <a:spcBef>
                <a:spcPts val="0"/>
              </a:spcBef>
              <a:spcAft>
                <a:spcPts val="800"/>
              </a:spcAft>
              <a:buChar char="•"/>
            </a:pPr>
            <a:r>
              <a:rPr sz="1800">
                <a:solidFill>
                  <a:srgbClr val="FFFFFF"/>
                </a:solidFill>
                <a:latin typeface="Calibri"/>
              </a:rPr>
              <a:t>GAAP requires accrual-basis statements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TWO WAYS TO COUNT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When is money earned?</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Five steps, part one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Identify the contract(s) with a customer</a:t>
            </a:r>
          </a:p>
          <a:p>
            <a:pPr algn="l" marL="342900" indent="-342900">
              <a:spcBef>
                <a:spcPts val="0"/>
              </a:spcBef>
              <a:spcAft>
                <a:spcPts val="800"/>
              </a:spcAft>
              <a:buChar char="•"/>
            </a:pPr>
            <a:r>
              <a:rPr sz="1800">
                <a:solidFill>
                  <a:srgbClr val="FFFFFF"/>
                </a:solidFill>
                <a:latin typeface="Calibri"/>
              </a:rPr>
              <a:t>Identify the performance obligations in the contract</a:t>
            </a:r>
          </a:p>
          <a:p>
            <a:pPr algn="l" marL="342900" indent="-342900">
              <a:spcBef>
                <a:spcPts val="0"/>
              </a:spcBef>
              <a:spcAft>
                <a:spcPts val="800"/>
              </a:spcAft>
              <a:buChar char="•"/>
            </a:pPr>
            <a:r>
              <a:rPr sz="1800">
                <a:solidFill>
                  <a:srgbClr val="FFFFFF"/>
                </a:solidFill>
                <a:latin typeface="Calibri"/>
              </a:rPr>
              <a:t>Determine the transaction price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THE FASB'S REVENUE STANDARD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When is money earned?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Five steps, part two</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Allocate the transaction price to the performance obligations in the contract</a:t>
            </a:r>
          </a:p>
          <a:p>
            <a:pPr algn="l" marL="342900" indent="-342900">
              <a:spcBef>
                <a:spcPts val="0"/>
              </a:spcBef>
              <a:spcAft>
                <a:spcPts val="800"/>
              </a:spcAft>
              <a:buChar char="•"/>
            </a:pPr>
            <a:r>
              <a:rPr sz="1800">
                <a:solidFill>
                  <a:srgbClr val="FFFFFF"/>
                </a:solidFill>
                <a:latin typeface="Calibri"/>
              </a:rPr>
              <a:t>Recognize revenue when (or as) the entity satisfies a performance obligation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THE FASB'S REVENUE STANDARD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When is money earned?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club's $1,200, walked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Contract: a season of group tune-ups</a:t>
            </a:r>
          </a:p>
          <a:p>
            <a:pPr algn="l" marL="342900" indent="-342900">
              <a:spcBef>
                <a:spcPts val="0"/>
              </a:spcBef>
              <a:spcAft>
                <a:spcPts val="800"/>
              </a:spcAft>
              <a:buChar char="•"/>
            </a:pPr>
            <a:r>
              <a:rPr sz="1800">
                <a:solidFill>
                  <a:srgbClr val="FFFFFF"/>
                </a:solidFill>
                <a:latin typeface="Calibri"/>
              </a:rPr>
              <a:t>Price $1,200; one obligation gets it all</a:t>
            </a:r>
          </a:p>
          <a:p>
            <a:pPr algn="l" marL="342900" indent="-342900">
              <a:spcBef>
                <a:spcPts val="0"/>
              </a:spcBef>
              <a:spcAft>
                <a:spcPts val="800"/>
              </a:spcAft>
              <a:buChar char="•"/>
            </a:pPr>
            <a:r>
              <a:rPr sz="1800">
                <a:solidFill>
                  <a:srgbClr val="FFFFFF"/>
                </a:solidFill>
                <a:latin typeface="Calibri"/>
              </a:rPr>
              <a:t>One quarter performed: 1,200 ÷ 4 = $300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CYCLING CLUB</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When is money earned?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Match expenses to the month</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Expense recognition: the period the resources help</a:t>
            </a:r>
          </a:p>
          <a:p>
            <a:pPr algn="l" marL="342900" indent="-342900">
              <a:spcBef>
                <a:spcPts val="0"/>
              </a:spcBef>
              <a:spcAft>
                <a:spcPts val="800"/>
              </a:spcAft>
              <a:buChar char="•"/>
            </a:pPr>
            <a:r>
              <a:rPr sz="1800">
                <a:solidFill>
                  <a:srgbClr val="FFFFFF"/>
                </a:solidFill>
                <a:latin typeface="Calibri"/>
              </a:rPr>
              <a:t>Mechanic's unpaid last days: $400</a:t>
            </a:r>
          </a:p>
          <a:p>
            <a:pPr algn="l" marL="342900" indent="-342900">
              <a:spcBef>
                <a:spcPts val="0"/>
              </a:spcBef>
              <a:spcAft>
                <a:spcPts val="800"/>
              </a:spcAft>
              <a:buChar char="•"/>
            </a:pPr>
            <a:r>
              <a:rPr sz="1800">
                <a:solidFill>
                  <a:srgbClr val="FFFFFF"/>
                </a:solidFill>
                <a:latin typeface="Calibri"/>
              </a:rPr>
              <a:t>A Month 1 expense, paid in Month 2</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EXPENSES FOLLOW THE WORK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When is money earned?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Deferral vs. accrual</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Deferral: cash moved first</a:t>
            </a:r>
          </a:p>
          <a:p>
            <a:pPr algn="l" marL="342900" indent="-342900">
              <a:spcBef>
                <a:spcPts val="0"/>
              </a:spcBef>
              <a:spcAft>
                <a:spcPts val="800"/>
              </a:spcAft>
              <a:buChar char="•"/>
            </a:pPr>
            <a:r>
              <a:rPr sz="1800">
                <a:solidFill>
                  <a:srgbClr val="FFFFFF"/>
                </a:solidFill>
                <a:latin typeface="Calibri"/>
              </a:rPr>
              <a:t>Prepaid expense, unearned revenue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Accrual: cash moves later</a:t>
            </a:r>
          </a:p>
          <a:p>
            <a:pPr algn="l" marL="342900" indent="-342900">
              <a:spcBef>
                <a:spcPts val="0"/>
              </a:spcBef>
              <a:spcAft>
                <a:spcPts val="800"/>
              </a:spcAft>
              <a:buChar char="•"/>
            </a:pPr>
            <a:r>
              <a:rPr sz="1800">
                <a:solidFill>
                  <a:srgbClr val="FFFFFF"/>
                </a:solidFill>
                <a:latin typeface="Calibri"/>
              </a:rPr>
              <a:t>Accrued revenue, accrued expense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TWO TIMING SHAPES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When is money earned?</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Depreciation allocates cost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$12,000 over 60 months: $200 a month</a:t>
            </a:r>
          </a:p>
          <a:p>
            <a:pPr algn="l" marL="342900" indent="-342900">
              <a:spcBef>
                <a:spcPts val="0"/>
              </a:spcBef>
              <a:spcAft>
                <a:spcPts val="800"/>
              </a:spcAft>
              <a:buChar char="•"/>
            </a:pPr>
            <a:r>
              <a:rPr sz="1800">
                <a:solidFill>
                  <a:srgbClr val="FFFFFF"/>
                </a:solidFill>
                <a:latin typeface="Calibri"/>
              </a:rPr>
              <a:t>Credit Accumulated Depreciation, a contra asset</a:t>
            </a:r>
          </a:p>
          <a:p>
            <a:pPr algn="l" marL="342900" indent="-342900">
              <a:spcBef>
                <a:spcPts val="0"/>
              </a:spcBef>
              <a:spcAft>
                <a:spcPts val="800"/>
              </a:spcAft>
              <a:buChar char="•"/>
            </a:pPr>
            <a:r>
              <a:rPr sz="1800">
                <a:solidFill>
                  <a:srgbClr val="FFFFFF"/>
                </a:solidFill>
                <a:latin typeface="Calibri"/>
              </a:rPr>
              <a:t>Not market value; not cash</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DEFERRING AN ASSET'S COST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When is money earned?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Supplies, insurance, equipment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 Supplies Expense 550 / Supplies 550</a:t>
            </a:r>
          </a:p>
          <a:p>
            <a:pPr algn="l" marL="342900" indent="-342900">
              <a:spcBef>
                <a:spcPts val="0"/>
              </a:spcBef>
              <a:spcAft>
                <a:spcPts val="800"/>
              </a:spcAft>
              <a:buChar char="•"/>
            </a:pPr>
            <a:r>
              <a:rPr sz="1800">
                <a:solidFill>
                  <a:srgbClr val="FFFFFF"/>
                </a:solidFill>
                <a:latin typeface="Calibri"/>
              </a:rPr>
              <a:t>(b) Insurance Expense 200 / Prepaid Insurance 200</a:t>
            </a:r>
          </a:p>
          <a:p>
            <a:pPr algn="l" marL="342900" indent="-342900">
              <a:spcBef>
                <a:spcPts val="0"/>
              </a:spcBef>
              <a:spcAft>
                <a:spcPts val="800"/>
              </a:spcAft>
              <a:buChar char="•"/>
            </a:pPr>
            <a:r>
              <a:rPr sz="1800">
                <a:solidFill>
                  <a:srgbClr val="FFFFFF"/>
                </a:solidFill>
                <a:latin typeface="Calibri"/>
              </a:rPr>
              <a:t>(c) Depreciation Expense 200 / Accumulated Depreciation 200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ADJUSTMENTS (A) TO (C)</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When is money earned?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Tune-ups, wages, unbilled repairs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 Unearned Revenue 300 / Service Revenue 300</a:t>
            </a:r>
          </a:p>
          <a:p>
            <a:pPr algn="l" marL="342900" indent="-342900">
              <a:spcBef>
                <a:spcPts val="0"/>
              </a:spcBef>
              <a:spcAft>
                <a:spcPts val="800"/>
              </a:spcAft>
              <a:buChar char="•"/>
            </a:pPr>
            <a:r>
              <a:rPr sz="1800">
                <a:solidFill>
                  <a:srgbClr val="FFFFFF"/>
                </a:solidFill>
                <a:latin typeface="Calibri"/>
              </a:rPr>
              <a:t>(e) Wages Expense 400 / Wages Payable 400</a:t>
            </a:r>
          </a:p>
          <a:p>
            <a:pPr algn="l" marL="342900" indent="-342900">
              <a:spcBef>
                <a:spcPts val="0"/>
              </a:spcBef>
              <a:spcAft>
                <a:spcPts val="800"/>
              </a:spcAft>
              <a:buChar char="•"/>
            </a:pPr>
            <a:r>
              <a:rPr sz="1800">
                <a:solidFill>
                  <a:srgbClr val="FFFFFF"/>
                </a:solidFill>
                <a:latin typeface="Calibri"/>
              </a:rPr>
              <a:t>(f) Accounts Receivable 250 / Service Revenue 250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ADJUSTMENTS (D) TO (F)</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When is money earned?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Never Cash</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One income statement account</a:t>
            </a:r>
          </a:p>
          <a:p>
            <a:pPr algn="l" marL="342900" indent="-342900">
              <a:spcBef>
                <a:spcPts val="0"/>
              </a:spcBef>
              <a:spcAft>
                <a:spcPts val="800"/>
              </a:spcAft>
              <a:buChar char="•"/>
            </a:pPr>
            <a:r>
              <a:rPr sz="1800">
                <a:solidFill>
                  <a:srgbClr val="FFFFFF"/>
                </a:solidFill>
                <a:latin typeface="Calibri"/>
              </a:rPr>
              <a:t>One balance sheet account</a:t>
            </a:r>
          </a:p>
          <a:p>
            <a:pPr algn="l" marL="342900" indent="-342900">
              <a:spcBef>
                <a:spcPts val="0"/>
              </a:spcBef>
              <a:spcAft>
                <a:spcPts val="800"/>
              </a:spcAft>
              <a:buChar char="•"/>
            </a:pPr>
            <a:r>
              <a:rPr sz="1800">
                <a:solidFill>
                  <a:srgbClr val="FFFFFF"/>
                </a:solidFill>
                <a:latin typeface="Calibri"/>
              </a:rPr>
              <a:t>Cash stays at $17,100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RULE THAT CHECKS EVERY ENTRY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When is money earned?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Adjusted trial balance: $37,650</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36,800 + 200 + 400 + 250 = 37,650</a:t>
            </a:r>
          </a:p>
          <a:p>
            <a:pPr algn="l" marL="342900" indent="-342900">
              <a:spcBef>
                <a:spcPts val="0"/>
              </a:spcBef>
              <a:spcAft>
                <a:spcPts val="800"/>
              </a:spcAft>
              <a:buChar char="•"/>
            </a:pPr>
            <a:r>
              <a:rPr sz="1800">
                <a:solidFill>
                  <a:srgbClr val="FFFFFF"/>
                </a:solidFill>
                <a:latin typeface="Calibri"/>
              </a:rPr>
              <a:t>(a), (b), (d) move amounts; totals unchanged</a:t>
            </a:r>
          </a:p>
          <a:p>
            <a:pPr algn="l" marL="342900" indent="-342900">
              <a:spcBef>
                <a:spcPts val="0"/>
              </a:spcBef>
              <a:spcAft>
                <a:spcPts val="800"/>
              </a:spcAft>
              <a:buChar char="•"/>
            </a:pPr>
            <a:r>
              <a:rPr sz="1800">
                <a:solidFill>
                  <a:srgbClr val="FFFFFF"/>
                </a:solidFill>
                <a:latin typeface="Calibri"/>
              </a:rPr>
              <a:t>Balanced is not the same as complete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 CHECK THE BOOKS AGAIN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When is money earned?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What makes numbers useful?</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Fundamental: relevance, faithful representation</a:t>
            </a:r>
          </a:p>
          <a:p>
            <a:pPr algn="l" marL="342900" indent="-342900">
              <a:spcBef>
                <a:spcPts val="0"/>
              </a:spcBef>
              <a:spcAft>
                <a:spcPts val="800"/>
              </a:spcAft>
              <a:buChar char="•"/>
            </a:pPr>
            <a:r>
              <a:rPr sz="1800">
                <a:solidFill>
                  <a:srgbClr val="FFFFFF"/>
                </a:solidFill>
                <a:latin typeface="Calibri"/>
              </a:rPr>
              <a:t>Enhancing: comparability, verifiability, timeliness, understandability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 WHY A READER TRUSTS IT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When is money earned?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Check the chatbot's adjustment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club's facts into one approved chatbot</a:t>
            </a:r>
          </a:p>
          <a:p>
            <a:pPr algn="l" marL="342900" indent="-342900">
              <a:spcBef>
                <a:spcPts val="0"/>
              </a:spcBef>
              <a:spcAft>
                <a:spcPts val="800"/>
              </a:spcAft>
              <a:buChar char="•"/>
            </a:pPr>
            <a:r>
              <a:rPr sz="1800">
                <a:solidFill>
                  <a:srgbClr val="FFFFFF"/>
                </a:solidFill>
                <a:latin typeface="Calibri"/>
              </a:rPr>
              <a:t>Watch for revenue booked when cash arrived</a:t>
            </a:r>
          </a:p>
          <a:p>
            <a:pPr algn="l" marL="342900" indent="-342900">
              <a:spcBef>
                <a:spcPts val="0"/>
              </a:spcBef>
              <a:spcAft>
                <a:spcPts val="800"/>
              </a:spcAft>
              <a:buChar char="•"/>
            </a:pPr>
            <a:r>
              <a:rPr sz="1800">
                <a:solidFill>
                  <a:srgbClr val="FFFFFF"/>
                </a:solidFill>
                <a:latin typeface="Calibri"/>
              </a:rPr>
              <a:t>The tool drafts; you check every entry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ACTIVITY · AUDIT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When is money earned?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Six adjustments, one balance</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Accrual basis: earned and incurred, not collected and paid</a:t>
            </a:r>
          </a:p>
          <a:p>
            <a:pPr algn="l" marL="342900" indent="-342900">
              <a:spcBef>
                <a:spcPts val="0"/>
              </a:spcBef>
              <a:spcAft>
                <a:spcPts val="800"/>
              </a:spcAft>
              <a:buChar char="•"/>
            </a:pPr>
            <a:r>
              <a:rPr sz="1800">
                <a:solidFill>
                  <a:srgbClr val="FFFFFF"/>
                </a:solidFill>
                <a:latin typeface="Calibri"/>
              </a:rPr>
              <a:t>Six adjustments; never Cash; $37,650 each side</a:t>
            </a:r>
          </a:p>
          <a:p>
            <a:pPr algn="l" marL="342900" indent="-342900">
              <a:spcBef>
                <a:spcPts val="0"/>
              </a:spcBef>
              <a:spcAft>
                <a:spcPts val="800"/>
              </a:spcAft>
              <a:buChar char="•"/>
            </a:pPr>
            <a:r>
              <a:rPr sz="1800">
                <a:solidFill>
                  <a:srgbClr val="FFFFFF"/>
                </a:solidFill>
                <a:latin typeface="Calibri"/>
              </a:rPr>
              <a:t>Next: statements and closing entries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When is money earned?</dc:title>
  <dc:subject>When is money earned? — Week 04</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