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5. For how the course runs, point students to the current syllabus; this deck stays with this week's ideas. The orienting question is the one a founder asks at the end of every month: did we make money, where do we stand, and how do we start next month fresh? This week students prepare the bicycle shop's three financial statements in order, sort its balance sheet into current and long-term groups, sort every account into temporary or permanent, journalize four closing entries through Income Summary, and prove a post-closing trial balance at $32,700 on each side. They finish by tracing the whole accounting cycle from the first transaction to closed books. Transition: start with three people who all want the same three answers.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three scenes. A dog-grooming service reaches the end of its year with a drawer full of receipts. A farmers' market stall finishes its first season, and its bank asks what it owns and owes. And a founder of the bicycle shop stands at the counter on the last day of Month 1, looking at an adjusted trial balance of $37,650 on each side, and asks: did we make money? DO: ask the room what the trial balance alone can tell the founder. Take three answers and write them on the board. Most will say it lists balances but gives no profit figure and no picture of what the shop owns. Name the move: a list of balances is not a report, so this week turns the list into statements.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shared dataset by name: Dataset B, the bicycle shop's month-end, which students built in Week 4 with six adjustments. The shop is illustrative: written for this course and describing no real business. This week Dataset B supplies the statements and the closing. The adjusted trial balance is $37,650 on each side. The income statement shows Service Revenue of $5,850, total expenses of $4,450, and net income of $1,400. The statement of retained earnings ends at $900. The balance sheet shows total assets of $32,500. Four closing entries follow, and the post-closing trial balance is $32,700 on each side. DO: write the five figures, 37,650, 1,400, 900, 32,500, and 32,700, across the board in a row, and leave space under each for the statement it belongs to.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financial statements are prepared from the adjusted trial balance in order: the income statement first, then the statement of retained earnings, then the balance sheet. Each one uses a figure from the one before it. The income statement finds net income. The statement of retained earnings takes that net income and finds ending retained earnings. The balance sheet takes that ending retained earnings into its equity section. For the shop, $1,400 of net income becomes $900 of ending Retained Earnings, which goes on the balance sheet. Cure the wrong turn: the statements cannot be prepared in any order. DO: ask why the balance sheet cannot come first. Land on the reason: the adjusted trial balance shows no Retained Earnings balance, so the $900 must come from the statement before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income statement reports revenues and expenses for a period; net income is a period's revenues minus its expenses. For the shop's Month 1, Service Revenue is $5,850. The five expenses are Wages Expense 2,000 + Rent Expense 1,500 + Supplies Expense 550 + Insurance Expense 200 + Depreciation Expense 200 = $4,450. Net income is 5,850 − 4,450 = $1,400. The heading has three lines: the bicycle shop, Income Statement, For Month 1. Point out what is missing: no Dividends and no Cash, because the statement holds only revenues and expenses. Read it in one plain sentence: the shop earned $1,400 because its repair work was worth more than the resources it used. DO: have pairs add the five expenses aloud, then subtract from $5,850 and say the reading together.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two figures side by side. Net income is $1,400: what the shop earned in Month 1. Cash is $17,100: what is in the bank at the end of Month 1. Net income is not cash. Most of the cash came from the founders' $30,000 investment back in Week 2, and an investment is not revenue. And some of the $5,850 of revenue has not been collected yet, because Accounts Receivable is $1,050. Net income answers what did we earn; Cash answers what is in the bank. DO: ask students to name one reason the cash is larger and one reason some revenue is not yet cash. Collect answers and land on the founders' investment and the receivable.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statement of retained earnings shows how retained earnings changed during the period: the beginning balance, plus net income, minus dividends. The shop is brand new, so its beginning Retained Earnings is $0. Add the $1,400 of net income and subtract the $500 dividend paid on Day 30: 0 + 1,400 − 500 = $900. The heading reads the bicycle shop, Statement of Retained Earnings, For Month 1. Call back Week 2's rule: a dividend is a distribution to owners, never an expense. That is why dividends appear here and never on the income statement. DO: write the three-line computation on the board, ask students to say where the 1,400 came from and where the 900 goes next, and confirm both: from the income statement, and to the balance sheet.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classified balance sheet sorts assets and liabilities into groups, separating current items from long-term ones. Current assets are cash and the items expected to turn into cash or be used up within one year or the operating cycle; the operating cycle is the time it takes to spend cash on what you sell, sell it, and collect the cash. Long-term assets include property, plant, and equipment, used for years. Current liabilities are due within one year or the operating cycle; long-term liabilities are due later. The shop has no long-term liabilities. DO: read five items from the farmers' market stall aloud: lockbox cash, a prepaid booth fee, a canopy tent, a seed bill due next month, and a loan due in three years. Have the room sort each one; the first two are current assets, the canopy is equipment, the seed bill is current, the loan is long-term.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shop's classified balance sheet, headed the bicycle shop, Balance Sheet, End of Month 1. Current assets: Cash 17,100 + Accounts Receivable 1,050 + Supplies 350 + Prepaid Insurance 2,200 = $20,700. Property, plant, and equipment: Equipment 12,000 − Accumulated Depreciation 200 = $11,800. Total assets: 20,700 + 11,800 = $32,500. Current liabilities: Accounts Payable 300 + Wages Payable 400 + Unearned Revenue 900 = $1,600, which is also total liabilities. Stockholders' equity: Common Stock 30,000 + Retained Earnings 900 = $30,900. Then 1,600 + 30,900 = $32,500, so the equation holds. Call back Week 4: Accumulated Depreciation is a contra asset, never a liability, and Unearned Revenue is a liability, never revenue. DO: have students foot each group on paper and check the two totals match.</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Use a car's dashboard. The odometer never resets; the trip meter measures one trip and resets to zero. Temporary accounts are the revenue, expense, and dividend accounts: they measure one period and are closed so that each starts the next period at zero. Permanent accounts are the asset, liability, and stockholders' equity accounts: their balances carry forward and are never closed. For the shop, the temporary accounts are Service Revenue, the five expenses, and Dividends; everything else is permanent, including Retained Earnings and Accumulated Depreciation. DO: call out six accounts, Supplies, Supplies Expense, Dividends, Accumulated Depreciation, Unearned Revenue, and Service Revenue, and have the room answer temporary or permanent for each. Supplies, Accumulated Depreciation, and Unearned Revenue are permanent; Supplies Expense, Dividends, and Service Revenue are temporary.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Closing entries move the balances of the revenue, expense, and dividend accounts into Retained Earnings, leaving those accounts at zero. Income Summary is a temporary account used only during closing. Entry 1: debit Service Revenue 5,850; credit Income Summary 5,850. Entry 2: debit Income Summary 4,450; credit Wages Expense 2,000, Rent Expense 1,500, Supplies Expense 550, Insurance Expense 200, and Depreciation Expense 200. Income Summary now holds a $1,400 credit, the net income. Entry 3: debit Income Summary 1,400; credit Retained Earnings 1,400. Entry 4: debit Retained Earnings 500; credit Dividends 500. Retained Earnings ends at $900. DO: write the four entries live, pausing before each to ask which side gets the debit, and stop on entry 4 to cure the trap: Dividends never goes through Income Summary.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post-closing trial balance lists the ledger's balances after closing and checks that debits equal credits; only permanent accounts appear. The debits are Cash 17,100 + Accounts Receivable 1,050 + Supplies 350 + Prepaid Insurance 2,200 + Equipment 12,000 = $32,700. The credits are Accumulated Depreciation 200 + Accounts Payable 300 + Wages Payable 400 + Unearned Revenue 900 + Common Stock 30,000 + Retained Earnings 900 = $32,700. Why not $32,500? Accumulated Depreciation sits in the credit column here but is subtracted on the balance sheet, so 32,500 + 200 = 32,700. Call back Week 3's warning: balanced does not mean complete. DO: ask what happens if entry 4 is skipped; both columns grow by $500 to $33,200 and still match, so check that no temporary account remains.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accounting cycle is the steps an accountant performs each period, in order: analyze transactions, journalize, post, prepare a trial balance, journalize and post adjusting entries, prepare an adjusted trial balance, prepare the financial statements, journalize and post closing entries, and prepare a post-closing trial balance. Trace the shop: Week 2 analyzed the 12 transactions; Week 3 journalized, posted, and proved $36,800; Week 4 adjusted and proved $37,650; this week prepared the statements, closed, and proved $32,700. Month 2 starts at step 1 with the permanent balances carried forward. The cycle is a convention, a well-tested order of work. DO: hand out the nine steps on slips in scrambled order and have pairs put them in order; check that the statements come before closing, and ask why.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For this activity, students open one approved chatbot, such as Claude or Gemini, and paste this prompt: The bicycle shop's adjusted balances at the end of Month 1 are Service Revenue 5,850; Wages Expense 2,000; Rent Expense 1,500; Supplies Expense 550; Insurance Expense 200; Depreciation Expense 200; and Dividends 500. Write the closing entries through Income Summary. A common error on this material is closing Dividends to Income Summary, which treats a distribution to owners as an expense and shows the Income Summary balance as $900 instead of $1,400. The vetted entries close Income Summary's $1,400 to Retained Earnings and close Dividends 500 straight to Retained Earnings. DO: have pairs run the prompt, mark each entry right or wrong against Dataset B, and correct any slip by hand. Close on this activity's rule: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built. The statements come in order because each hands a figure to the next. The income statement found net income of $1,400, and net income is not cash. The statement of retained earnings took 0 + 1,400 − 500 to reach $900. The classified balance sheet separated current from long-term and balanced at $32,500. Temporary accounts close; permanent accounts carry forward. Four closing entries moved the month through Income Summary into Retained Earnings, with Dividends going straight there. The post-closing trial balance proved $32,700 on each side. Next week, Merchandising Operations adds a second kind of business and a new line, cost of goods sold. DO: give one minute for students to write the four closing entries from memory, then collect two versions and read them aloud.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From balances to closed books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5</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5 · STATEMENTS AND CLOSING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Did we make money?</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THREE END-OF-PERIOD QUESTIONS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Dataset B, again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DATASET WE USE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statements, in order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Income statement → net income</a:t>
            </a:r>
          </a:p>
          <a:p>
            <a:pPr algn="l" marL="342900" indent="-342900">
              <a:spcBef>
                <a:spcPts val="0"/>
              </a:spcBef>
              <a:spcAft>
                <a:spcPts val="800"/>
              </a:spcAft>
              <a:buChar char="•"/>
            </a:pPr>
            <a:r>
              <a:rPr sz="1800">
                <a:solidFill>
                  <a:srgbClr val="FFFFFF"/>
                </a:solidFill>
                <a:latin typeface="Calibri"/>
              </a:rPr>
              <a:t>Retained earnings statement → ending balance</a:t>
            </a:r>
          </a:p>
          <a:p>
            <a:pPr algn="l" marL="342900" indent="-342900">
              <a:spcBef>
                <a:spcPts val="0"/>
              </a:spcBef>
              <a:spcAft>
                <a:spcPts val="800"/>
              </a:spcAft>
              <a:buChar char="•"/>
            </a:pPr>
            <a:r>
              <a:rPr sz="1800">
                <a:solidFill>
                  <a:srgbClr val="FFFFFF"/>
                </a:solidFill>
                <a:latin typeface="Calibri"/>
              </a:rPr>
              <a:t>Balance sheet → uses ending balance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THE ORDER OF THE WORK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balances to closed books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Net income: $1,400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Service Revenue: $5,850</a:t>
            </a:r>
          </a:p>
          <a:p>
            <a:pPr algn="l" marL="342900" indent="-342900">
              <a:spcBef>
                <a:spcPts val="0"/>
              </a:spcBef>
              <a:spcAft>
                <a:spcPts val="800"/>
              </a:spcAft>
              <a:buChar char="•"/>
            </a:pPr>
            <a:r>
              <a:rPr sz="1800">
                <a:solidFill>
                  <a:srgbClr val="FFFFFF"/>
                </a:solidFill>
                <a:latin typeface="Calibri"/>
              </a:rPr>
              <a:t>Total expenses: $4,450</a:t>
            </a:r>
          </a:p>
          <a:p>
            <a:pPr algn="l" marL="342900" indent="-342900">
              <a:spcBef>
                <a:spcPts val="0"/>
              </a:spcBef>
              <a:spcAft>
                <a:spcPts val="800"/>
              </a:spcAft>
              <a:buChar char="•"/>
            </a:pPr>
            <a:r>
              <a:rPr sz="1800">
                <a:solidFill>
                  <a:srgbClr val="FFFFFF"/>
                </a:solidFill>
                <a:latin typeface="Calibri"/>
              </a:rPr>
              <a:t>5,850 − 4,450 = $1,400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THE INCOME STATEMENT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balances to closed books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Net income vs. cash</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Net income: $1,400</a:t>
            </a:r>
          </a:p>
          <a:p>
            <a:pPr algn="l" marL="342900" indent="-342900">
              <a:spcBef>
                <a:spcPts val="0"/>
              </a:spcBef>
              <a:spcAft>
                <a:spcPts val="800"/>
              </a:spcAft>
              <a:buChar char="•"/>
            </a:pPr>
            <a:r>
              <a:rPr sz="1800">
                <a:solidFill>
                  <a:srgbClr val="FFFFFF"/>
                </a:solidFill>
                <a:latin typeface="Calibri"/>
              </a:rPr>
              <a:t>What the shop earned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Cash: $17,100</a:t>
            </a:r>
          </a:p>
          <a:p>
            <a:pPr algn="l" marL="342900" indent="-342900">
              <a:spcBef>
                <a:spcPts val="0"/>
              </a:spcBef>
              <a:spcAft>
                <a:spcPts val="800"/>
              </a:spcAft>
              <a:buChar char="•"/>
            </a:pPr>
            <a:r>
              <a:rPr sz="1800">
                <a:solidFill>
                  <a:srgbClr val="FFFFFF"/>
                </a:solidFill>
                <a:latin typeface="Calibri"/>
              </a:rPr>
              <a:t>What is in the bank</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balances to closed books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Retained earnings: $900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Beginning balance: $0</a:t>
            </a:r>
          </a:p>
          <a:p>
            <a:pPr algn="l" marL="342900" indent="-342900">
              <a:spcBef>
                <a:spcPts val="0"/>
              </a:spcBef>
              <a:spcAft>
                <a:spcPts val="800"/>
              </a:spcAft>
              <a:buChar char="•"/>
            </a:pPr>
            <a:r>
              <a:rPr sz="1800">
                <a:solidFill>
                  <a:srgbClr val="FFFFFF"/>
                </a:solidFill>
                <a:latin typeface="Calibri"/>
              </a:rPr>
              <a:t>Add net income 1,400; less dividends (500)</a:t>
            </a:r>
          </a:p>
          <a:p>
            <a:pPr algn="l" marL="342900" indent="-342900">
              <a:spcBef>
                <a:spcPts val="0"/>
              </a:spcBef>
              <a:spcAft>
                <a:spcPts val="800"/>
              </a:spcAft>
              <a:buChar char="•"/>
            </a:pPr>
            <a:r>
              <a:rPr sz="1800">
                <a:solidFill>
                  <a:srgbClr val="FFFFFF"/>
                </a:solidFill>
                <a:latin typeface="Calibri"/>
              </a:rPr>
              <a:t>Ending Retained Earnings: $900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WHERE DIVIDENDS BELONG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balances to closed books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Current vs. long-term</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Current: within one year or the operating cycle</a:t>
            </a:r>
          </a:p>
          <a:p>
            <a:pPr algn="l" marL="342900" indent="-342900">
              <a:spcBef>
                <a:spcPts val="0"/>
              </a:spcBef>
              <a:spcAft>
                <a:spcPts val="800"/>
              </a:spcAft>
              <a:buChar char="•"/>
            </a:pPr>
            <a:r>
              <a:rPr sz="1800">
                <a:solidFill>
                  <a:srgbClr val="FFFFFF"/>
                </a:solidFill>
                <a:latin typeface="Calibri"/>
              </a:rPr>
              <a:t>Cash, receivables, supplies, prepaid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Long-term: beyond that</a:t>
            </a:r>
          </a:p>
          <a:p>
            <a:pPr algn="l" marL="342900" indent="-342900">
              <a:spcBef>
                <a:spcPts val="0"/>
              </a:spcBef>
              <a:spcAft>
                <a:spcPts val="800"/>
              </a:spcAft>
              <a:buChar char="•"/>
            </a:pPr>
            <a:r>
              <a:rPr sz="1800">
                <a:solidFill>
                  <a:srgbClr val="FFFFFF"/>
                </a:solidFill>
                <a:latin typeface="Calibri"/>
              </a:rPr>
              <a:t>Equipment, a loan due in years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CLASSIFY THE BALANCE SHEET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balances to closed books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Both sides: $32,500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Current assets $20,700; equipment, net $11,800</a:t>
            </a:r>
          </a:p>
          <a:p>
            <a:pPr algn="l" marL="342900" indent="-342900">
              <a:spcBef>
                <a:spcPts val="0"/>
              </a:spcBef>
              <a:spcAft>
                <a:spcPts val="800"/>
              </a:spcAft>
              <a:buChar char="•"/>
            </a:pPr>
            <a:r>
              <a:rPr sz="1800">
                <a:solidFill>
                  <a:srgbClr val="FFFFFF"/>
                </a:solidFill>
                <a:latin typeface="Calibri"/>
              </a:rPr>
              <a:t>Total assets: $32,500</a:t>
            </a:r>
          </a:p>
          <a:p>
            <a:pPr algn="l" marL="342900" indent="-342900">
              <a:spcBef>
                <a:spcPts val="0"/>
              </a:spcBef>
              <a:spcAft>
                <a:spcPts val="800"/>
              </a:spcAft>
              <a:buChar char="•"/>
            </a:pPr>
            <a:r>
              <a:rPr sz="1800">
                <a:solidFill>
                  <a:srgbClr val="FFFFFF"/>
                </a:solidFill>
                <a:latin typeface="Calibri"/>
              </a:rPr>
              <a:t>Liabilities $1,600 + equity $30,900 = $32,500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THE CLASSIFIED BALANCE SHEET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balances to closed books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Temporary vs. permanent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Temporary: revenues, expenses, dividends</a:t>
            </a:r>
          </a:p>
          <a:p>
            <a:pPr algn="l" marL="342900" indent="-342900">
              <a:spcBef>
                <a:spcPts val="0"/>
              </a:spcBef>
              <a:spcAft>
                <a:spcPts val="800"/>
              </a:spcAft>
              <a:buChar char="•"/>
            </a:pPr>
            <a:r>
              <a:rPr sz="1800">
                <a:solidFill>
                  <a:srgbClr val="FFFFFF"/>
                </a:solidFill>
                <a:latin typeface="Calibri"/>
              </a:rPr>
              <a:t>Reset to zero each period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Permanent: assets, liabilities, equity</a:t>
            </a:r>
          </a:p>
          <a:p>
            <a:pPr algn="l" marL="342900" indent="-342900">
              <a:spcBef>
                <a:spcPts val="0"/>
              </a:spcBef>
              <a:spcAft>
                <a:spcPts val="800"/>
              </a:spcAft>
              <a:buChar char="•"/>
            </a:pPr>
            <a:r>
              <a:rPr sz="1800">
                <a:solidFill>
                  <a:srgbClr val="FFFFFF"/>
                </a:solidFill>
                <a:latin typeface="Calibri"/>
              </a:rPr>
              <a:t>Balances carry forward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TWO KINDS OF ACCOUNT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balances to closed books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closing entries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Close revenue, then expenses, to Income Summary</a:t>
            </a:r>
          </a:p>
          <a:p>
            <a:pPr algn="l" marL="342900" indent="-342900">
              <a:spcBef>
                <a:spcPts val="0"/>
              </a:spcBef>
              <a:spcAft>
                <a:spcPts val="800"/>
              </a:spcAft>
              <a:buChar char="•"/>
            </a:pPr>
            <a:r>
              <a:rPr sz="1800">
                <a:solidFill>
                  <a:srgbClr val="FFFFFF"/>
                </a:solidFill>
                <a:latin typeface="Calibri"/>
              </a:rPr>
              <a:t>Income Summary $1,400 → Retained Earnings</a:t>
            </a:r>
          </a:p>
          <a:p>
            <a:pPr algn="l" marL="342900" indent="-342900">
              <a:spcBef>
                <a:spcPts val="0"/>
              </a:spcBef>
              <a:spcAft>
                <a:spcPts val="800"/>
              </a:spcAft>
              <a:buChar char="•"/>
            </a:pPr>
            <a:r>
              <a:rPr sz="1800">
                <a:solidFill>
                  <a:srgbClr val="FFFFFF"/>
                </a:solidFill>
                <a:latin typeface="Calibri"/>
              </a:rPr>
              <a:t>Dividends straight to Retained Earnings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CLOSE THROUGH INCOME SUMMARY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balances to closed books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Post-closing check: $32,700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Only permanent accounts appear</a:t>
            </a:r>
          </a:p>
          <a:p>
            <a:pPr algn="l" marL="342900" indent="-342900">
              <a:spcBef>
                <a:spcPts val="0"/>
              </a:spcBef>
              <a:spcAft>
                <a:spcPts val="800"/>
              </a:spcAft>
              <a:buChar char="•"/>
            </a:pPr>
            <a:r>
              <a:rPr sz="1800">
                <a:solidFill>
                  <a:srgbClr val="FFFFFF"/>
                </a:solidFill>
                <a:latin typeface="Calibri"/>
              </a:rPr>
              <a:t>Debits $32,700 = credits $32,700</a:t>
            </a:r>
          </a:p>
          <a:p>
            <a:pPr algn="l" marL="342900" indent="-342900">
              <a:spcBef>
                <a:spcPts val="0"/>
              </a:spcBef>
              <a:spcAft>
                <a:spcPts val="800"/>
              </a:spcAft>
              <a:buChar char="•"/>
            </a:pPr>
            <a:r>
              <a:rPr sz="1800">
                <a:solidFill>
                  <a:srgbClr val="FFFFFF"/>
                </a:solidFill>
                <a:latin typeface="Calibri"/>
              </a:rPr>
              <a:t>32,500 + 200 = 32,700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THE LAST CHECK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balances to closed books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Nine steps, one cycle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Steps 1 to 4: analyze, journalize, post, trial balance</a:t>
            </a:r>
          </a:p>
          <a:p>
            <a:pPr algn="l" marL="342900" indent="-342900">
              <a:spcBef>
                <a:spcPts val="0"/>
              </a:spcBef>
              <a:spcAft>
                <a:spcPts val="800"/>
              </a:spcAft>
              <a:buChar char="•"/>
            </a:pPr>
            <a:r>
              <a:rPr sz="1800">
                <a:solidFill>
                  <a:srgbClr val="FFFFFF"/>
                </a:solidFill>
                <a:latin typeface="Calibri"/>
              </a:rPr>
              <a:t>Steps 5 to 7: adjust, adjusted trial balance, statements</a:t>
            </a:r>
          </a:p>
          <a:p>
            <a:pPr algn="l" marL="342900" indent="-342900">
              <a:spcBef>
                <a:spcPts val="0"/>
              </a:spcBef>
              <a:spcAft>
                <a:spcPts val="800"/>
              </a:spcAft>
              <a:buChar char="•"/>
            </a:pPr>
            <a:r>
              <a:rPr sz="1800">
                <a:solidFill>
                  <a:srgbClr val="FFFFFF"/>
                </a:solidFill>
                <a:latin typeface="Calibri"/>
              </a:rPr>
              <a:t>Steps 8 and 9: close, post-closing trial balance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 THE WHOLE ACCOUNTING CYCLE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balances to closed books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closing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shop's balances into one approved chatbot</a:t>
            </a:r>
          </a:p>
          <a:p>
            <a:pPr algn="l" marL="342900" indent="-342900">
              <a:spcBef>
                <a:spcPts val="0"/>
              </a:spcBef>
              <a:spcAft>
                <a:spcPts val="800"/>
              </a:spcAft>
              <a:buChar char="•"/>
            </a:pPr>
            <a:r>
              <a:rPr sz="1800">
                <a:solidFill>
                  <a:srgbClr val="FFFFFF"/>
                </a:solidFill>
                <a:latin typeface="Calibri"/>
              </a:rPr>
              <a:t>Watch for Dividends closed to Income Summary</a:t>
            </a:r>
          </a:p>
          <a:p>
            <a:pPr algn="l" marL="342900" indent="-342900">
              <a:spcBef>
                <a:spcPts val="0"/>
              </a:spcBef>
              <a:spcAft>
                <a:spcPts val="800"/>
              </a:spcAft>
              <a:buChar char="•"/>
            </a:pPr>
            <a:r>
              <a:rPr sz="1800">
                <a:solidFill>
                  <a:srgbClr val="FFFFFF"/>
                </a:solidFill>
                <a:latin typeface="Calibri"/>
              </a:rPr>
              <a:t>The tool drafts; you check every entry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AUDIT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balances to closed books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One month, closed books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Statements in order: $1,400, then $900, then $32,500</a:t>
            </a:r>
          </a:p>
          <a:p>
            <a:pPr algn="l" marL="342900" indent="-342900">
              <a:spcBef>
                <a:spcPts val="0"/>
              </a:spcBef>
              <a:spcAft>
                <a:spcPts val="800"/>
              </a:spcAft>
              <a:buChar char="•"/>
            </a:pPr>
            <a:r>
              <a:rPr sz="1800">
                <a:solidFill>
                  <a:srgbClr val="FFFFFF"/>
                </a:solidFill>
                <a:latin typeface="Calibri"/>
              </a:rPr>
              <a:t>Four closing entries; $32,700 each side</a:t>
            </a:r>
          </a:p>
          <a:p>
            <a:pPr algn="l" marL="342900" indent="-342900">
              <a:spcBef>
                <a:spcPts val="0"/>
              </a:spcBef>
              <a:spcAft>
                <a:spcPts val="800"/>
              </a:spcAft>
              <a:buChar char="•"/>
            </a:pPr>
            <a:r>
              <a:rPr sz="1800">
                <a:solidFill>
                  <a:srgbClr val="FFFFFF"/>
                </a:solidFill>
                <a:latin typeface="Calibri"/>
              </a:rPr>
              <a:t>Next: merchandising and cost of goods sold</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balances to closed books</dc:title>
  <dc:subject>From balances to closed books — Week 05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