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6. For how the course runs, point students to the current syllabus; this deck stays with this week's ideas. The orienting question is the one every owner of a store, a stall, or a truck asks: what did my goods really cost, and how much is left from each sale after that cost? This week students follow the merchandising operating cycle, compare perpetual and periodic inventory systems, read credit terms of 2⁄10, n⁄30 and the two kinds of FOB shipping terms, record the bicycle shop's purchase, freight, and early payment, record its sale with cost of goods sold, and compute gross profit for the top of a multi-step income statement. Transition: start with three places that sell things they did not make.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three pictures. The bicycle shop rolls 10 new bicycles onto its floor. A campus bookstore stacks boxes of textbooks before the term's rush. A food truck loads its cooler with bread, cheese, and peppers before lunch. Each one paid for goods first and hopes to sell them for more. DO: ask the room to call out one more business that sells goods it bought, then ask the two questions for that business: what did the goods cost, and what is left from a sale after that cost? Collect three or four answers on the board. Point out that nobody's answer can come from the selling price alone. Transition: the shop's first bicycle order is the dataset that answers both questions.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C is the bicycle sale, and it is illustrative: it describes no real business. The shop buys 10 bicycles at $400 each on account, terms 2⁄10, n⁄30, FOB shipping point, so it owes $4,000. It pays $180 of freight. It pays within 10 days and takes a 2 percent discount of $80, so it pays the supplier $3,920. The 10 bicycles cost $4,100, or $410 each. Then it sells 6 of them at $820 each on account, for sales revenue of $4,920. Cost of goods sold is $2,460, gross profit is $2,460, and the gross margin is 50 percent. Four bicycles, $1,640 of cost, stay in Inventory. Week 2 met this same shop on its first day; this is its second line of business. Transition: first, the loop every merchandiser repeats.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merchandising operating cycle is the loop a merchandising business repeats: it buys goods, holds them as inventory, sells them, often on account, and collects the cash, which it spends on more goods. Inventory is goods a business owns and holds to sell to its customers. Inventory is an asset while the goods sit on the floor. When a good is sold, its cost leaves the asset side and becomes Cost of Goods Sold, the expense account for the cost of the goods a business sold during the period. Week 2's rule about assets is the cure for the classic trap: goods that will bring a future benefit are an asset, not an expense, on the day they arrive. DO: ask whether the 10 unsold bicycles are an asset or an expense; the vetted reading is an asset, Inventory.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a perpetual inventory system, the Inventory and Cost of Goods Sold accounts are updated with every purchase and every sale. In a periodic inventory system, cost of goods sold is found at the end of the period from a physical count. The bicycle shop tracks each bicycle, so it is perpetual. A food truck that counts its cooler at the end of the week works like a periodic system. The two systems differ in when you know cost of goods sold, not in what it is. DO: run the periodic check on the board: beginning inventory $0, plus the $4,100 cost of the bicycles bought, minus the $1,640 counted at the end, gives 0 + 4,100 − 1,640 = $2,460, the same cost of goods sold the perpetual system records at the sale.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Credit terms are the supplier's payment terms. Terms of 2⁄10, n⁄30 offer a 2 percent discount if the invoice is paid within 10 days, with the full amount due within 30 days. Shipping terms say who owns the goods while they travel and who pays the freight carrier. Under FOB shipping point, the buyer owns the goods once they are shipped and pays the freight, which becomes part of the buyer's inventory cost. Under FOB destination, the seller owns the goods until they arrive and pays the freight. A memory hook for the room: ask where ownership changes hands, and whoever owns the goods during the trip pays for the trip. DO: ask who pays freight on a campus bookstore's textbook order shipped FOB destination; the vetted reading is the supplier.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the purchase in the course's four moves. What happened: the shop received 10 bicycles and owes the supplier 10 × 400 = $4,000. Which accounts change: Inventory, an asset, increases, and Accounts Payable, a liability, increases. The entry: debit Inventory 4,000; credit Accounts Payable 4,000. Then the freight: the terms are FOB shipping point, so the shop pays the $180 freight, and it is part of the bicycles' cost. Debit Inventory 180; credit Cash 180. The effect: Inventory now holds 4,000 + 180 = $4,180 of cost. DO: before revealing the freight entry, ask pairs to write it; collect answers, and correct anyone who debited an expense or left the freight on the seller's side. The classic trap is reading freight under FOB shipping point as the seller's cost.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purchase discount is the reduction a buyer earns by paying a supplier within the discount period; in a perpetual system it lowers the cost recorded in Inventory. The shop pays within 10 days. The discount is 2 percent of $4,000, or 4,000 × 0.02 = $80, so the shop pays 4,000 − 80 = $3,920. The entry: debit Accounts Payable 4,000; credit Inventory 80; credit Cash 3,920. The debit of 4,000 equals the credits of 80 + 3,920 = 4,000. This is Week 3's balance check, applied to a compound entry with all debits listed before all credits. DO: ask the room whether the $80 is revenue; the vetted reading is no, because the shop sold nothing to the supplier and paid less for its bicycles.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total what the bicycles cost: 4,000 + 180 − 80 = $4,100 for 10 bicycles, so 4,100 ÷ 10 = $410 each. That $410 is the figure that leaves Inventory every time a bicycle is sold, so students should hold on to it for the next slide. One contrast shows why the shipping terms matter: had the terms been FOB destination, the supplier would have paid the freight, and the 10 bicycles would have cost 4,000 − 80 = $3,920. DO: ask pairs to say, in one sentence, why the freight is in the cost and the discount is out of it. A strong sentence reads: the shop paid $4,100 for 10 bicycles, freight in and discount out, because the trip to the floor is part of the cost and paying early lowered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sale in a perpetual system takes two entries, because two things happen at once: the customer owes the price, and the shop gives up the goods. The shop sells 6 bicycles at $820 each on account, so 6 × 820 = $4,920. Debit Accounts Receivable 4,920; credit Sales Revenue 4,920. Sales Revenue is the revenue account for the selling price of the goods a merchandising business sells. Then the cost: 6 × $410 = $2,460. Debit Cost of Goods Sold 2,460; credit Inventory 2,460. Week 4's rule still governs the timing: the revenue is earned when the bicycles leave the floor, even though the cash comes later. DO: have students write both entries before the reveal, then check that each one balances on its own.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Cost of goods sold is the cost of the goods sold, not the cost of everything bought. The shop bought 10 bicycles but sold 6, so only $2,460 is an expense this period. The 4 bicycles still on the floor stay in Inventory at $410 each, or 4 × 410 = $1,640. The Inventory account agrees: 4,000 + 180 − 80 − 2,460 = $1,640. In words only this week: sales returns and allowances are reductions of sales revenue when a customer sends goods back or keeps them at a lower agreed price, recorded in a contra revenue account; for a return, the seller also moves the goods' cost back from Cost of Goods Sold to Inventory. DO: ask the room for cost of goods sold, $4,100 or $2,460, and debrief anyone who chose $4,100.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Gross profit is sales revenue minus cost of goods sold. Gross margin is gross profit divided by sales revenue, written as a percentage: the share of each sales dollar left after the cost of the goods sold. For the shop, gross profit is 4,920 − 2,460 = $2,460, and the gross margin is 2,460 ÷ 4,920 = 0.50, or 50 percent. The reading in one plain sentence: the shop paid $4,100 for 10 bicycles, freight in and discount out, sold 6 of them for $4,920, and earned a gross profit of $2,460, half of every sales dollar, before any of the costs of running the shop. DO: ask pairs to say what a gross margin of 50 percent means for each $2 of bicycle sales, and collect the reading that $1 is left to cover the costs of running the shop.</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multi-step income statement shows gross profit, then operating income, then other revenues and expenses, before net income. A single-step income statement groups all revenues together and all expenses together and subtracts one total from the other. Week 5's Month 1 income statement had the single-step shape. For the shop's bicycles, the top of the multi-step statement reads Sales Revenue $4,920, less Cost of Goods Sold 2,460, equals gross profit $2,460. Operating expenses come next, then operating income, which is gross profit minus operating expenses such as wages and rent, then other revenues and expenses, then net income. Dataset C stops at gross profit, because it covers only the bicycle purchase and sale. DO: ask whether $2,460 is net income; the vetted reading is no, because operating expenses still come off.</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students open one approved chatbot, such as Claude or ChatGPT, and paste this prompt: A shop buys 10 bicycles at $400 each on account, terms 2⁄10, n⁄30, FOB shipping point, pays $180 freight, and pays the supplier within 10 days. It then sells 6 bicycles at $820 each on account. Using a perpetual system, write every journal entry and compute gross profit. A common error on this material is treating the freight as the seller's cost or recording the $80 discount as revenue. The vetted figures are a cost of $410 a bicycle, cost of goods sold of $2,460, and gross profit of $2,460. DO: have pairs mark each line against Dataset C and correct any slip by hand. Close on this activity's rule: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A merchandiser buys goods, holds them as inventory, sells them, and collects the cash. Perpetual updates Inventory and Cost of Goods Sold at every sale; periodic finds cost of goods sold from a count, and both reach $2,460 for the shop's bicycles. Under FOB shipping point, the buyer pays the freight and adds it to inventory cost. The $80 purchase discount lowers Inventory, so each bicycle cost $410. A sale takes two entries, and gross profit of $2,460 is a 50 percent margin, not net income. DO: ask each student to write one sentence on why gross profit is not net income, and collect three to read aloud. Next week, Inventory Costing asks what happens when the same goods are bought at different costs.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What did the goods cost?</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6</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6 · BUYING AND RESELLING GOODS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Paid first, sold later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THREE SELLERS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Dataset C</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DATASET WE USE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Buy, hold, sell, collect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Buy goods; hold them as inventory</a:t>
            </a:r>
          </a:p>
          <a:p>
            <a:pPr algn="l" marL="342900" indent="-342900">
              <a:spcBef>
                <a:spcPts val="0"/>
              </a:spcBef>
              <a:spcAft>
                <a:spcPts val="800"/>
              </a:spcAft>
              <a:buChar char="•"/>
            </a:pPr>
            <a:r>
              <a:rPr sz="1800">
                <a:solidFill>
                  <a:srgbClr val="FFFFFF"/>
                </a:solidFill>
                <a:latin typeface="Calibri"/>
              </a:rPr>
              <a:t>Sell them, often on account</a:t>
            </a:r>
          </a:p>
          <a:p>
            <a:pPr algn="l" marL="342900" indent="-342900">
              <a:spcBef>
                <a:spcPts val="0"/>
              </a:spcBef>
              <a:spcAft>
                <a:spcPts val="800"/>
              </a:spcAft>
              <a:buChar char="•"/>
            </a:pPr>
            <a:r>
              <a:rPr sz="1800">
                <a:solidFill>
                  <a:srgbClr val="FFFFFF"/>
                </a:solidFill>
                <a:latin typeface="Calibri"/>
              </a:rPr>
              <a:t>Collect the cash; buy again</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THE LOOP</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did the goods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Perpetual vs. periodic</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Perpetual: update at every sale</a:t>
            </a:r>
          </a:p>
          <a:p>
            <a:pPr algn="l" marL="342900" indent="-342900">
              <a:spcBef>
                <a:spcPts val="0"/>
              </a:spcBef>
              <a:spcAft>
                <a:spcPts val="800"/>
              </a:spcAft>
              <a:buChar char="•"/>
            </a:pPr>
            <a:r>
              <a:rPr sz="1800">
                <a:solidFill>
                  <a:srgbClr val="FFFFFF"/>
                </a:solidFill>
                <a:latin typeface="Calibri"/>
              </a:rPr>
              <a:t>The bicycle shop</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Periodic: count at period end</a:t>
            </a:r>
          </a:p>
          <a:p>
            <a:pPr algn="l" marL="342900" indent="-342900">
              <a:spcBef>
                <a:spcPts val="0"/>
              </a:spcBef>
              <a:spcAft>
                <a:spcPts val="800"/>
              </a:spcAft>
              <a:buChar char="•"/>
            </a:pPr>
            <a:r>
              <a:rPr sz="1800">
                <a:solidFill>
                  <a:srgbClr val="FFFFFF"/>
                </a:solidFill>
                <a:latin typeface="Calibri"/>
              </a:rPr>
              <a:t>The food truck's cooler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TWO WAYS TO TRACK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did the goods cost?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terms on every invoice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2⁄10, n⁄30: 2 percent off within 10 days</a:t>
            </a:r>
          </a:p>
          <a:p>
            <a:pPr algn="l" marL="342900" indent="-342900">
              <a:spcBef>
                <a:spcPts val="0"/>
              </a:spcBef>
              <a:spcAft>
                <a:spcPts val="800"/>
              </a:spcAft>
              <a:buChar char="•"/>
            </a:pPr>
            <a:r>
              <a:rPr sz="1800">
                <a:solidFill>
                  <a:srgbClr val="FFFFFF"/>
                </a:solidFill>
                <a:latin typeface="Calibri"/>
              </a:rPr>
              <a:t>FOB shipping point: buyer pays freight</a:t>
            </a:r>
          </a:p>
          <a:p>
            <a:pPr algn="l" marL="342900" indent="-342900">
              <a:spcBef>
                <a:spcPts val="0"/>
              </a:spcBef>
              <a:spcAft>
                <a:spcPts val="800"/>
              </a:spcAft>
              <a:buChar char="•"/>
            </a:pPr>
            <a:r>
              <a:rPr sz="1800">
                <a:solidFill>
                  <a:srgbClr val="FFFFFF"/>
                </a:solidFill>
                <a:latin typeface="Calibri"/>
              </a:rPr>
              <a:t>FOB destination: seller pays freight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READING THE INVOICE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did the goods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Freight joins the cost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10 × 400 = $4,000 on account</a:t>
            </a:r>
          </a:p>
          <a:p>
            <a:pPr algn="l" marL="342900" indent="-342900">
              <a:spcBef>
                <a:spcPts val="0"/>
              </a:spcBef>
              <a:spcAft>
                <a:spcPts val="800"/>
              </a:spcAft>
              <a:buChar char="•"/>
            </a:pPr>
            <a:r>
              <a:rPr sz="1800">
                <a:solidFill>
                  <a:srgbClr val="FFFFFF"/>
                </a:solidFill>
                <a:latin typeface="Calibri"/>
              </a:rPr>
              <a:t>Debit Inventory 4,000; credit Accounts Payable 4,000</a:t>
            </a:r>
          </a:p>
          <a:p>
            <a:pPr algn="l" marL="342900" indent="-342900">
              <a:spcBef>
                <a:spcPts val="0"/>
              </a:spcBef>
              <a:spcAft>
                <a:spcPts val="800"/>
              </a:spcAft>
              <a:buChar char="•"/>
            </a:pPr>
            <a:r>
              <a:rPr sz="1800">
                <a:solidFill>
                  <a:srgbClr val="FFFFFF"/>
                </a:solidFill>
                <a:latin typeface="Calibri"/>
              </a:rPr>
              <a:t>Freight $180: debit Inventory; credit Cash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PURCHASE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did the goods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discount lowers Inventory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Discount: 4,000 × 0.02 = $80</a:t>
            </a:r>
          </a:p>
          <a:p>
            <a:pPr algn="l" marL="342900" indent="-342900">
              <a:spcBef>
                <a:spcPts val="0"/>
              </a:spcBef>
              <a:spcAft>
                <a:spcPts val="800"/>
              </a:spcAft>
              <a:buChar char="•"/>
            </a:pPr>
            <a:r>
              <a:rPr sz="1800">
                <a:solidFill>
                  <a:srgbClr val="FFFFFF"/>
                </a:solidFill>
                <a:latin typeface="Calibri"/>
              </a:rPr>
              <a:t>Debit Accounts Payable 4,000</a:t>
            </a:r>
          </a:p>
          <a:p>
            <a:pPr algn="l" marL="342900" indent="-342900">
              <a:spcBef>
                <a:spcPts val="0"/>
              </a:spcBef>
              <a:spcAft>
                <a:spcPts val="800"/>
              </a:spcAft>
              <a:buChar char="•"/>
            </a:pPr>
            <a:r>
              <a:rPr sz="1800">
                <a:solidFill>
                  <a:srgbClr val="FFFFFF"/>
                </a:solidFill>
                <a:latin typeface="Calibri"/>
              </a:rPr>
              <a:t>Credit Inventory 80; credit Cash 3,920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PAYING EARLY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did the goods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$410 a bicycle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4,000 + 180 − 80 = $4,100</a:t>
            </a:r>
          </a:p>
          <a:p>
            <a:pPr algn="l" marL="342900" indent="-342900">
              <a:spcBef>
                <a:spcPts val="0"/>
              </a:spcBef>
              <a:spcAft>
                <a:spcPts val="800"/>
              </a:spcAft>
              <a:buChar char="•"/>
            </a:pPr>
            <a:r>
              <a:rPr sz="1800">
                <a:solidFill>
                  <a:srgbClr val="FFFFFF"/>
                </a:solidFill>
                <a:latin typeface="Calibri"/>
              </a:rPr>
              <a:t>4,100 ÷ 10 = $410 each</a:t>
            </a:r>
          </a:p>
          <a:p>
            <a:pPr algn="l" marL="342900" indent="-342900">
              <a:spcBef>
                <a:spcPts val="0"/>
              </a:spcBef>
              <a:spcAft>
                <a:spcPts val="800"/>
              </a:spcAft>
              <a:buChar char="•"/>
            </a:pPr>
            <a:r>
              <a:rPr sz="1800">
                <a:solidFill>
                  <a:srgbClr val="FFFFFF"/>
                </a:solidFill>
                <a:latin typeface="Calibri"/>
              </a:rPr>
              <a:t>FOB destination contrast: $3,920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COST OF A BICYCLE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did the goods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One sale, two entries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6 × 820 = $4,920 of Sales Revenue</a:t>
            </a:r>
          </a:p>
          <a:p>
            <a:pPr algn="l" marL="342900" indent="-342900">
              <a:spcBef>
                <a:spcPts val="0"/>
              </a:spcBef>
              <a:spcAft>
                <a:spcPts val="800"/>
              </a:spcAft>
              <a:buChar char="•"/>
            </a:pPr>
            <a:r>
              <a:rPr sz="1800">
                <a:solidFill>
                  <a:srgbClr val="FFFFFF"/>
                </a:solidFill>
                <a:latin typeface="Calibri"/>
              </a:rPr>
              <a:t>Cost: 6 × $410 = $2,460</a:t>
            </a:r>
          </a:p>
          <a:p>
            <a:pPr algn="l" marL="342900" indent="-342900">
              <a:spcBef>
                <a:spcPts val="0"/>
              </a:spcBef>
              <a:spcAft>
                <a:spcPts val="800"/>
              </a:spcAft>
              <a:buChar char="•"/>
            </a:pPr>
            <a:r>
              <a:rPr sz="1800">
                <a:solidFill>
                  <a:srgbClr val="FFFFFF"/>
                </a:solidFill>
                <a:latin typeface="Calibri"/>
              </a:rPr>
              <a:t>Debit Cost of Goods Sold; credit Inventory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SALE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did the goods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Cost of goods sold</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Bought 10; sold 6</a:t>
            </a:r>
          </a:p>
          <a:p>
            <a:pPr algn="l" marL="342900" indent="-342900">
              <a:spcBef>
                <a:spcPts val="0"/>
              </a:spcBef>
              <a:spcAft>
                <a:spcPts val="800"/>
              </a:spcAft>
              <a:buChar char="•"/>
            </a:pPr>
            <a:r>
              <a:rPr sz="1800">
                <a:solidFill>
                  <a:srgbClr val="FFFFFF"/>
                </a:solidFill>
                <a:latin typeface="Calibri"/>
              </a:rPr>
              <a:t>Inventory left: 4 × 410 = $1,640</a:t>
            </a:r>
          </a:p>
          <a:p>
            <a:pPr algn="l" marL="342900" indent="-342900">
              <a:spcBef>
                <a:spcPts val="0"/>
              </a:spcBef>
              <a:spcAft>
                <a:spcPts val="800"/>
              </a:spcAft>
              <a:buChar char="•"/>
            </a:pPr>
            <a:r>
              <a:rPr sz="1800">
                <a:solidFill>
                  <a:srgbClr val="FFFFFF"/>
                </a:solidFill>
                <a:latin typeface="Calibri"/>
              </a:rPr>
              <a:t>Returns and allowances: in words only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IN THE NAME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did the goods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Gross profit: $2,460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4,920 − 2,460 = $2,460</a:t>
            </a:r>
          </a:p>
          <a:p>
            <a:pPr algn="l" marL="342900" indent="-342900">
              <a:spcBef>
                <a:spcPts val="0"/>
              </a:spcBef>
              <a:spcAft>
                <a:spcPts val="800"/>
              </a:spcAft>
              <a:buChar char="•"/>
            </a:pPr>
            <a:r>
              <a:rPr sz="1800">
                <a:solidFill>
                  <a:srgbClr val="FFFFFF"/>
                </a:solidFill>
                <a:latin typeface="Calibri"/>
              </a:rPr>
              <a:t>2,460 ÷ 4,920 = 0.50, or 50 percent</a:t>
            </a:r>
          </a:p>
          <a:p>
            <a:pPr algn="l" marL="342900" indent="-342900">
              <a:spcBef>
                <a:spcPts val="0"/>
              </a:spcBef>
              <a:spcAft>
                <a:spcPts val="800"/>
              </a:spcAft>
              <a:buChar char="•"/>
            </a:pPr>
            <a:r>
              <a:rPr sz="1800">
                <a:solidFill>
                  <a:srgbClr val="FFFFFF"/>
                </a:solidFill>
                <a:latin typeface="Calibri"/>
              </a:rPr>
              <a:t>Half of each sales dollar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WHAT THE GOODS EARNED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did the goods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Multi-step vs. single-step</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Multi-step: gross profit first</a:t>
            </a:r>
          </a:p>
          <a:p>
            <a:pPr algn="l" marL="342900" indent="-342900">
              <a:spcBef>
                <a:spcPts val="0"/>
              </a:spcBef>
              <a:spcAft>
                <a:spcPts val="800"/>
              </a:spcAft>
              <a:buChar char="•"/>
            </a:pPr>
            <a:r>
              <a:rPr sz="1800">
                <a:solidFill>
                  <a:srgbClr val="FFFFFF"/>
                </a:solidFill>
                <a:latin typeface="Calibri"/>
              </a:rPr>
              <a:t>Then operating income, other items, net income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Single-step: all revenues together</a:t>
            </a:r>
          </a:p>
          <a:p>
            <a:pPr algn="l" marL="342900" indent="-342900">
              <a:spcBef>
                <a:spcPts val="0"/>
              </a:spcBef>
              <a:spcAft>
                <a:spcPts val="800"/>
              </a:spcAft>
              <a:buChar char="•"/>
            </a:pPr>
            <a:r>
              <a:rPr sz="1800">
                <a:solidFill>
                  <a:srgbClr val="FFFFFF"/>
                </a:solidFill>
                <a:latin typeface="Calibri"/>
              </a:rPr>
              <a:t>Minus all expenses together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TWO STATEMENT SHAPES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did the goods cost?</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purchase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bicycle facts into one approved chatbot</a:t>
            </a:r>
          </a:p>
          <a:p>
            <a:pPr algn="l" marL="342900" indent="-342900">
              <a:spcBef>
                <a:spcPts val="0"/>
              </a:spcBef>
              <a:spcAft>
                <a:spcPts val="800"/>
              </a:spcAft>
              <a:buChar char="•"/>
            </a:pPr>
            <a:r>
              <a:rPr sz="1800">
                <a:solidFill>
                  <a:srgbClr val="FFFFFF"/>
                </a:solidFill>
                <a:latin typeface="Calibri"/>
              </a:rPr>
              <a:t>Watch the freight and the $80 discount</a:t>
            </a:r>
          </a:p>
          <a:p>
            <a:pPr algn="l" marL="342900" indent="-342900">
              <a:spcBef>
                <a:spcPts val="0"/>
              </a:spcBef>
              <a:spcAft>
                <a:spcPts val="800"/>
              </a:spcAft>
              <a:buChar char="•"/>
            </a:pPr>
            <a:r>
              <a:rPr sz="1800">
                <a:solidFill>
                  <a:srgbClr val="FFFFFF"/>
                </a:solidFill>
                <a:latin typeface="Calibri"/>
              </a:rPr>
              <a:t>The tool drafts; you check every entry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AUDIT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What did the goods cost?</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Price is not profit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Each bicycle cost $410; 6 sold for $4,920</a:t>
            </a:r>
          </a:p>
          <a:p>
            <a:pPr algn="l" marL="342900" indent="-342900">
              <a:spcBef>
                <a:spcPts val="0"/>
              </a:spcBef>
              <a:spcAft>
                <a:spcPts val="800"/>
              </a:spcAft>
              <a:buChar char="•"/>
            </a:pPr>
            <a:r>
              <a:rPr sz="1800">
                <a:solidFill>
                  <a:srgbClr val="FFFFFF"/>
                </a:solidFill>
                <a:latin typeface="Calibri"/>
              </a:rPr>
              <a:t>Gross profit $2,460, a 50 percent margin</a:t>
            </a:r>
          </a:p>
          <a:p>
            <a:pPr algn="l" marL="342900" indent="-342900">
              <a:spcBef>
                <a:spcPts val="0"/>
              </a:spcBef>
              <a:spcAft>
                <a:spcPts val="800"/>
              </a:spcAft>
              <a:buChar char="•"/>
            </a:pPr>
            <a:r>
              <a:rPr sz="1800">
                <a:solidFill>
                  <a:srgbClr val="FFFFFF"/>
                </a:solidFill>
                <a:latin typeface="Calibri"/>
              </a:rPr>
              <a:t>Next: inventory costing methods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did the goods cost?</dc:title>
  <dc:subject>What did the goods cost? — Week 06</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