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the midterm week. This week has one orienting question: what is the one distinction each topic from Weeks 1 to 7 asks you to keep, and how does a business keep the records behind those distinctions trustworthy? You will answer the first half by rerunning figures you have already worked for the bicycle shop, the illustrative business we follow through the course. No new numbers appear in the review. You will answer the second half with one light new topic, internal control. For how this week's work is weighted and submitted, the current syllabus is the place to check, so keep it open beside this deck. Let's start with a lender's question.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scene. The two founders of the bicycle shop sit across from a loan officer. The officer has the Month 1 statements: 1,400 of net income on 5,850 of service revenue, and a first bicycle sale with 2,460 of gross profit. The officer asks one question: can I trust these numbers? DO: ask the room for two things the officer would want to know before saying yes, and write each on the board under one of two headings. The first heading is whether every figure landed in the right place. The second is whether the shop has habits that stop its cash and records going wrong. Tell students the first heading is the review and the second is this week's new topic.</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data before using it. The review reruns the running case's values from four datasets you already know. Dataset A is the shop's twelve Month 1 transactions, such as the 12,000 of equipment and the 1,200 club advance. Dataset B is the month-end: six adjustments, an adjusted trial balance of 37,650 on each side, net income of 1,400, and ending retained earnings of 900. Dataset C is the bicycle sale, with 2,460 of cost of goods sold. Dataset D is the helmet layers, with 3,360 available. The one new set is Dataset E, the five components of internal control with bicycle-shop examples. DO: ask students to name one figure from each of Datasets A to D from memory, then confirm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Ask two questions about any cost: is it still useful, and is it still owed? Equipment of 12,000 will serve the shop for years, so it is an asset; the debit is Equipment and the credit is Cash. Its cost reaches expense through depreciation, 12,000 ÷ 60 = 200 a month, leaving a book value of 11,800. Rent of 1,500 pays for a month that is then used up, so it is an expense. Supplies of 900 bought on account are an asset and a liability with no expense yet; only the 550 used, 900 − 350, becomes Supplies Expense. DO: read each item aloud and have students call asset, expense, or liability before you reveal it. Cure the trap: buying equipment is not an expense.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Adjustment (e) shows a cost that is both an expense and a liability. The mechanic worked the last days of Month 1 and earned 400 that the shop has not paid. The debit is Wages Expense 400, because the work was used this month to earn this month's revenue. The credit is Wages Payable 400, because the pay is still owed. Wages Expense for the month becomes 1,600 + 400 = 2,000. This is Week 4's accrued expense, reread through Week 2's question of what is still owed. DO: have students write the entry in their notes, check that debits equal credits, and say in one sentence why the shop records it before any cash moves.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debit is the left side of an account and a credit the right side; neither means increase or decrease on its own. Assets, expenses, and dividends increase with debits, while liabilities, common stock, retained earnings, and revenues increase with credits. The unadjusted trial balance foots to 36,800 on each side: the debits are 17,100 + 800 + 900 + 2,400 + 12,000 + 500 + 1,500 + 1,600, and the credits are 300 + 1,200 + 30,000 + 5,300. Week 3's warning still governs this case: a balanced trial balance is one check, not proof. DO: ask what happens to the totals if the 1,000 collection were never recorded, and let pairs agree before you confirm that both sides would still match.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Revenue follows the work, not the cash. The cycling club paid 1,200 in advance. The cash basis would call it revenue on Day 6; the accrual basis, which GAAP requires, records Unearned Revenue, a liability. After one quarter of the tune-ups, 1,200 ÷ 4 = 300 is earned, and 1,200 − 300 = 900 is still owed. The delivery company shows the other half of the distinction: 1,800 of repairs on account is revenue with no cash, and the later 1,000 collection is cash with no revenue, leaving Accounts Receivable at 800. Service Revenue goes from 5,300 to 5,850 after adjustments. DO: have students sort the four events into revenue or cash received, then compare with a partner.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Sort the six adjustments by when the cash moves. In a deferral the cash moved first: (a) supplies used, 550; (b) insurance expired, 2,400 ÷ 12 = 200; (c) depreciation, 200; and (d) unearned revenue earned, 300. In an accrual the cash moves later: (e) wages accrued, 400, and (f) revenue accrued, 250. That makes 4 + 2 = 6. Each one changes one income statement account and one balance sheet account, and none touches Cash. The adjusted trial balance reaches 36,800 + 200 + 400 + 250 = 37,650 on each side. DO: call out each letter, have the room answer deferral or accrual, and stop on (c) to remind students that depreciation defers the equipment's cost.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Temporary accounts, the revenues, expenses, and dividends, collect one period's activity and are closed. Permanent accounts, the assets, liabilities, and equity accounts, carry forward. Expenses are 2,000 + 1,500 + 550 + 200 + 200 = 4,450, so net income is 5,850 − 4,450 = 1,400. Retained earnings ends at 0 + 1,400 − 500 = 900. Dividends is closed straight to Retained Earnings, never to Income Summary, because a dividend is a distribution to owners and not an expense. The post-closing trial balance holds only permanent accounts, at 32,700 on each side. DO: list five accounts on the board and have students mark each temporary or permanent, then name the one that skips Income Summary.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inventory distinctions sit together. The bicycles were recorded in a perpetual system: 4,000 + 180 − 80 = 4,100, or 410 each, so the 6 sold carried 6 × 410 = 2,460 of cost of goods sold at each sale, against 4,920 of sales, a gross margin of 50 percent. The helmets were periodic: cost of goods sold comes from a count, and the same 3,360 splits into FIFO's 2,280 or LIFO's 2,430, a gap of 2,430 − 2,280 = 150. Use the same costs-not-helmets check introduced in Week 7. The methods are compared by their effects and never ranked, and IFRS does not allow LIFO, as the SEC stated in 2008. DO: ask which method sent more cost to the income statement, and why.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for the week's one new topic. Picture a neighborhood club's bake sale: one member sells, and a second member counts the cash box with the seller at the end. Nobody thinks the seller is dishonest; the habit protects the seller as much as the money. Internal control is the set of policies and procedures a business uses to protect its assets, keep its records reliable, run efficiently, and follow the law. Those four aims are worth writing down. DO: ask students for one habit they have seen at a job, a club, or a shop that protects cash or goods, and collect three before moving on. Keep them on the board for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GAO's Green Book, in adapting the COSO framework, sets out five components of internal control. The control environment is the foundation: the discipline, structure, and example set by the people who run a business. Risk assessment identifies and analyzes what could stop the business from meeting its goals. Control activities are the everyday actions that deal with those risks; Week 9 takes them apart for cash. Information and communication covers the quality information a business records and shares. Monitoring checks over time that the controls still work and follows up on problems. DO: sort the habits the room offered on the last slide into the five components, and note which component got none.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Match each component to the bicycle shop, an illustrative example. Control environment: the two founders follow the shop's own rules, so every repair gets a ticket, theirs included. Risk assessment: the founders list what could go wrong, such as walk-in cash that never reaches the books. Control activities: prenumbered repair tickets with every number accounted for, and a locked stockroom for bicycles and a safe for cash. Information and communication: the tickets carry each sale into the books, and the mechanic knows whom to tell about a missing number. Monitoring: a founder reviews each monthly bank reconciliation, prepared by someone who does not handle cash. DO: read the five examples in shuffled order and have pairs name each component.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sources stand behind the components. COSO, the Committee of Sponsoring Organizations of the Treadway Commission, issued Internal Control—Integrated Framework in 1992 and refreshed it in 2013; the year to remember is 1992. The Sarbanes-Oxley Act of 2002, Public Law 107-204, was passed to protect investors by improving the accuracy and reliability of corporate disclosures, and among other things it requires management of public companies to report on internal control over financial reporting. The bicycle shop is private, so that report is not required of it. Every control has a limit: reasonable, not absolute, assurance, because people make mistakes and employees can collude. DO: ask whether splitting duties means distrust, and collect the reply that it protects honest employees.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an audit exercise for this activity only. Open one of the approved chatbots, such as Claude, and paste this prompt: A bicycle repair shop with two founders, privately owned, wants to strengthen its internal control. Name the five components of internal control, give one example of each for the shop, and say whether the Sarbanes-Oxley Act requires the shop to report on its internal control over financial reporting. Then check every claim against Chapter 8 and Dataset E. Watch for two common slips: the tool may say the Act applies in full to every business, or that good controls guarantee no fraud. The correct statements are that the report is required of public companies and that controls give reasonable, not absolute, assurance. DO: have each pair report one slip they caught.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Let's pull the week together. A cost still useful is an asset, a cost used up is an expense, and an amount still owed is a liability. A balanced trial balance, 36,800 on each side, is one check, not proof. Revenue follows the work, so the club's 1,200 was a liability until earned. The six adjustments were four deferrals and two accruals, and none touched Cash. Net income of 1,400 less 500 of dividends left 900 of retained earnings. LIFO gave 150 more helmet cost than FIFO, and neither is ranked. Internal control has five components and gives reasonable assurance. The midterm checks Weeks 1 to 7 without AI help. DO: have each student write the distinction they find hardest on a card, then work one practice item on it.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One distinction per topic</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REVIEW AND ONE NEW TOPIC</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Can I trust these numbers?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LENDER ASKS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Old figures, one new set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TO 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Still useful vs. used up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Asset: equipment, 12,000</a:t>
            </a:r>
          </a:p>
          <a:p>
            <a:pPr algn="l" marL="342900" indent="-342900">
              <a:spcBef>
                <a:spcPts val="0"/>
              </a:spcBef>
              <a:spcAft>
                <a:spcPts val="800"/>
              </a:spcAft>
              <a:buChar char="•"/>
            </a:pPr>
            <a:r>
              <a:rPr sz="1800">
                <a:solidFill>
                  <a:srgbClr val="FFFFFF"/>
                </a:solidFill>
                <a:latin typeface="Calibri"/>
              </a:rPr>
              <a:t>Depreciation: 12,000 ÷ 60 = 200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Expense: rent, 1,500</a:t>
            </a:r>
          </a:p>
          <a:p>
            <a:pPr algn="l" marL="342900" indent="-342900">
              <a:spcBef>
                <a:spcPts val="0"/>
              </a:spcBef>
              <a:spcAft>
                <a:spcPts val="800"/>
              </a:spcAft>
              <a:buChar char="•"/>
            </a:pPr>
            <a:r>
              <a:rPr sz="1800">
                <a:solidFill>
                  <a:srgbClr val="FFFFFF"/>
                </a:solidFill>
                <a:latin typeface="Calibri"/>
              </a:rPr>
              <a:t>Supplies used: 900 − 350 = 550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1 · WEEKS 2 AND 4</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Expense and liability at once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Wages earned, not paid: 400</a:t>
            </a:r>
          </a:p>
          <a:p>
            <a:pPr algn="l" marL="342900" indent="-342900">
              <a:spcBef>
                <a:spcPts val="0"/>
              </a:spcBef>
              <a:spcAft>
                <a:spcPts val="800"/>
              </a:spcAft>
              <a:buChar char="•"/>
            </a:pPr>
            <a:r>
              <a:rPr sz="1800">
                <a:solidFill>
                  <a:srgbClr val="FFFFFF"/>
                </a:solidFill>
                <a:latin typeface="Calibri"/>
              </a:rPr>
              <a:t>Debit Wages Expense; credit Wages Payable</a:t>
            </a:r>
          </a:p>
          <a:p>
            <a:pPr algn="l" marL="342900" indent="-342900">
              <a:spcBef>
                <a:spcPts val="0"/>
              </a:spcBef>
              <a:spcAft>
                <a:spcPts val="800"/>
              </a:spcAft>
              <a:buChar char="•"/>
            </a:pPr>
            <a:r>
              <a:rPr sz="1800">
                <a:solidFill>
                  <a:srgbClr val="FFFFFF"/>
                </a:solidFill>
                <a:latin typeface="Calibri"/>
              </a:rPr>
              <a:t>Wages Expense: 1,600 + 400 = 2,000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1 · AN ENTRY WITH TWO JOBS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Sides, not directions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Debit: left side; credit: right side</a:t>
            </a:r>
          </a:p>
          <a:p>
            <a:pPr algn="l" marL="342900" indent="-342900">
              <a:spcBef>
                <a:spcPts val="0"/>
              </a:spcBef>
              <a:spcAft>
                <a:spcPts val="800"/>
              </a:spcAft>
              <a:buChar char="•"/>
            </a:pPr>
            <a:r>
              <a:rPr sz="1800">
                <a:solidFill>
                  <a:srgbClr val="FFFFFF"/>
                </a:solidFill>
                <a:latin typeface="Calibri"/>
              </a:rPr>
              <a:t>Trial balance: 36,800 each side</a:t>
            </a:r>
          </a:p>
          <a:p>
            <a:pPr algn="l" marL="342900" indent="-342900">
              <a:spcBef>
                <a:spcPts val="0"/>
              </a:spcBef>
              <a:spcAft>
                <a:spcPts val="800"/>
              </a:spcAft>
              <a:buChar char="•"/>
            </a:pPr>
            <a:r>
              <a:rPr sz="1800">
                <a:solidFill>
                  <a:srgbClr val="FFFFFF"/>
                </a:solidFill>
                <a:latin typeface="Calibri"/>
              </a:rPr>
              <a:t>Balanced is not proof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2 · WEEK 3</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Earned vs. received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Club advance: 1,200, a liability</a:t>
            </a:r>
          </a:p>
          <a:p>
            <a:pPr algn="l" marL="342900" indent="-342900">
              <a:spcBef>
                <a:spcPts val="0"/>
              </a:spcBef>
              <a:spcAft>
                <a:spcPts val="800"/>
              </a:spcAft>
              <a:buChar char="•"/>
            </a:pPr>
            <a:r>
              <a:rPr sz="1800">
                <a:solidFill>
                  <a:srgbClr val="FFFFFF"/>
                </a:solidFill>
                <a:latin typeface="Calibri"/>
              </a:rPr>
              <a:t>Earned: 1,200 ÷ 4 = 300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Repairs on account: 1,800 revenue</a:t>
            </a:r>
          </a:p>
          <a:p>
            <a:pPr algn="l" marL="342900" indent="-342900">
              <a:spcBef>
                <a:spcPts val="0"/>
              </a:spcBef>
              <a:spcAft>
                <a:spcPts val="800"/>
              </a:spcAft>
              <a:buChar char="•"/>
            </a:pPr>
            <a:r>
              <a:rPr sz="1800">
                <a:solidFill>
                  <a:srgbClr val="FFFFFF"/>
                </a:solidFill>
                <a:latin typeface="Calibri"/>
              </a:rPr>
              <a:t>Collection: 1,000 cash, no revenue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3 · WEEKS 2 AND 4</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Cash first, or cash later?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Deferrals: (a) 550, (b) 200, (c) 200, (d) 300</a:t>
            </a:r>
          </a:p>
          <a:p>
            <a:pPr algn="l" marL="342900" indent="-342900">
              <a:spcBef>
                <a:spcPts val="0"/>
              </a:spcBef>
              <a:spcAft>
                <a:spcPts val="800"/>
              </a:spcAft>
              <a:buChar char="•"/>
            </a:pPr>
            <a:r>
              <a:rPr sz="1800">
                <a:solidFill>
                  <a:srgbClr val="FFFFFF"/>
                </a:solidFill>
                <a:latin typeface="Calibri"/>
              </a:rPr>
              <a:t>Accruals: (e) 400, (f) 250</a:t>
            </a:r>
          </a:p>
          <a:p>
            <a:pPr algn="l" marL="342900" indent="-342900">
              <a:spcBef>
                <a:spcPts val="0"/>
              </a:spcBef>
              <a:spcAft>
                <a:spcPts val="800"/>
              </a:spcAft>
              <a:buChar char="•"/>
            </a:pPr>
            <a:r>
              <a:rPr sz="1800">
                <a:solidFill>
                  <a:srgbClr val="FFFFFF"/>
                </a:solidFill>
                <a:latin typeface="Calibri"/>
              </a:rPr>
              <a:t>Adjusted trial balance: 37,650 each side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4 · WEEK 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Close only the temporary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Net income: 5,850 − 4,450 = 1,400</a:t>
            </a:r>
          </a:p>
          <a:p>
            <a:pPr algn="l" marL="342900" indent="-342900">
              <a:spcBef>
                <a:spcPts val="0"/>
              </a:spcBef>
              <a:spcAft>
                <a:spcPts val="800"/>
              </a:spcAft>
              <a:buChar char="•"/>
            </a:pPr>
            <a:r>
              <a:rPr sz="1800">
                <a:solidFill>
                  <a:srgbClr val="FFFFFF"/>
                </a:solidFill>
                <a:latin typeface="Calibri"/>
              </a:rPr>
              <a:t>Retained earnings: 0 + 1,400 − 500 = 900</a:t>
            </a:r>
          </a:p>
          <a:p>
            <a:pPr algn="l" marL="342900" indent="-342900">
              <a:spcBef>
                <a:spcPts val="0"/>
              </a:spcBef>
              <a:spcAft>
                <a:spcPts val="800"/>
              </a:spcAft>
              <a:buChar char="•"/>
            </a:pPr>
            <a:r>
              <a:rPr sz="1800">
                <a:solidFill>
                  <a:srgbClr val="FFFFFF"/>
                </a:solidFill>
                <a:latin typeface="Calibri"/>
              </a:rPr>
              <a:t>Post-closing trial balance: 32,700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5 · WEEK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When and which costs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Perpetual: 6 × 410 = 2,460</a:t>
            </a:r>
          </a:p>
          <a:p>
            <a:pPr algn="l" marL="342900" indent="-342900">
              <a:spcBef>
                <a:spcPts val="0"/>
              </a:spcBef>
              <a:spcAft>
                <a:spcPts val="800"/>
              </a:spcAft>
              <a:buChar char="•"/>
            </a:pPr>
            <a:r>
              <a:rPr sz="1800">
                <a:solidFill>
                  <a:srgbClr val="FFFFFF"/>
                </a:solidFill>
                <a:latin typeface="Calibri"/>
              </a:rPr>
              <a:t>Gross margin: 50 percent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Periodic: 3,360 available</a:t>
            </a:r>
          </a:p>
          <a:p>
            <a:pPr algn="l" marL="342900" indent="-342900">
              <a:spcBef>
                <a:spcPts val="0"/>
              </a:spcBef>
              <a:spcAft>
                <a:spcPts val="800"/>
              </a:spcAft>
              <a:buChar char="•"/>
            </a:pPr>
            <a:r>
              <a:rPr sz="1800">
                <a:solidFill>
                  <a:srgbClr val="FFFFFF"/>
                </a:solidFill>
                <a:latin typeface="Calibri"/>
              </a:rPr>
              <a:t>LIFO 2,430 vs. FIFO 2,280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6 · WEEKS 6 AND 7</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Habits that protect the books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03</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TOPIC · INTERNAL CONTROL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components,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Control environment; risk assessment</a:t>
            </a:r>
          </a:p>
          <a:p>
            <a:pPr algn="l" marL="342900" indent="-342900">
              <a:spcBef>
                <a:spcPts val="0"/>
              </a:spcBef>
              <a:spcAft>
                <a:spcPts val="800"/>
              </a:spcAft>
              <a:buChar char="•"/>
            </a:pPr>
            <a:r>
              <a:rPr sz="1800">
                <a:solidFill>
                  <a:srgbClr val="FFFFFF"/>
                </a:solidFill>
                <a:latin typeface="Calibri"/>
              </a:rPr>
              <a:t>Control activities; information and communication</a:t>
            </a:r>
          </a:p>
          <a:p>
            <a:pPr algn="l" marL="342900" indent="-342900">
              <a:spcBef>
                <a:spcPts val="0"/>
              </a:spcBef>
              <a:spcAft>
                <a:spcPts val="800"/>
              </a:spcAft>
              <a:buChar char="•"/>
            </a:pPr>
            <a:r>
              <a:rPr sz="1800">
                <a:solidFill>
                  <a:srgbClr val="FFFFFF"/>
                </a:solidFill>
                <a:latin typeface="Calibri"/>
              </a:rPr>
              <a:t>Monitoring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TOPIC · DATASET E, PART 1</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Five components at the shop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Founders follow the rules</a:t>
            </a:r>
          </a:p>
          <a:p>
            <a:pPr algn="l" marL="342900" indent="-342900">
              <a:spcBef>
                <a:spcPts val="0"/>
              </a:spcBef>
              <a:spcAft>
                <a:spcPts val="800"/>
              </a:spcAft>
              <a:buChar char="•"/>
            </a:pPr>
            <a:r>
              <a:rPr sz="1800">
                <a:solidFill>
                  <a:srgbClr val="FFFFFF"/>
                </a:solidFill>
                <a:latin typeface="Calibri"/>
              </a:rPr>
              <a:t>Risks listed in advance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Tickets, locks, a safe</a:t>
            </a:r>
          </a:p>
          <a:p>
            <a:pPr algn="l" marL="342900" indent="-342900">
              <a:spcBef>
                <a:spcPts val="0"/>
              </a:spcBef>
              <a:spcAft>
                <a:spcPts val="800"/>
              </a:spcAft>
              <a:buChar char="•"/>
            </a:pPr>
            <a:r>
              <a:rPr sz="1800">
                <a:solidFill>
                  <a:srgbClr val="FFFFFF"/>
                </a:solidFill>
                <a:latin typeface="Calibri"/>
              </a:rPr>
              <a:t>Monthly review of the reconciliation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TOPIC · DATASET E, PART 2</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1992, 2002, and a limit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COSO framework: 1992</a:t>
            </a:r>
          </a:p>
          <a:p>
            <a:pPr algn="l" marL="342900" indent="-342900">
              <a:spcBef>
                <a:spcPts val="0"/>
              </a:spcBef>
              <a:spcAft>
                <a:spcPts val="800"/>
              </a:spcAft>
              <a:buChar char="•"/>
            </a:pPr>
            <a:r>
              <a:rPr sz="1800">
                <a:solidFill>
                  <a:srgbClr val="FFFFFF"/>
                </a:solidFill>
                <a:latin typeface="Calibri"/>
              </a:rPr>
              <a:t>Sarbanes-Oxley Act: 2002, public companies</a:t>
            </a:r>
          </a:p>
          <a:p>
            <a:pPr algn="l" marL="342900" indent="-342900">
              <a:spcBef>
                <a:spcPts val="0"/>
              </a:spcBef>
              <a:spcAft>
                <a:spcPts val="800"/>
              </a:spcAft>
              <a:buChar char="•"/>
            </a:pPr>
            <a:r>
              <a:rPr sz="1800">
                <a:solidFill>
                  <a:srgbClr val="FFFFFF"/>
                </a:solidFill>
                <a:latin typeface="Calibri"/>
              </a:rPr>
              <a:t>Reasonable, not absolute, assurance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NEW TOPIC · SOURCES AND LIMITS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Ask for five components and examples</a:t>
            </a:r>
          </a:p>
          <a:p>
            <a:pPr algn="l" marL="342900" indent="-342900">
              <a:spcBef>
                <a:spcPts val="0"/>
              </a:spcBef>
              <a:spcAft>
                <a:spcPts val="800"/>
              </a:spcAft>
              <a:buChar char="•"/>
            </a:pPr>
            <a:r>
              <a:rPr sz="1800">
                <a:solidFill>
                  <a:srgbClr val="FFFFFF"/>
                </a:solidFill>
                <a:latin typeface="Calibri"/>
              </a:rPr>
              <a:t>Watch: the Act applied to every business</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One distinction per topic</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One distinction per topic</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Nine distinctions, one per topic</a:t>
            </a:r>
          </a:p>
          <a:p>
            <a:pPr algn="l" marL="342900" indent="-342900">
              <a:spcBef>
                <a:spcPts val="0"/>
              </a:spcBef>
              <a:spcAft>
                <a:spcPts val="800"/>
              </a:spcAft>
              <a:buChar char="•"/>
            </a:pPr>
            <a:r>
              <a:rPr sz="1800">
                <a:solidFill>
                  <a:srgbClr val="FFFFFF"/>
                </a:solidFill>
                <a:latin typeface="Calibri"/>
              </a:rPr>
              <a:t>Five components; reasonable assurance</a:t>
            </a:r>
          </a:p>
          <a:p>
            <a:pPr algn="l" marL="342900" indent="-342900">
              <a:spcBef>
                <a:spcPts val="0"/>
              </a:spcBef>
              <a:spcAft>
                <a:spcPts val="800"/>
              </a:spcAft>
              <a:buChar char="•"/>
            </a:pPr>
            <a:r>
              <a:rPr sz="1800">
                <a:solidFill>
                  <a:srgbClr val="FFFFFF"/>
                </a:solidFill>
                <a:latin typeface="Calibri"/>
              </a:rPr>
              <a:t>Next: Cash and the Bank Reconciliation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distinction per topic</dc:title>
  <dc:subject>One distinction per topic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