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9. For how the course runs, point students to the current syllabus; this deck stays with this week's ideas. The orienting question is one every owner meets at the end of a month: the bank says one number, the books say another, so how much cash is really there? This week students apply six of the Green Book's categories of control activities to cash, look hard at segregation of duties and its limit, follow cash in and out and through a petty cash fund, read a bank statement, prepare the bicycle shop's bank reconciliation, record only the entries it needs, and report the true cash on the balance sheet. Transition: start with three places that count their cash at closing time.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on three places at closing. At a farmers' market stall, two people count the cash box together and both sign the count slip. At a dog-grooming service, the owner, who does not take payments, compares the card deposits with the day's sales. At the bicycle shop (illustrative), a founder holds a bank statement that says $8,450 and a Cash account that says $8,851. DO: ask the room what the stall and the grooming service have in common. Collect answers until someone says a second person checks the first person's work. Write that phrase on the board; it is segregation of duties, and it returns on slide 6. Then ask which of the shop's two numbers they would trust, and leave the question open for slide 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numbers are Dataset F, the bicycle shop's end-of-Month 3 bank reconciliation. It is illustrative and describes no real business. The bank statement shows $8,450. The Cash account shows $8,851, a difference of 8,851 − 8,450 = $401. The bank side has a $1,200 deposit in transit and two outstanding checks, No. 211 for $400 and No. 214 for $750. The book side has a $25 bank service charge, a $300 NSF check from a customer, $10 of interest earned, and an error on check No. 209, written for $95 and recorded as $59. Both sides will reach $8,500. Alongside it we use Dataset E, the internal control set from Week 8, applied to cash. Transition: begin with the controls.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Control activities are the actions a business builds into its policies and daily procedures to meet its control goals, such as limiting access to cash, splitting duties, and reconciling records. They are the third of Week 8's five components of internal control. The GAO's Green Book (GAO-25-107721) lists common categories in paragraph 10.04, Table 1, and says its list is not all inclusive; the course teaches six. Access restrictions: each clerk uses a separate cash drawer and register login. Information processing: prenumbered repair tickets, every number accounted for. Physical control: a locked stockroom for bicycles and a safe for cash. The other three come on the next slide. DO: read each example aloud and ask which missing dollar it would expose.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next three of the six categories, each with Dataset E's bicycle-shop example. Segregation of duties: the person who opens the mail and lists checks received is not the person who records receivables. Complete, accurate, and timely recording of valid transactions: a monthly bank reconciliation prepared by someone who does not handle cash, which is the schedule most of this deck teaches. Management of human capital: background checks before hiring, and training and supervision for employees who handle cash. Name the wrong turn: the Green Book's list is not a complete checklist, so a business doing these six is not finished; it picks controls that fit its own risks. DO: have pairs match one of these three controls to the stall or the grooming service from slide 2, then share.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Segregation of duties keeps any one person from both handling an asset and keeping its records. The left column is the handling side: the person who opens the mail and lists each check. The right column is the records side: the person who records the payment in Accounts Receivable. When the two disagree, one spots it. Now the limit. Internal control gives reasonable, not absolute, assurance: people make mistakes, and two employees can collude to defeat segregation of duties. Cure Week 8's wrong turn again: splitting duties is not distrust, because a second count protects the clerk too. DO: ask whether splitting duties could stop two employees working together. Take votes, then state that collusion defeats it, which is why the assurance is reasonable, never absolute.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Controls over cash include prompt deposits, payment by check or electronic transfer with approval, a petty cash fund with receipts, and a monthly bank reconciliation prepared by someone who does not handle cash. Cash coming in: the farmers' market stall counts its cash box with two people and deposits it the next morning, and someone who did not count it compares the slip with the bank's deposit. Card sales need the same habit: the dog-grooming owner compares card deposits with the day's sales records. Cash going out: the bicycle shop pays by check or electronic transfer, never from the drawer, and a founder approves each payment. DO: ask whether a card-only business still needs a second person's comparison; take answers, then explain that card deposits can still be missed or doubled.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petty cash fund is a small, fixed amount of cash held by one custodian for payments too small for a check, with a receipt for every payment: postage for one package, a tip for a delivery driver. Its rule is that the receipts plus the cash left always add back to the fund's set amount. Setting the fund up debits Petty Cash and credits Cash. Paying from it makes no entry yet. Refilling it with a check debits the expenses the receipts show, such as Postage Expense, and credits Cash; Petty Cash does not change. DO: ask the room which account the refill debits. Most will say Petty Cash; correct it: the refill debits the expenses, because the box only returns to its set amount.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bank statement is the bank's own record of a business's account for a period: deposits received, checks and transfers paid, fees, interest, and the ending balance. The bank and the shop record the same cash at different moments, so the balances differ even when nobody has made a mistake. A bank reconciliation is a schedule that explains every difference between the balance on the bank statement and the balance in the Cash account, adjusting each side until both reach the same true cash balance. The shop's gap is $401. Cure the wrong turn: the bank's balance is not the right one; neither starting balance is right until both are adjusted. DO: return to slide 2's vote and ask who still trusts the bank's $8,450, and why not.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deposit in transit is cash the business has recorded and deposited that the bank had not yet added when it prepared the statement, so it is added to the bank side. An outstanding check is a check the business has written and recorded that the bank had not yet paid, so it is subtracted on the bank side. Walk Dataset F: balance per bank statement $8,450; add the deposit in transit, 8,450 + 1,200 = $9,650; the outstanding checks, No. 211 for $400 and No. 214 for $750, total 400 + 750 = $1,150; and 9,650 − 1,150 = $8,500, the adjusted bank balance. DO: pause before each step and ask add or subtract; reveal each result. Cure: outstanding checks are bank side, because the books already show them.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book side carries what the bank knew and the shop did not, plus the shop's own errors. A bank service charge is a fee the bank takes directly from the account. An NSF check is a customer's check that the customer's bank refused to pay because the account did not have sufficient funds. Walk Dataset F one step at a time: 8,851 − 25 = $8,826 for the service charge; 8,826 − 300 = $8,526 for the NSF check; 8,526 + 10 = $8,536 for the interest earned; and the error on check No. 209, written for $95 and recorded as $59, so 95 − 59 = $36, and 8,536 − 36 = $8,500. DO: have students call out each running total before you reveal it, then point out that both sides now show $8,500.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transposition error is a recording mistake in which two digits of a number are swapped; the difference between the correct and recorded amounts is always evenly divisible by 9. Check No. 209 was written for $95 and recorded as $59: 95 − 59 = $36, and 36 ÷ 9 = 4, a whole number. The rule runs one way only. A transposition always leaves a difference divisible by 9, but other errors can too, so a divisible-by-9 gap tells you where to look first, not what you will find. The whole gap is explained as well: the bank side adds a net $50 and the book side removes a net $351, and 50 + 351 = $401. DO: ask a volunteer to show the digits swapping on the board, nine and five becoming five and nine.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Journal entries are needed only for the four book-side items, because the bank-side items are already in the shop's books and will clear the bank next month. Left column: the $1,200 deposit in transit and checks No. 211 and No. 214 need no entry. Right column: the four book-side entries. Debit Bank Service Charge Expense 25, credit Cash 25. Debit Accounts Receivable 300, credit Cash 300, because the customer owes again. Debit Cash 10, credit Interest Revenue 10. Debit Accounts Payable 36, credit Cash 36, because check No. 209 paid a supplier on account (an illustrative detail). Debits 25 + 300 + 10 + 36 = $371 equal the credits of $371. DO: ask for each reconciling item, entry or no entry, then reveal the four entries.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4 taught that an accrual or deferral adjusting entry affects one income statement account and one balance sheet account and never Cash. That rule still holds. The four reconciliation entries all touch Cash because they are corrections to Cash, not accruals or deferrals: they catch the books up with what already happened in the bank. Post them: 8,851 − 25 − 300 + 10 − 36 = $8,500, which matches both adjusted balances. Cure the wrong turn: not every reconciling item needs a journal entry. Ask of each item whether the Cash account already knows about it. DO: have pairs post the four entries to a Cash T-account, as in Week 3, and confirm the ending balance of $8,500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Gemini, and paste this prompt: The bicycle shop's bank statement shows $8,450 and its Cash account shows $8,851. There is a $1,200 deposit in transit, outstanding checks of $400 and $750, a $25 service charge, a $300 NSF check, $10 of interest earned, and check No. 209 written for $95 but recorded as $59. Prepare the bank reconciliation and the journal entries. A common error on this material is writing journal entries for the deposit in transit and the outstanding checks. The vetted reconciliation reaches $8,500 on both sides, with entries for the four book-side items only. DO: have pairs mark every line against Dataset F and strike any bank-side entry. Close on this activity's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Control activities guard cash, and the course teaches six of the Green Book's categories. Segregation of duties splits handling from recording, though collusion can defeat it. Cash comes in through prompt deposits, goes out by approved check or transfer, and small bills run through a petty cash fund with receipts. Cash equivalents are short-term, highly liquid investments so near to maturity that their value is unlikely to change, reported with cash on the line cash and cash equivalents; the reconciled $8,500 is the shop's Cash at the end of Month 3. DO: ask each student to write one sentence naming which side gets the entries and why, and collect three to read aloud. Next week, Receivables measures what customers owe.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Two balances, one truth</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9 · Cash and the Bank Reconciliation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9 · GUARDING CASH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counts the cash?</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THREE CLOSING COUNTS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F</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controls guard cash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Access: separate drawer and register login</a:t>
            </a:r>
          </a:p>
          <a:p>
            <a:pPr algn="l" marL="342900" indent="-342900">
              <a:spcBef>
                <a:spcPts val="0"/>
              </a:spcBef>
              <a:spcAft>
                <a:spcPts val="800"/>
              </a:spcAft>
              <a:buChar char="•"/>
            </a:pPr>
            <a:r>
              <a:rPr sz="1800">
                <a:solidFill>
                  <a:srgbClr val="FFFFFF"/>
                </a:solidFill>
                <a:latin typeface="Calibri"/>
              </a:rPr>
              <a:t>Information processing: prenumbered repair tickets</a:t>
            </a:r>
          </a:p>
          <a:p>
            <a:pPr algn="l" marL="342900" indent="-342900">
              <a:spcBef>
                <a:spcPts val="0"/>
              </a:spcBef>
              <a:spcAft>
                <a:spcPts val="800"/>
              </a:spcAft>
              <a:buChar char="•"/>
            </a:pPr>
            <a:r>
              <a:rPr sz="1800">
                <a:solidFill>
                  <a:srgbClr val="FFFFFF"/>
                </a:solidFill>
                <a:latin typeface="Calibri"/>
              </a:rPr>
              <a:t>Physical: locked stockroom, a safe for cash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SIX CONTROL ACTIVITIES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Split, record, hire well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Segregation of duties: mail list versus receivables</a:t>
            </a:r>
          </a:p>
          <a:p>
            <a:pPr algn="l" marL="342900" indent="-342900">
              <a:spcBef>
                <a:spcPts val="0"/>
              </a:spcBef>
              <a:spcAft>
                <a:spcPts val="800"/>
              </a:spcAft>
              <a:buChar char="•"/>
            </a:pPr>
            <a:r>
              <a:rPr sz="1800">
                <a:solidFill>
                  <a:srgbClr val="FFFFFF"/>
                </a:solidFill>
                <a:latin typeface="Calibri"/>
              </a:rPr>
              <a:t>Recording: monthly reconciliation by a non-handler</a:t>
            </a:r>
          </a:p>
          <a:p>
            <a:pPr algn="l" marL="342900" indent="-342900">
              <a:spcBef>
                <a:spcPts val="0"/>
              </a:spcBef>
              <a:spcAft>
                <a:spcPts val="800"/>
              </a:spcAft>
              <a:buChar char="•"/>
            </a:pPr>
            <a:r>
              <a:rPr sz="1800">
                <a:solidFill>
                  <a:srgbClr val="FFFFFF"/>
                </a:solidFill>
                <a:latin typeface="Calibri"/>
              </a:rPr>
              <a:t>Human capital: background checks, training, supervision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THREE MORE CATEGORIES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Handle versus record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Handles: opens mail, lists checks</a:t>
            </a:r>
          </a:p>
          <a:p>
            <a:pPr algn="l" marL="342900" indent="-342900">
              <a:spcBef>
                <a:spcPts val="0"/>
              </a:spcBef>
              <a:spcAft>
                <a:spcPts val="800"/>
              </a:spcAft>
              <a:buChar char="•"/>
            </a:pPr>
            <a:r>
              <a:rPr sz="1800">
                <a:solidFill>
                  <a:srgbClr val="FFFFFF"/>
                </a:solidFill>
                <a:latin typeface="Calibri"/>
              </a:rPr>
              <a:t>Asset in hand, no records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Records: posts Accounts Receivable</a:t>
            </a:r>
          </a:p>
          <a:p>
            <a:pPr algn="l" marL="342900" indent="-342900">
              <a:spcBef>
                <a:spcPts val="0"/>
              </a:spcBef>
              <a:spcAft>
                <a:spcPts val="800"/>
              </a:spcAft>
              <a:buChar char="•"/>
            </a:pPr>
            <a:r>
              <a:rPr sz="1800">
                <a:solidFill>
                  <a:srgbClr val="FFFFFF"/>
                </a:solidFill>
                <a:latin typeface="Calibri"/>
              </a:rPr>
              <a:t>Records, no asset in hand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KEY SPLIT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Deposit fast, approve payments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Deposit promptly; two people count</a:t>
            </a:r>
          </a:p>
          <a:p>
            <a:pPr algn="l" marL="342900" indent="-342900">
              <a:spcBef>
                <a:spcPts val="0"/>
              </a:spcBef>
              <a:spcAft>
                <a:spcPts val="800"/>
              </a:spcAft>
              <a:buChar char="•"/>
            </a:pPr>
            <a:r>
              <a:rPr sz="1800">
                <a:solidFill>
                  <a:srgbClr val="FFFFFF"/>
                </a:solidFill>
                <a:latin typeface="Calibri"/>
              </a:rPr>
              <a:t>Pay by check or transfer, with approval</a:t>
            </a:r>
          </a:p>
          <a:p>
            <a:pPr algn="l" marL="342900" indent="-342900">
              <a:spcBef>
                <a:spcPts val="0"/>
              </a:spcBef>
              <a:spcAft>
                <a:spcPts val="800"/>
              </a:spcAft>
              <a:buChar char="•"/>
            </a:pPr>
            <a:r>
              <a:rPr sz="1800">
                <a:solidFill>
                  <a:srgbClr val="FFFFFF"/>
                </a:solidFill>
                <a:latin typeface="Calibri"/>
              </a:rPr>
              <a:t>Cards need the same comparison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CASH IN, CASH OUT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petty cash fund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custodian; a receipt for every payment</a:t>
            </a:r>
          </a:p>
          <a:p>
            <a:pPr algn="l" marL="342900" indent="-342900">
              <a:spcBef>
                <a:spcPts val="0"/>
              </a:spcBef>
              <a:spcAft>
                <a:spcPts val="800"/>
              </a:spcAft>
              <a:buChar char="•"/>
            </a:pPr>
            <a:r>
              <a:rPr sz="1800">
                <a:solidFill>
                  <a:srgbClr val="FFFFFF"/>
                </a:solidFill>
                <a:latin typeface="Calibri"/>
              </a:rPr>
              <a:t>Set up: debit Petty Cash, credit Cash</a:t>
            </a:r>
          </a:p>
          <a:p>
            <a:pPr algn="l" marL="342900" indent="-342900">
              <a:spcBef>
                <a:spcPts val="0"/>
              </a:spcBef>
              <a:spcAft>
                <a:spcPts val="800"/>
              </a:spcAft>
              <a:buChar char="•"/>
            </a:pPr>
            <a:r>
              <a:rPr sz="1800">
                <a:solidFill>
                  <a:srgbClr val="FFFFFF"/>
                </a:solidFill>
                <a:latin typeface="Calibri"/>
              </a:rPr>
              <a:t>Refill: debit the expenses, credit Cash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SMALL PAYMENTS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Why the balances differ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Bank statement: the bank's record of the account</a:t>
            </a:r>
          </a:p>
          <a:p>
            <a:pPr algn="l" marL="342900" indent="-342900">
              <a:spcBef>
                <a:spcPts val="0"/>
              </a:spcBef>
              <a:spcAft>
                <a:spcPts val="800"/>
              </a:spcAft>
              <a:buChar char="•"/>
            </a:pPr>
            <a:r>
              <a:rPr sz="1800">
                <a:solidFill>
                  <a:srgbClr val="FFFFFF"/>
                </a:solidFill>
                <a:latin typeface="Calibri"/>
              </a:rPr>
              <a:t>Same cash, recorded at different moments</a:t>
            </a:r>
          </a:p>
          <a:p>
            <a:pPr algn="l" marL="342900" indent="-342900">
              <a:spcBef>
                <a:spcPts val="0"/>
              </a:spcBef>
              <a:spcAft>
                <a:spcPts val="800"/>
              </a:spcAft>
              <a:buChar char="•"/>
            </a:pPr>
            <a:r>
              <a:rPr sz="1800">
                <a:solidFill>
                  <a:srgbClr val="FFFFFF"/>
                </a:solidFill>
                <a:latin typeface="Calibri"/>
              </a:rPr>
              <a:t>Neither balance is right until adjusted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TWO RECORDS, ONE ACCOUNT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Bank side: $8,500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$8,450 + 1,200 deposit in transit = $9,650</a:t>
            </a:r>
          </a:p>
          <a:p>
            <a:pPr algn="l" marL="342900" indent="-342900">
              <a:spcBef>
                <a:spcPts val="0"/>
              </a:spcBef>
              <a:spcAft>
                <a:spcPts val="800"/>
              </a:spcAft>
              <a:buChar char="•"/>
            </a:pPr>
            <a:r>
              <a:rPr sz="1800">
                <a:solidFill>
                  <a:srgbClr val="FFFFFF"/>
                </a:solidFill>
                <a:latin typeface="Calibri"/>
              </a:rPr>
              <a:t>Less checks No. 211 and No. 214: $1,150</a:t>
            </a:r>
          </a:p>
          <a:p>
            <a:pPr algn="l" marL="342900" indent="-342900">
              <a:spcBef>
                <a:spcPts val="0"/>
              </a:spcBef>
              <a:spcAft>
                <a:spcPts val="800"/>
              </a:spcAft>
              <a:buChar char="•"/>
            </a:pPr>
            <a:r>
              <a:rPr sz="1800">
                <a:solidFill>
                  <a:srgbClr val="FFFFFF"/>
                </a:solidFill>
                <a:latin typeface="Calibri"/>
              </a:rPr>
              <a:t>Adjusted bank balance: $8,500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BANK SIDE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Book side: $8,500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$8,851 − 25 − 300 + 10</a:t>
            </a:r>
          </a:p>
          <a:p>
            <a:pPr algn="l" marL="342900" indent="-342900">
              <a:spcBef>
                <a:spcPts val="0"/>
              </a:spcBef>
              <a:spcAft>
                <a:spcPts val="800"/>
              </a:spcAft>
              <a:buChar char="•"/>
            </a:pPr>
            <a:r>
              <a:rPr sz="1800">
                <a:solidFill>
                  <a:srgbClr val="FFFFFF"/>
                </a:solidFill>
                <a:latin typeface="Calibri"/>
              </a:rPr>
              <a:t>Error on check No. 209: 95 − 59 = $36</a:t>
            </a:r>
          </a:p>
          <a:p>
            <a:pPr algn="l" marL="342900" indent="-342900">
              <a:spcBef>
                <a:spcPts val="0"/>
              </a:spcBef>
              <a:spcAft>
                <a:spcPts val="800"/>
              </a:spcAft>
              <a:buChar char="•"/>
            </a:pPr>
            <a:r>
              <a:rPr sz="1800">
                <a:solidFill>
                  <a:srgbClr val="FFFFFF"/>
                </a:solidFill>
                <a:latin typeface="Calibri"/>
              </a:rPr>
              <a:t>Adjusted book balance: $8,500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BOOK SIDE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Divisible by 9</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Check No. 209: $95 recorded as $59</a:t>
            </a:r>
          </a:p>
          <a:p>
            <a:pPr algn="l" marL="342900" indent="-342900">
              <a:spcBef>
                <a:spcPts val="0"/>
              </a:spcBef>
              <a:spcAft>
                <a:spcPts val="800"/>
              </a:spcAft>
              <a:buChar char="•"/>
            </a:pPr>
            <a:r>
              <a:rPr sz="1800">
                <a:solidFill>
                  <a:srgbClr val="FFFFFF"/>
                </a:solidFill>
                <a:latin typeface="Calibri"/>
              </a:rPr>
              <a:t>95 − 59 = $36; 36 ÷ 9 = 4</a:t>
            </a:r>
          </a:p>
          <a:p>
            <a:pPr algn="l" marL="342900" indent="-342900">
              <a:spcBef>
                <a:spcPts val="0"/>
              </a:spcBef>
              <a:spcAft>
                <a:spcPts val="800"/>
              </a:spcAft>
              <a:buChar char="•"/>
            </a:pPr>
            <a:r>
              <a:rPr sz="1800">
                <a:solidFill>
                  <a:srgbClr val="FFFFFF"/>
                </a:solidFill>
                <a:latin typeface="Calibri"/>
              </a:rPr>
              <a:t>A clue for where to look, not proof</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SWAPPED DIGITS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Book side gets entries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Bank side: no entry</a:t>
            </a:r>
          </a:p>
          <a:p>
            <a:pPr algn="l" marL="342900" indent="-342900">
              <a:spcBef>
                <a:spcPts val="0"/>
              </a:spcBef>
              <a:spcAft>
                <a:spcPts val="800"/>
              </a:spcAft>
              <a:buChar char="•"/>
            </a:pPr>
            <a:r>
              <a:rPr sz="1800">
                <a:solidFill>
                  <a:srgbClr val="FFFFFF"/>
                </a:solidFill>
                <a:latin typeface="Calibri"/>
              </a:rPr>
              <a:t>Deposit and two checks already booked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Book side: four entries</a:t>
            </a:r>
          </a:p>
          <a:p>
            <a:pPr algn="l" marL="342900" indent="-342900">
              <a:spcBef>
                <a:spcPts val="0"/>
              </a:spcBef>
              <a:spcAft>
                <a:spcPts val="800"/>
              </a:spcAft>
              <a:buChar char="•"/>
            </a:pPr>
            <a:r>
              <a:rPr sz="1800">
                <a:solidFill>
                  <a:srgbClr val="FFFFFF"/>
                </a:solidFill>
                <a:latin typeface="Calibri"/>
              </a:rPr>
              <a:t>Each touches Cash</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ENTRIES OR NOT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Corrections, not adjustments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Reconciliation entries correct Cash</a:t>
            </a:r>
          </a:p>
          <a:p>
            <a:pPr algn="l" marL="342900" indent="-342900">
              <a:spcBef>
                <a:spcPts val="0"/>
              </a:spcBef>
              <a:spcAft>
                <a:spcPts val="800"/>
              </a:spcAft>
              <a:buChar char="•"/>
            </a:pPr>
            <a:r>
              <a:rPr sz="1800">
                <a:solidFill>
                  <a:srgbClr val="FFFFFF"/>
                </a:solidFill>
                <a:latin typeface="Calibri"/>
              </a:rPr>
              <a:t>Accruals and deferrals never touch Cash</a:t>
            </a:r>
          </a:p>
          <a:p>
            <a:pPr algn="l" marL="342900" indent="-342900">
              <a:spcBef>
                <a:spcPts val="0"/>
              </a:spcBef>
              <a:spcAft>
                <a:spcPts val="800"/>
              </a:spcAft>
              <a:buChar char="•"/>
            </a:pPr>
            <a:r>
              <a:rPr sz="1800">
                <a:solidFill>
                  <a:srgbClr val="FFFFFF"/>
                </a:solidFill>
                <a:latin typeface="Calibri"/>
              </a:rPr>
              <a:t>Cash after posting: $8,500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WEEK 4'S RULE STILL HOLDS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reconciliation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F into one approved chatbot</a:t>
            </a:r>
          </a:p>
          <a:p>
            <a:pPr algn="l" marL="342900" indent="-342900">
              <a:spcBef>
                <a:spcPts val="0"/>
              </a:spcBef>
              <a:spcAft>
                <a:spcPts val="800"/>
              </a:spcAft>
              <a:buChar char="•"/>
            </a:pPr>
            <a:r>
              <a:rPr sz="1800">
                <a:solidFill>
                  <a:srgbClr val="FFFFFF"/>
                </a:solidFill>
                <a:latin typeface="Calibri"/>
              </a:rPr>
              <a:t>Watch for entries on bank-side items</a:t>
            </a:r>
          </a:p>
          <a:p>
            <a:pPr algn="l" marL="342900" indent="-342900">
              <a:spcBef>
                <a:spcPts val="0"/>
              </a:spcBef>
              <a:spcAft>
                <a:spcPts val="800"/>
              </a:spcAft>
              <a:buChar char="•"/>
            </a:pPr>
            <a:r>
              <a:rPr sz="1800">
                <a:solidFill>
                  <a:srgbClr val="FFFFFF"/>
                </a:solidFill>
                <a:latin typeface="Calibri"/>
              </a:rPr>
              <a:t>The tool drafts; you check every line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balances, one truth</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True cash is $8,500</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Bank side waits; book side gets entries</a:t>
            </a:r>
          </a:p>
          <a:p>
            <a:pPr algn="l" marL="342900" indent="-342900">
              <a:spcBef>
                <a:spcPts val="0"/>
              </a:spcBef>
              <a:spcAft>
                <a:spcPts val="800"/>
              </a:spcAft>
              <a:buChar char="•"/>
            </a:pPr>
            <a:r>
              <a:rPr sz="1800">
                <a:solidFill>
                  <a:srgbClr val="FFFFFF"/>
                </a:solidFill>
                <a:latin typeface="Calibri"/>
              </a:rPr>
              <a:t>Both sides reach $8,500</a:t>
            </a:r>
          </a:p>
          <a:p>
            <a:pPr algn="l" marL="342900" indent="-342900">
              <a:spcBef>
                <a:spcPts val="0"/>
              </a:spcBef>
              <a:spcAft>
                <a:spcPts val="800"/>
              </a:spcAft>
              <a:buChar char="•"/>
            </a:pPr>
            <a:r>
              <a:rPr sz="1800">
                <a:solidFill>
                  <a:srgbClr val="FFFFFF"/>
                </a:solidFill>
                <a:latin typeface="Calibri"/>
              </a:rPr>
              <a:t>Next: receivables and the allowance method</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balances, one truth</dc:title>
  <dc:subject>Two balances, one truth — Week 09</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