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For how the course runs, point students to the current syllabus; this deck stays with this week's ideas. The orienting question is one every new employee meets: why is the paycheck smaller than the hours times the rate, and who gets the difference? This week students tour the common current liabilities, record a note payable, sales tax, and the current portion of a long loan, and then spend most of the session on payroll: gross pay with overtime, the 2026 Social Security and Medicare withholdings, net pay, the employer's own payroll taxes, and the wage base. The session closes on loss contingencies, in words. Everything uses the bicycle shop's illustrative paycheck, Dataset I, at the real 2026 rates. Transition to the hook: a mechanic's long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on the bicycle shop's mechanic (illustrative). The mechanic worked 45 hours this week at $24 an hour and earned $1,140, but the paycheck says $957.79. DO: ask the room to name every line they remember from a real pay stub, from a café, a warehouse, or a campus job. Write each line on the board as it comes: Social Security, Medicare, federal income tax, state income tax, maybe a retirement plan. Then ask one more question: does the week cost the shop $1,140, more, or less? Collect a show of hands for each choice and leave the votes on the board. By the end of the deck the class will see that the week cost the shop $1,227.21, more than the mechanic earned, and why.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numbers are Dataset I, the bicycle shop mechanic's weekly paycheck. The wages are illustrative and describe no real business; the rates are real, from Dataset M. The mechanic worked 40 regular hours at $24 and 5 overtime hours at $36. Gross pay is $1,140. Social Security withheld at 6.2 percent is $70.68, Medicare withheld at 1.45 percent is $16.53, and the federal income tax withheld is an illustrative $95.00, never computed from the IRS tables. Net pay is $957.79. The shop's matching Social Security and Medicare is $87.21. A second employee near the $184,500 wage base pays only $31.00 of Social Security on the same paycheck. Alongside it, the note payable reuses Week 10's Dataset G note from the borrower's side.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Current liabilities are obligations expected to be paid within one year or the operating cycle: accounts payable, short-term notes payable, sales taxes payable, unearned revenue, payroll liabilities, and the current portion of long-term debt. Call back Week 5, which split the balance sheet into current and long-term items, and Week 2, which defined a liability as an obligation to transfer resources to others. The shop's Month 1 balance sheet already showed three: Accounts Payable $300, Wages Payable $400, and Unearned Revenue $900, which total 300 + 400 + 900 = $1,600. Cure the wrong turn: a liability is not an expense. Paying a supplier lowers Accounts Payable and Cash and records no expense, because the expense was recorded when the goods were used. DO: ask which of the three Month 1 lines the shop settles with work instead of cash; it is Unearned Revenue.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note payable is a liability created when a business signs a written promise to repay a sum, usually with interest, by a stated date. This is Week 10's note turned over: a youth cycling program signed a $6,000, 6 percent, 3-month note to the shop, so on the program's books it is a note payable. Its interest is $6,000 × 6% × 3⁄12 = $90, so at maturity the program pays 6,000 + 90 = $6,090. It debits Notes Payable 6,000 and Interest Expense 90, and credits Cash 6,090. Interest Expense is the expense account for the interest a borrower owes for the time it has used someone else's money. DO: before revealing the interest, ask students to compute it on mini whiteboards; anyone who writes a full year's interest has found the wrong turn. A 3-month note owes three months of interest, not a full year's.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campus bookstore (illustrative) sells $2,000 of sweatshirts for cash at an illustrative 8 percent sales tax rate. Real rates are set by each state and city, and this one describes no real place. The tax is 2,000 × 0.08 = $160, and the customers pay 2,000 + 160 = $2,160. The bookstore debits Cash 2,160 and credits Sales Revenue 2,000 and Sales Taxes Payable 160. The left column is what the store earned: the $2,000 of Sales Revenue. The right column is what it only collected: the $160 of Sales Taxes Payable, a current liability it owes until it sends the tax in. DO: put the cash total of $2,160 on the board and ask how much of it the store may keep. Cure the wrong turn: sales tax collected is a liability, never revenue.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current portion of long-term debt is the part of a long-term loan due within the next year, reported as a current liability while the rest stays long-term. A landscaping company (illustrative) owes $50,000 on a five-year note that it repays at $10,000 a year. The $10,000 due in the next year is the current portion, a current liability, and the other 50,000 − 10,000 = $40,000 stays long-term. Stress what did not happen: no journal entry changed the debt, which is still $50,000. Only the classification moved, so a lender reading Week 5's classified balance sheet can see what must be paid within a year. DO: ask students where the next $10,000 will sit one year from now, after this year's payment; it sits in current liabilities again, as the next year's share moves up.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Gross pay is the total an employee earns for a pay period, regular pay plus any overtime pay, before anything is withheld. The overtime rule comes from the Fair Labor Standards Act, which the Department of Labor states as: Unless exempt, employees covered by the Act must receive overtime pay for hours worked over 40 in a workweek at a rate not less than time and one-half their regular rates of pay. Time and one-half is the regular rate times 1.5. The mechanic's regular pay is 40 × $24 = $960. The overtime rate is $24 × 1.5 = $36, and the 45 − 40 = 5 hours over 40 pay 5 × $36 = $180. Gross pay is 960 + 180 = $1,140. DO: have pairs compute the overtime pay before you reveal it, then ask what the 1.5 multiplier protects; it is the premium the rule requires on every hour past 40.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Withholdings are amounts an employer keeps back from an employee's gross pay and sends to others for the employee. For wages paid in 2026, the Social Security Administration and IRS Publication 15 (2026) state the Social Security tax as 6.2 percent each for employees and employers on wages up to the $184,500 wage base, and the Medicare tax as 1.45 percent each with no wage base. The mechanic is below the wage base, so Social Security withheld is 1,140 × 0.062 = $70.68 and Medicare withheld is 1,140 × 0.0145 = $16.53. Federal income tax withheld is an illustrative $95.00; real withholding comes from the IRS's tables, which this course does not compute. An Additional Medicare Tax of 0.9 percent is withheld on wages above $200,000; name it, and note that it does not apply here. DO: ask why only two of the three withholdings can be computed from a rate.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Net pay is the take-home amount of a paycheck: gross pay minus all withholdings. The three withholdings total 70.68 + 16.53 + 95.00 = $182.21, so net pay is 1,140 − 182.21 = $957.79. Then check it the other way, the habit this course asks for on every total: 70.68 + 16.53 + 95.00 + 957.79 = $1,140.00, back to gross pay. If the four lines do not add back to the gross, one of them is wrong. DO: give each table one line of the paycheck to compute to the cent, then have the tables add their lines on the board until the total reaches $1,140.00. Point out that payroll is the one place in this course where every figure runs to the cent, so each tax is rounded to the nearest cent before it is added.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transaction the usual way. What happened: the mechanic earned a week's wages. Which accounts change: Wages Expense rises by the whole gross pay, three tax liabilities rise, and Wages Payable rises by the net pay the shop still owes the mechanic. Entry 1: debit Wages Expense 1,140.00; credit Social Security Tax Payable 70.68, Medicare Tax Payable 16.53, Federal Income Tax Payable 95.00, and Wages Payable 957.79. Debits 1,140.00 = credits 70.68 + 16.53 + 95.00 + 957.79 = 1,140.00. Call back Week 4: Wages Payable is the accrued expense you first recorded for the mechanic's unpaid days, now with more lines. Cure the wrong turn: gross pay, not the paycheck, is what the job costs. DO: show a version debiting Wages Expense for 957.79 and ask the room what is missing; the withholdings are.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left column is the employee's share of Social Security and Medicare, 70.68 + 16.53 = $87.21, withheld from gross pay. The right column is the employer's share, the same $87.21, which the shop records as its own cost. Payroll Tax Expense is the expense account for the employer's own payroll taxes, a cost on top of gross pay. Entry 2: debit Payroll Tax Expense 87.21; credit Social Security Tax Payable 70.68 and Medicare Tax Payable 16.53. The shop also owes federal and state unemployment taxes, named in words; their rates are not part of this course's figures. Then Entry 3 pays the mechanic, debit Wages Payable 957.79 and credit Cash 957.79, and Entry 4 sends the government 141.36 + 33.06 + 95.00 = $269.42. DO: ask whether the $87.21 match appears on the pay stub; it does not, which cures the wrong turn that the employer's share is withheld.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wage base is the most wages in a year on which Social Security tax is charged; for 2026 it is $184,500. A second employee's wages before this paycheck already total $184,000, so only 184,500 − 184,000 = $500 of a $1,140 paycheck is below the wage base. Social Security withheld is 500 × 0.062 = $31.00. Medicare has no wage base, so it is still 1,140 × 0.0145 = $16.53. The employee's wages reach 184,000 + 1,140 = $185,140, still below $200,000, so no Additional Medicare Tax is withheld. DO: ask what Social Security the employee's next paycheck carries; none, for the rest of the year, because the base is behind them. Cure the wrong turn: Social Security tax is not due on every dollar of wages, and charging the whole $1,140 would withhold $70.68 instead of $31.00.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loss contingency is a possible loss that depends on a future event, such as the outcome of a customer's lawsuit. In words, standard usage sorts it three ways. It is recorded when the loss is probable and the amount can be reasonably estimated. It is disclosed in the notes when the loss is reasonably possible, or probable but not reasonably estimable. A remote loss needs neither. Picture a customer's claim that a repaired bicycle failed on a hill. The course teaches this in words only and keys no amount, because real cases call for judgment by managers, lawyers, and auditors. DO: read three versions of the lawyer's opinion aloud, probable and estimable, reasonably possible, and remote, and have the room hold up one, two, or three fingers for record, disclose, or neither after each.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Gemini, and paste this prompt: A mechanic works 45 hours in a workweek at $24 an hour. Use 2026 rates of 6.2 percent for Social Security on wages up to $184,500 and 1.45 percent for Medicare, and an illustrative $95.00 of federal income tax. Compute gross pay, net pay, and the employer's payroll taxes, and journalize the payroll. Then they check every figure against Dataset I: gross $1,140, net $957.79, the match $87.21. A common slip is subtracting the employer's $87.21 from the mechanic's pay as well, or using an outdated wage base. DO: collect one slip per table and correct it on the board. The judgment rule for this activity: the tool drafts; you check every entry, every total, and every rate.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Current liabilities are debts due within a year, and a liability is never an expense. The program's note owed $90 of interest for three months. The bookstore's $160 of sales tax is a liability, not revenue. The landscaping company's $10,000 current portion moved up while $40,000 stayed long-term. The mechanic's gross pay is $1,140, the withholdings total $182.21, and net pay is $957.79. The shop's match is $87.21, so the week cost 1,140.00 + 87.21 = $1,227.21, which equals the cash paid out, 957.79 + 269.42. The second employee paid $31.00 of Social Security at the wage base. Loss contingencies are recorded, disclosed, or left out. DO: return to the hook's show of hands and reveal that the week cost more than $1,140. Next week, Long-Term Liabilities prices bonds.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One paycheck, many debts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Current Liabilities and Payroll</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WHAT THE SHOP OWES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is the check smaller?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ONE LONG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I</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debts due soon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Payables, notes, sales taxes, unearned revenue</a:t>
            </a:r>
          </a:p>
          <a:p>
            <a:pPr algn="l" marL="342900" indent="-342900">
              <a:spcBef>
                <a:spcPts val="0"/>
              </a:spcBef>
              <a:spcAft>
                <a:spcPts val="800"/>
              </a:spcAft>
              <a:buChar char="•"/>
            </a:pPr>
            <a:r>
              <a:rPr sz="1800">
                <a:solidFill>
                  <a:srgbClr val="FFFFFF"/>
                </a:solidFill>
                <a:latin typeface="Calibri"/>
              </a:rPr>
              <a:t>Payroll liabilities and the current portion</a:t>
            </a:r>
          </a:p>
          <a:p>
            <a:pPr algn="l" marL="342900" indent="-342900">
              <a:spcBef>
                <a:spcPts val="0"/>
              </a:spcBef>
              <a:spcAft>
                <a:spcPts val="800"/>
              </a:spcAft>
              <a:buChar char="•"/>
            </a:pPr>
            <a:r>
              <a:rPr sz="1800">
                <a:solidFill>
                  <a:srgbClr val="FFFFFF"/>
                </a:solidFill>
                <a:latin typeface="Calibri"/>
              </a:rPr>
              <a:t>A liability is owed, not used up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DEBTS DUE WITHIN A YEAR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months, not twelve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$6,000 × 6% × 3⁄12 = $90</a:t>
            </a:r>
          </a:p>
          <a:p>
            <a:pPr algn="l" marL="342900" indent="-342900">
              <a:spcBef>
                <a:spcPts val="0"/>
              </a:spcBef>
              <a:spcAft>
                <a:spcPts val="800"/>
              </a:spcAft>
              <a:buChar char="•"/>
            </a:pPr>
            <a:r>
              <a:rPr sz="1800">
                <a:solidFill>
                  <a:srgbClr val="FFFFFF"/>
                </a:solidFill>
                <a:latin typeface="Calibri"/>
              </a:rPr>
              <a:t>Pay 6,000 + 90 = $6,090 at maturity</a:t>
            </a:r>
          </a:p>
          <a:p>
            <a:pPr algn="l" marL="342900" indent="-342900">
              <a:spcBef>
                <a:spcPts val="0"/>
              </a:spcBef>
              <a:spcAft>
                <a:spcPts val="800"/>
              </a:spcAft>
              <a:buChar char="•"/>
            </a:pPr>
            <a:r>
              <a:rPr sz="1800">
                <a:solidFill>
                  <a:srgbClr val="FFFFFF"/>
                </a:solidFill>
                <a:latin typeface="Calibri"/>
              </a:rPr>
              <a:t>Debit Notes Payable 6,000, Interest Expense 90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BORROWER'S NOTE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Revenue versus tax collected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Sales Revenue: $2,000</a:t>
            </a:r>
          </a:p>
          <a:p>
            <a:pPr algn="l" marL="342900" indent="-342900">
              <a:spcBef>
                <a:spcPts val="0"/>
              </a:spcBef>
              <a:spcAft>
                <a:spcPts val="800"/>
              </a:spcAft>
              <a:buChar char="•"/>
            </a:pPr>
            <a:r>
              <a:rPr sz="1800">
                <a:solidFill>
                  <a:srgbClr val="FFFFFF"/>
                </a:solidFill>
                <a:latin typeface="Calibri"/>
              </a:rPr>
              <a:t>Earned by the bookstore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Sales Taxes Payable: $160</a:t>
            </a:r>
          </a:p>
          <a:p>
            <a:pPr algn="l" marL="342900" indent="-342900">
              <a:spcBef>
                <a:spcPts val="0"/>
              </a:spcBef>
              <a:spcAft>
                <a:spcPts val="800"/>
              </a:spcAft>
              <a:buChar char="•"/>
            </a:pPr>
            <a:r>
              <a:rPr sz="1800">
                <a:solidFill>
                  <a:srgbClr val="FFFFFF"/>
                </a:solidFill>
                <a:latin typeface="Calibri"/>
              </a:rPr>
              <a:t>Owed to the state or city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WHOSE MONEY IS 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Due soon versus later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$50,000 five-year note, $10,000 a year</a:t>
            </a:r>
          </a:p>
          <a:p>
            <a:pPr algn="l" marL="342900" indent="-342900">
              <a:spcBef>
                <a:spcPts val="0"/>
              </a:spcBef>
              <a:spcAft>
                <a:spcPts val="800"/>
              </a:spcAft>
              <a:buChar char="•"/>
            </a:pPr>
            <a:r>
              <a:rPr sz="1800">
                <a:solidFill>
                  <a:srgbClr val="FFFFFF"/>
                </a:solidFill>
                <a:latin typeface="Calibri"/>
              </a:rPr>
              <a:t>Current portion: $10,000</a:t>
            </a:r>
          </a:p>
          <a:p>
            <a:pPr algn="l" marL="342900" indent="-342900">
              <a:spcBef>
                <a:spcPts val="0"/>
              </a:spcBef>
              <a:spcAft>
                <a:spcPts val="800"/>
              </a:spcAft>
              <a:buChar char="•"/>
            </a:pPr>
            <a:r>
              <a:rPr sz="1800">
                <a:solidFill>
                  <a:srgbClr val="FFFFFF"/>
                </a:solidFill>
                <a:latin typeface="Calibri"/>
              </a:rPr>
              <a:t>Long-term: 50,000 − 10,000 = $40,000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ONE LOAN, TWO LINES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Gross pay: $1,140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Regular: 40 hours × $24 = $960</a:t>
            </a:r>
          </a:p>
          <a:p>
            <a:pPr algn="l" marL="342900" indent="-342900">
              <a:spcBef>
                <a:spcPts val="0"/>
              </a:spcBef>
              <a:spcAft>
                <a:spcPts val="800"/>
              </a:spcAft>
              <a:buChar char="•"/>
            </a:pPr>
            <a:r>
              <a:rPr sz="1800">
                <a:solidFill>
                  <a:srgbClr val="FFFFFF"/>
                </a:solidFill>
                <a:latin typeface="Calibri"/>
              </a:rPr>
              <a:t>Overtime: $24 × 1.5 = $36; 5 × $36 = $180</a:t>
            </a:r>
          </a:p>
          <a:p>
            <a:pPr algn="l" marL="342900" indent="-342900">
              <a:spcBef>
                <a:spcPts val="0"/>
              </a:spcBef>
              <a:spcAft>
                <a:spcPts val="800"/>
              </a:spcAft>
              <a:buChar char="•"/>
            </a:pPr>
            <a:r>
              <a:rPr sz="1800">
                <a:solidFill>
                  <a:srgbClr val="FFFFFF"/>
                </a:solidFill>
                <a:latin typeface="Calibri"/>
              </a:rPr>
              <a:t>Gross: 960 + 180 = $1,140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GROSS PAY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taxes, one ceiling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Social Security: 6.2 percent up to $184,500</a:t>
            </a:r>
          </a:p>
          <a:p>
            <a:pPr algn="l" marL="342900" indent="-342900">
              <a:spcBef>
                <a:spcPts val="0"/>
              </a:spcBef>
              <a:spcAft>
                <a:spcPts val="800"/>
              </a:spcAft>
              <a:buChar char="•"/>
            </a:pPr>
            <a:r>
              <a:rPr sz="1800">
                <a:solidFill>
                  <a:srgbClr val="FFFFFF"/>
                </a:solidFill>
                <a:latin typeface="Calibri"/>
              </a:rPr>
              <a:t>Medicare: 1.45 percent, no wage base</a:t>
            </a:r>
          </a:p>
          <a:p>
            <a:pPr algn="l" marL="342900" indent="-342900">
              <a:spcBef>
                <a:spcPts val="0"/>
              </a:spcBef>
              <a:spcAft>
                <a:spcPts val="800"/>
              </a:spcAft>
              <a:buChar char="•"/>
            </a:pPr>
            <a:r>
              <a:rPr sz="1800">
                <a:solidFill>
                  <a:srgbClr val="FFFFFF"/>
                </a:solidFill>
                <a:latin typeface="Calibri"/>
              </a:rPr>
              <a:t>Income tax: illustrative $95.00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2026 RATES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Net pay: $957.79</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Withheld: 70.68 + 16.53 + 95.00 = $182.21</a:t>
            </a:r>
          </a:p>
          <a:p>
            <a:pPr algn="l" marL="342900" indent="-342900">
              <a:spcBef>
                <a:spcPts val="0"/>
              </a:spcBef>
              <a:spcAft>
                <a:spcPts val="800"/>
              </a:spcAft>
              <a:buChar char="•"/>
            </a:pPr>
            <a:r>
              <a:rPr sz="1800">
                <a:solidFill>
                  <a:srgbClr val="FFFFFF"/>
                </a:solidFill>
                <a:latin typeface="Calibri"/>
              </a:rPr>
              <a:t>Net: 1,140 − 182.21 = $957.79</a:t>
            </a:r>
          </a:p>
          <a:p>
            <a:pPr algn="l" marL="342900" indent="-342900">
              <a:spcBef>
                <a:spcPts val="0"/>
              </a:spcBef>
              <a:spcAft>
                <a:spcPts val="800"/>
              </a:spcAft>
              <a:buChar char="•"/>
            </a:pPr>
            <a:r>
              <a:rPr sz="1800">
                <a:solidFill>
                  <a:srgbClr val="FFFFFF"/>
                </a:solidFill>
                <a:latin typeface="Calibri"/>
              </a:rPr>
              <a:t>Check: four lines add back to $1,140.00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TAKE-HOME AMOUNT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entry, five lines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Wages Expense 1,140.00</a:t>
            </a:r>
          </a:p>
          <a:p>
            <a:pPr algn="l" marL="342900" indent="-342900">
              <a:spcBef>
                <a:spcPts val="0"/>
              </a:spcBef>
              <a:spcAft>
                <a:spcPts val="800"/>
              </a:spcAft>
              <a:buChar char="•"/>
            </a:pPr>
            <a:r>
              <a:rPr sz="1800">
                <a:solidFill>
                  <a:srgbClr val="FFFFFF"/>
                </a:solidFill>
                <a:latin typeface="Calibri"/>
              </a:rPr>
              <a:t>Credit three tax payables: 70.68, 16.53, 95.00</a:t>
            </a:r>
          </a:p>
          <a:p>
            <a:pPr algn="l" marL="342900" indent="-342900">
              <a:spcBef>
                <a:spcPts val="0"/>
              </a:spcBef>
              <a:spcAft>
                <a:spcPts val="800"/>
              </a:spcAft>
              <a:buChar char="•"/>
            </a:pPr>
            <a:r>
              <a:rPr sz="1800">
                <a:solidFill>
                  <a:srgbClr val="FFFFFF"/>
                </a:solidFill>
                <a:latin typeface="Calibri"/>
              </a:rPr>
              <a:t>Credit Wages Payable 957.79</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ENTRY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Withheld versus matched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Withheld from the mechanic: $87.21</a:t>
            </a:r>
          </a:p>
          <a:p>
            <a:pPr algn="l" marL="342900" indent="-342900">
              <a:spcBef>
                <a:spcPts val="0"/>
              </a:spcBef>
              <a:spcAft>
                <a:spcPts val="800"/>
              </a:spcAft>
              <a:buChar char="•"/>
            </a:pPr>
            <a:r>
              <a:rPr sz="1800">
                <a:solidFill>
                  <a:srgbClr val="FFFFFF"/>
                </a:solidFill>
                <a:latin typeface="Calibri"/>
              </a:rPr>
              <a:t>Comes out of gross pay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Matched by the shop: $87.21</a:t>
            </a:r>
          </a:p>
          <a:p>
            <a:pPr algn="l" marL="342900" indent="-342900">
              <a:spcBef>
                <a:spcPts val="0"/>
              </a:spcBef>
              <a:spcAft>
                <a:spcPts val="800"/>
              </a:spcAft>
              <a:buChar char="•"/>
            </a:pPr>
            <a:r>
              <a:rPr sz="1800">
                <a:solidFill>
                  <a:srgbClr val="FFFFFF"/>
                </a:solidFill>
                <a:latin typeface="Calibri"/>
              </a:rPr>
              <a:t>Payroll Tax Expense, on top</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SETS OF TAXES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Social Security has a ceiling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Wages so far: $184,000</a:t>
            </a:r>
          </a:p>
          <a:p>
            <a:pPr algn="l" marL="342900" indent="-342900">
              <a:spcBef>
                <a:spcPts val="0"/>
              </a:spcBef>
              <a:spcAft>
                <a:spcPts val="800"/>
              </a:spcAft>
              <a:buChar char="•"/>
            </a:pPr>
            <a:r>
              <a:rPr sz="1800">
                <a:solidFill>
                  <a:srgbClr val="FFFFFF"/>
                </a:solidFill>
                <a:latin typeface="Calibri"/>
              </a:rPr>
              <a:t>Below the base: 184,500 − 184,000 = $500</a:t>
            </a:r>
          </a:p>
          <a:p>
            <a:pPr algn="l" marL="342900" indent="-342900">
              <a:spcBef>
                <a:spcPts val="0"/>
              </a:spcBef>
              <a:spcAft>
                <a:spcPts val="800"/>
              </a:spcAft>
              <a:buChar char="•"/>
            </a:pPr>
            <a:r>
              <a:rPr sz="1800">
                <a:solidFill>
                  <a:srgbClr val="FFFFFF"/>
                </a:solidFill>
                <a:latin typeface="Calibri"/>
              </a:rPr>
              <a:t>Social Security $31.00; Medicare still $16.53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CEILING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Record, disclose, or neither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Probable and estimable: record it</a:t>
            </a:r>
          </a:p>
          <a:p>
            <a:pPr algn="l" marL="342900" indent="-342900">
              <a:spcBef>
                <a:spcPts val="0"/>
              </a:spcBef>
              <a:spcAft>
                <a:spcPts val="800"/>
              </a:spcAft>
              <a:buChar char="•"/>
            </a:pPr>
            <a:r>
              <a:rPr sz="1800">
                <a:solidFill>
                  <a:srgbClr val="FFFFFF"/>
                </a:solidFill>
                <a:latin typeface="Calibri"/>
              </a:rPr>
              <a:t>Reasonably possible: disclose in the notes</a:t>
            </a:r>
          </a:p>
          <a:p>
            <a:pPr algn="l" marL="342900" indent="-342900">
              <a:spcBef>
                <a:spcPts val="0"/>
              </a:spcBef>
              <a:spcAft>
                <a:spcPts val="800"/>
              </a:spcAft>
              <a:buChar char="•"/>
            </a:pPr>
            <a:r>
              <a:rPr sz="1800">
                <a:solidFill>
                  <a:srgbClr val="FFFFFF"/>
                </a:solidFill>
                <a:latin typeface="Calibri"/>
              </a:rPr>
              <a:t>Remote: neither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POSSIBLE LOSSES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payroll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I into one approved chatbot</a:t>
            </a:r>
          </a:p>
          <a:p>
            <a:pPr algn="l" marL="342900" indent="-342900">
              <a:spcBef>
                <a:spcPts val="0"/>
              </a:spcBef>
              <a:spcAft>
                <a:spcPts val="800"/>
              </a:spcAft>
              <a:buChar char="•"/>
            </a:pPr>
            <a:r>
              <a:rPr sz="1800">
                <a:solidFill>
                  <a:srgbClr val="FFFFFF"/>
                </a:solidFill>
                <a:latin typeface="Calibri"/>
              </a:rPr>
              <a:t>Watch for the match taken from pay</a:t>
            </a:r>
          </a:p>
          <a:p>
            <a:pPr algn="l" marL="342900" indent="-342900">
              <a:spcBef>
                <a:spcPts val="0"/>
              </a:spcBef>
              <a:spcAft>
                <a:spcPts val="800"/>
              </a:spcAft>
              <a:buChar char="•"/>
            </a:pPr>
            <a:r>
              <a:rPr sz="1800">
                <a:solidFill>
                  <a:srgbClr val="FFFFFF"/>
                </a:solidFill>
                <a:latin typeface="Calibri"/>
              </a:rPr>
              <a:t>The tool drafts; you check every line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paycheck, many debts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The week's true cost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Gross $1,140; net $957.79</a:t>
            </a:r>
          </a:p>
          <a:p>
            <a:pPr algn="l" marL="342900" indent="-342900">
              <a:spcBef>
                <a:spcPts val="0"/>
              </a:spcBef>
              <a:spcAft>
                <a:spcPts val="800"/>
              </a:spcAft>
              <a:buChar char="•"/>
            </a:pPr>
            <a:r>
              <a:rPr sz="1800">
                <a:solidFill>
                  <a:srgbClr val="FFFFFF"/>
                </a:solidFill>
                <a:latin typeface="Calibri"/>
              </a:rPr>
              <a:t>Shop's cost: 1,140.00 + 87.21 = $1,227.21</a:t>
            </a:r>
          </a:p>
          <a:p>
            <a:pPr algn="l" marL="342900" indent="-342900">
              <a:spcBef>
                <a:spcPts val="0"/>
              </a:spcBef>
              <a:spcAft>
                <a:spcPts val="800"/>
              </a:spcAft>
              <a:buChar char="•"/>
            </a:pPr>
            <a:r>
              <a:rPr sz="1800">
                <a:solidFill>
                  <a:srgbClr val="FFFFFF"/>
                </a:solidFill>
                <a:latin typeface="Calibri"/>
              </a:rPr>
              <a:t>Next: bonds and long-term liabilities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paycheck, many debts</dc:title>
  <dc:subject>One paycheck, many debts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