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General Biology I. I'm Prof. Castellano. This is the gateway course for biology and pre-health majors, and it's all about cells, energy, and DNA. Week 1 lays the foundation: what it means to be alive, and how biologists decide what's true instead of what merely sounds true. Ground rules: most of your grade is coursework — weekly tutorials, quizzes, discussions, assignments, and a hands-on lab — plus a midterm and a final. AI is your study partner everywhere except the quizzes and exams. Today we'll define life, climb the levels of organization, build a clean experiment, separate hypothesis from theory, and meet evolution, the idea that ties all of biology together.</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Finish the experiment vocabulary with the control group — and clear up the classic backwards idea. The control group is the NO-treatment baseline: in the fertilizer study, it's the plants that get zero fertilizer. The experimental group is the one that gets the treatment. Students often think the control is the group that gets the treatment — it's the opposite. Without a control, you have nothing to measure the effect against. And the golden rule of design: change ONE variable, hold everything else constant. If two things differed — more fertilizer AND more sunlight — you couldn't tell which caused the result. That extra difference is a confounding variable, and it ruins the experiment.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Clear this up for good, because everyday language poisons it. A hypothesis is a single, testable proposed explanation for a specific observation — basil and light. A theory is a broad explanation supported by a HUGE body of evidence that ties together many observations and keeps making successful predictions: the cell theory, the germ theory of disease, the theory of evolution. In everyday talk 'it's just a theory' means a hunch. In science it means almost the opposite — an idea so well-tested we build on it, like gravity. So when someone says 'evolution is just a theory,' they're using the everyday word, not the scientific one. On the quiz, you'll sort specific predictions (hypotheses) from big frameworks (theories).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End the teaching on the unifying theme. Evolution is change in the heritable traits of a population over generations. Its main engine is natural selection: individuals with traits better suited to the environment tend to survive and reproduce more, so those traits become more common. Use the antibiotic-resistance example — it's natural selection you can watch in a hospital. A few bacteria happen to carry a resistance gene; the antibiotic kills the rest; the survivors reproduce; the population shifts to resistant. Why is it the unifying theme? It explains life's unity — all cells share DNA and a near-universal genetic code, evidence of common ancestry — and life's diversity. We'll see the mechanism, heritable variation, when we hit genetics in Weeks 11 and 12.</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Paste this to an approved chatbot: 'In an experiment testing whether caffeine speeds up heart rate, what are the independent and dependent variables, and what's the control group?' Then check its work against today's definitions. Chatbots routinely swap the independent and dependent variables, or call the treatment group the 'control.' Your job all semester is to be the scientist who checks the machine — in the tutorial, in the assignment, and in tonight's lab, where you'll have the AI interpret your penny data and you'll catch its slips. The skill that matters is not getting an answer from the tool; it's verifying it.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 work through the characteristics of life, the scientific method, variables, and hypothesis versus theory with an approved chatbot, then submit the share link (about an hour). Two: Lab 1, Drops on a Penny — a real controlled experiment you run at home in ten minutes, with a data table and an AI-critique step, worth 50 points. Three: Quiz 1 — ten auto-graded questions, no AI allowed. Four: Discussion 1 — is a virus alive, and spot the flaw in a broken experiment. Five: Assignment 1 — Think Like a Biologist, coached and scored by your chatbot. Everything closes Sunday. Start early so you can reply to classmates.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We said living things are made of molecules and run on chemistry — and tonight's penny lab already gave you a hint of water's strange, life-giving behavior. Next week we go down a level on the organization ladder, to atoms, chemical bonds, and especially water: why it sticks to itself, why it dissolves so much, and why life as we know it depends on it. Callback to today: everything this term rides on this week — a clear definition of life, a clean experiment, the hypothesis-versus-theory distinction, and evolution as the connecting idea. Bring your curiosity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cold. Three quick votes by show of hands: is a virus alive? Is fire? Is a dormant seed? Fire moves, grows, consumes fuel, and 'reproduces' by spreading — yet no biologist calls it alive. A seed sits there doing almost nothing — yet it is. So 'it moves' or 'it grows' can't be our test for life. That's the whole problem this week solves. Tell the class: by Friday you'll have a real definition of life, and — just as important — a real way to test a claim instead of trusting your gut. Hold the virus question; we'll settle it in the discussion.</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on the board and leave it up all week. Two halves: first, what separates the living from the non-living? Second, once we have a claim about living things, how do we test it? Today we lock down both. The first half is the characteristics of life and the levels of organization. The second half is the scientific method and the controlled experiment. We finish with the one idea that connects everything else we'll study all semester: evolution. Promise them this is a course about how living things work and how we know it — not a glossary to memorize.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photograph-this slide — the week's map. Walk each one once, plainly. Order/cells: every living thing is built from one or more cells. Energy/metabolism: they take in and transform energy. Growth and development: they change in regulated ways following genetic instructions. Reproduction: they make more of their kind, passing on DNA. Response to stimuli: they sense and react. Homeostasis: they hold a steady internal state. Evolution: populations change over generations. The key idea — and the memory hook — is that life is the WHOLE checklist, not any single box. A single bacterium is fully alive; life doesn't require being big or complex.</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 candle-flame example out loud, because it's the trap students fall into. Does a flame use energy? Yes. Grow? Yes. Respond to a draft? Yes. Spread, like reproducing? Sort of. So by any single trait it looks alive. But it is NOT made of cells, carries NO DNA, and maintains NO homeostasis. It hits a few boxes, not the whole set — so it's not alive. Say the rule again: matching one or two characteristics is never enough. This is exactly the reasoning students will use in the discussion to argue about a virus, and on the quiz to classify a rusting nail and a growing crystal.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Another photograph-this slide. Biology spans an enormous range of sizes, and they nest like Russian dolls. Read the ladder bottom to top: atoms make molecules, molecules build cells, cells form tissues, tissues form organs, organs form an organism; then organisms form populations, populations form communities, and those form ecosystems and the biosphere. Do a rapid-fire: name a thing, class shouts the level. A ribosome? Organelle. Your stomach? Organ. All the trout in one lake? Population. This semester lives mostly on the molecule-to-cell rungs; the population-and-up rungs — evolution and ecology — are next semester, but we keep the top rung in view as our lens.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Land the big idea of organization: at each level, new properties appear that the parts alone don't have. A single water molecule isn't 'wet' — wetness emerges from many. A single heart cell can twitch, but only the organized heart, an organ, can pump blood. That new capability is an emergent property. Say why it matters: it's why biology can't be reduced to 'just chemistry.' The chemistry is real and we'll study it next week, but life's interesting behaviors emerge from how the pieces are organized. This idea will come back at every level — from how protein shape creates function to how neurons create a mind.</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Switch from WHAT life is to HOW we test claims about it. Teach the method as a loop, not a straight line. You observe something — the basil on the shady sill is pale and leggy. You ask a question — does light level affect basil growth? You form a hypothesis — a testable, falsifiable proposed explanation, often phrased if-then: if light increases, then growth increases. You predict the specific result. You run an experiment and collect data. You conclude: the data support or don't support the hypothesis — and then others retest. Emphasize falsifiability: a scientific hypothesis must be able to be proven wrong. 'My plant grows because it likes me' isn't science — no result could disprove it.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slide students need most, because they constantly swap these. The independent variable is the ONE thing you deliberately change — in our fertilizer experiment, the amount of fertilizer, 0 mL versus 5 mL. The dependent variable is what you measure — plant height after four weeks. The memory hook: I change the Independent; the result Depends on the treatment. Give them the drill: in 'does caffeine speed up heart rate?', the independent variable is the caffeine dose and the dependent variable is the measured heart rate. They'll do this on the quiz, in the assignment, and in tonight's lab. Watch for the swap — it's the single most common error, and it's exactly what chatbots get wrong too.</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BIOL 101 · GENERAL BIOLOGY I · WEEK 1</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400" b="1" i="0">
                <a:solidFill>
                  <a:srgbClr val="FFFFFF"/>
                </a:solidFill>
                <a:latin typeface="Arial"/>
              </a:rPr>
              <a:t>The Science</a:t>
            </a:r>
          </a:p>
          <a:p>
            <a:pPr algn="ctr"/>
            <a:r>
              <a:rPr sz="5400" b="1" i="0">
                <a:solidFill>
                  <a:srgbClr val="FFFFFF"/>
                </a:solidFill>
                <a:latin typeface="Arial"/>
              </a:rPr>
              <a:t>of Biology</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What makes something alive — and how do we know what's true?</a:t>
            </a:r>
          </a:p>
        </p:txBody>
      </p:sp>
      <p:sp>
        <p:nvSpPr>
          <p:cNvPr id="5" name="TextBox 4"/>
          <p:cNvSpPr txBox="1"/>
          <p:nvPr/>
        </p:nvSpPr>
        <p:spPr>
          <a:xfrm>
            <a:off x="914400" y="6355080"/>
            <a:ext cx="10360152" cy="365760"/>
          </a:xfrm>
          <a:prstGeom prst="rect">
            <a:avLst/>
          </a:prstGeom>
          <a:noFill/>
        </p:spPr>
        <p:txBody>
          <a:bodyPr wrap="square" anchor="ctr" lIns="0" rIns="0" tIns="0" bIns="0">
            <a:spAutoFit/>
          </a:bodyPr>
          <a:lstStyle/>
          <a:p>
            <a:pPr algn="ctr"/>
            <a:r>
              <a:rPr sz="1100" b="0" i="0">
                <a:solidFill>
                  <a:srgbClr val="6A74A8"/>
                </a:solidFill>
                <a:latin typeface="Arial"/>
              </a:rPr>
              <a:t>Silver Oak University · Department of Biological Sciences  ·  ~ Prof. Castellano's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BASELINE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The control</a:t>
            </a:r>
          </a:p>
          <a:p>
            <a:pPr algn="ctr"/>
            <a:r>
              <a:rPr sz="6600" b="1" i="0">
                <a:solidFill>
                  <a:srgbClr val="FFFFFF"/>
                </a:solidFill>
                <a:latin typeface="Arial"/>
              </a:rPr>
              <a:t>group</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the no-treatment group you compare against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DON'T CONFUSE THESE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Hypothesis</a:t>
            </a:r>
          </a:p>
          <a:p>
            <a:pPr algn="ctr"/>
            <a:r>
              <a:rPr sz="8000" b="1" i="0">
                <a:solidFill>
                  <a:srgbClr val="FFFFFF"/>
                </a:solidFill>
                <a:latin typeface="Arial"/>
              </a:rPr>
              <a:t>vs. theory</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one tested guess  vs.  a big, battle-tested idea</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BIOLOGY'S ONE BIG IDEA</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Evolution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natural selection — the lens that focuses all the rest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AUDIT THE AI</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The tool drafts.</a:t>
            </a:r>
          </a:p>
          <a:p>
            <a:pPr algn="ctr"/>
            <a:r>
              <a:rPr sz="6600" b="1" i="0">
                <a:solidFill>
                  <a:srgbClr val="FFFFFF"/>
                </a:solidFill>
                <a:latin typeface="Arial"/>
              </a:rPr>
              <a:t>You judge.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chatbots swap the independent &amp; dependent variables — catch it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THIS WEEK'S WORK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Do these</a:t>
            </a:r>
          </a:p>
          <a:p>
            <a:pPr algn="ctr"/>
            <a:r>
              <a:rPr sz="8000" b="1" i="0">
                <a:solidFill>
                  <a:srgbClr val="FFFFFF"/>
                </a:solidFill>
                <a:latin typeface="Arial"/>
              </a:rPr>
              <a:t>in order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tutorial · lab · quiz · discussion · assignment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NEXT WEEK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Down a level:</a:t>
            </a:r>
          </a:p>
          <a:p>
            <a:pPr algn="ctr"/>
            <a:r>
              <a:rPr sz="5200" b="1" i="0">
                <a:solidFill>
                  <a:srgbClr val="FFFFFF"/>
                </a:solidFill>
                <a:latin typeface="Arial"/>
              </a:rPr>
              <a:t>the chemistry of life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atoms, bonds, and the molecule that makes life possible — water</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HOOK · VOTE NOW</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Is a virus</a:t>
            </a:r>
          </a:p>
          <a:p>
            <a:pPr algn="ctr"/>
            <a:r>
              <a:rPr sz="8000" b="1" i="0">
                <a:solidFill>
                  <a:srgbClr val="FFFFFF"/>
                </a:solidFill>
                <a:latin typeface="Arial"/>
              </a:rPr>
              <a:t>alive?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fire grows and spreads, too — so what's our test?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WEEK'S BIG QUESTION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What makes</a:t>
            </a:r>
          </a:p>
          <a:p>
            <a:pPr algn="ctr"/>
            <a:r>
              <a:rPr sz="6600" b="1" i="0">
                <a:solidFill>
                  <a:srgbClr val="FFFFFF"/>
                </a:solidFill>
                <a:latin typeface="Arial"/>
              </a:rPr>
              <a:t>something alive?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and how do biologists know what's true?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THE MAP · CHARACTERISTICS OF LIFE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Cells · Energy · Growth · Reproduction · Response · Homeostasis · Evolution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living things show the WHOLE set, not any one trait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RULE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Life is the</a:t>
            </a:r>
          </a:p>
          <a:p>
            <a:pPr algn="ctr"/>
            <a:r>
              <a:rPr sz="6600" b="1" i="0">
                <a:solidFill>
                  <a:srgbClr val="FFFFFF"/>
                </a:solidFill>
                <a:latin typeface="Arial"/>
              </a:rPr>
              <a:t>whole checklist</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 candle flame fails it — no cells, no DNA, no homeostasis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NESTED LEVELS · SMALL TO LARGE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atom → molecule → cell → tissue → organ → organism → population → ecosystem</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each level built from the one below it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WHY THE LADDER MATTERS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Emergent</a:t>
            </a:r>
          </a:p>
          <a:p>
            <a:pPr algn="ctr"/>
            <a:r>
              <a:rPr sz="8000" b="1" i="0">
                <a:solidFill>
                  <a:srgbClr val="FFFFFF"/>
                </a:solidFill>
                <a:latin typeface="Arial"/>
              </a:rPr>
              <a:t>properties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the whole does something the pieces can't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HOW WE KNOW · A LOOP</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The scientific</a:t>
            </a:r>
          </a:p>
          <a:p>
            <a:pPr algn="ctr"/>
            <a:r>
              <a:rPr sz="6600" b="1" i="0">
                <a:solidFill>
                  <a:srgbClr val="FFFFFF"/>
                </a:solidFill>
                <a:latin typeface="Arial"/>
              </a:rPr>
              <a:t>method</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observe → question → hypothesis → predict → experiment → conclude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TWO VARIABLES STUDENTS SWAP</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4000" b="1" i="0">
                <a:solidFill>
                  <a:srgbClr val="FFFFFF"/>
                </a:solidFill>
                <a:latin typeface="Arial"/>
              </a:rPr>
              <a:t>INDEPENDENT  vs  DEPENDENT</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I change the Independent · the result Depends on it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