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to General Biology I. Last week we defined life and learned how science tests claims. This week we go down a level on the organization ladder to the chemistry that makes life possible: atoms, the bonds that join them, and one astonishing molecule, water. You don't need any chemistry background, we lead with the plain idea first. Ground rules unchanged: weekly tutorial, quiz, discussion, assignment, and a hands-on lab, plus the midterm and final. AI is your study partner everywhere except quizzes and exams. Today we'll cover atoms and bonds, why water sticks, dissolves, and floats, and the pH scale, where each step is a tenfold jump in acidity.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Stop and fix the single biggest misconception of the week. Students assume a bigger number means more acidic. It is the exact opposite. A lower pH means more hydrogen ions, which means more acidic. A higher pH means fewer hydrogen ions, which means more basic. Say it as a chant: low number, high acid. Test it live, which is more acidic, pH two or pH nine? pH two, the lower number. Lemon juice at two is far more acidic than baking soda at nine. This is exactly the kind of thing chatbots get backwards, so it's also our AI-critique target later. Get this one phrase into their notes before we do the arithmetic, because the whole next slide depends on it.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quantitative heart of the week, do every step out loud. The pH scale works like a Richter scale, not a ruler. Each step of one is a tenfold change in hydrogen ions. From pH seven to pH six is ten times more acid. From seven to five is ten times ten, a hundred times. From seven to four is three steps, ten times ten times ten, which is ten to the third, one thousand times more acid. Write it big: pH four is one thousand times more acidic than pH seven, not a little more. From pH four to pH two is two steps, a hundred times. And as a concentration, H-plus equals ten to the negative pH, so pH three is ten to the minus three molar. The hook: each step is a tenfold jump, pH four has a thousand times more acid than pH seven.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Your blood sits at about pH seven point four and has to stay there, drift even a few tenths and you're in danger, yet you eat acidic and basic things all day. What keeps it steady? Buffers. A buffer is a chemical system that soaks up extra hydrogen ions or hydroxide ions, so the pH barely moves when you add an acid or base. In blood, the carbonic-acid bicarbonate pair does this, mopping up extra H-plus and releasing it if the blood gets too basic, pushing pH back toward seven point four. Antacids work the same way on stomach acid. Now the misconception: a buffer does not prevent all change, it resists and minimizes change, and it can be overwhelmed if you add enough acid. The hook: buffers soften the blow, they don't make you bulletproof. This is last week's homeostasis, at the molecular level.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Pull the whole week into one chain, because this is the theme of the entire course. Oxygen hogs electrons, so water is polar, that's structure. Polar molecules form hydrogen bonds with each other, that's behavior. Hydrogen bonds give cohesion, adhesion, high specific heat, floating ice, and solvent power, those are emergent properties. And those properties let blood flow, plants drink, ponds stay liquid under ice, sweat cool you, and every cell run its chemistry in water, that's life. Tie it back to last week's emergent properties, a single water molecule isn't wet, can't dissolve salt, can't float as ice, those appear only when many molecules act together. The chemistry of life is the chemistry of the collective, and structure determines function, every time.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a cola has a pH of about three and pure water is seven, how many times more acidic is the cola, and is a higher pH more or less acidic? Then check its work against today's rules. Chatbots routinely do three things wrong here. One, they say a higher pH is more acidic, which is backwards. Two, they forget the tenfold-per-step rule and answer about four times more acidic instead of ten to the fourth, ten thousand times. Three, they claim a buffer prevents all pH change. Your job all semester is to be the scientist who checks the machine, in the tutorial, in the assignment, and in tonight's lab, where you'll have the AI read your cabbage-juice data and you'll catch its slips. The skill is not getting an answer, it's verifying it.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work through atoms and bonds, water's properties, and the pH scale with the tenfold math alongside an approved chatbot, then submit the share link, about an hour. Two, Lab Two, the Red-Cabbage pH Indicator, boil red cabbage to make a natural pH indicator, test household liquids, build a data table, and catch the AI's pH mistakes, worth fifty points. Three, Quiz Two, ten auto-graded questions, no AI allowed. Four, Discussion Two, pick one property of water and argue what would happen to life without it, coached by your chatbot. Five, Assignment Two, classify bonds, connect water to life, and work the pH problems, scored by your chatbot. Everything closes Sunday. Start early so you can reply to classmates.</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This week we got atoms, bonds, and water. Next week we use them to build the four big molecules of life, carbohydrates, lipids, proteins, and nucleic acids, and they're all built and dissolved in water, so today's bonding ideas carry straight over. Meet the theme that runs through every one of them, structure determines function, the same idea we just traced from water's polarity to its powers. Callback to today: everything living rides on this week's chemistry, polarity, hydrogen bonds, water's strange and life-giving behavior, and the pH scale where each step is a tenfold jump. Bring your curiosity Tuesday, and maybe a strong opinion about which property of water life couldn't live without.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cold with three puzzles. Why does a water strider walk on a pond instead of sinking? Why does ice float on top of a lake instead of dropping to the bottom? Why can you fill a glass slightly above the rim before it spills? These look like party tricks, but they all come from one fact: water molecules are lopsided, or polar, so they stick to each other. The most ordinary substance you know is also the strangest, and life depends on that strangeness. Tell the class: by Friday you'll know exactly why water behaves like nothing else on the kitchen table, and what the pH number on a shampoo bottle actually means.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on the board and leave it up all week. Two halves. First, why does life depend on water's strange behavior, the sticking, the heat-holding, the floating-when-frozen, the dissolving? Second, what does pH really measure, and why is each step on the scale a tenfold change, not a small one? Today we build the chemistry to answer both: atoms and bonds first, then water's properties, then pH and buffers. Promise them the payoff: every abstract term this week connects straight back to their own body, sweating to cool down, blood holding a steady pH, salt dissolving in their cells. The chemistry isn't abstract, it's them.</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Start with the distinction students blur constantly. An atom is the smallest piece of an element, a tiny nucleus of protons and neutrons surrounded by electrons. A molecule is two or more atoms bonded together. So a single hydrogen, H, is an atom, but water, H2O, is a molecule, three atoms joined. Say the hook: an atom is a brick, a molecule is what you build by sticking bricks together, and they are not the same thing. Name the elements of life, CHNOPS, carbon, hydrogen, nitrogen, oxygen, phosphorus, sulfur, with about ninety-six percent of your body mass being just C, H, N, and O. Quick rapid-fire to lock it in: is H an atom or molecule? Is H2O?</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the week's bond map. Three ways atoms deal with their outer electrons. Covalent bond: atoms share a pair of electrons, strong, and it's what holds a water molecule together. When the sharing is unequal, the molecule becomes polar, which matters in a minute. Ionic bond: one atom transfers an electron to another, making charged ions that attract, like sodium giving an electron to chlorine in table salt, NaCl. Hydrogen bond: a weak attraction between a slightly-positive hydrogen of one molecule and a slightly-negative atom of another, weak alone but powerful in bulk. Drill the hook: covalent atoms share, ionic atoms transfer, hydrogen bonds just attract. And kill the myth now, ionic bonds do not share, they transfer.</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single most important slide of the week. A water molecule is held together by covalent bonds, but oxygen pulls harder on the shared electrons than the hydrogens do. So water comes out lopsided, slightly negative near the oxygen, slightly positive near the two hydrogens. That's what polar means. Draw it: a big O in the middle labeled delta-minus, two H's off the top labeled delta-plus. Now draw a second water molecule and connect a positive hydrogen of one to the negative oxygen of the other with a dotted line, that dotted line is a hydrogen bond. Multiply that by billions of molecules and you get every famous property of water we're about to meet. Polarity leads to hydrogen bonds leads to everything.</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properties students swap every single year, so separate them cleanly. Cohesion is water sticking to itself through hydrogen bonds, that's what gives high surface tension, lets a water strider stand on a pond, and made the dome on the penny in last week's lab. Adhesion is water sticking to a different surface, that's what makes water climb up a thin tube or a paper towel, called capillary action. Memory hook: Co is company, water with water, Ad is add a different surface. Both matter for life, cohesion plus adhesion is how a tall tree pulls a column of water all the way from its roots to its leaves. Give them the think-pair-share: strider on a pond, which one? Water climbing a paper towel, which one?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Another photograph-this slide, the payoff of polarity. Walk each one and tie it to life. High specific heat: water resists temperature change, so oceans moderate climate and your body holds a steady temperature. Evaporative cooling: it takes a lot of energy to turn water to vapor, and that carries heat away, which is exactly why sweating cools you down. Floating ice: frozen water is less dense because hydrogen bonds lock the molecules farther apart, so ponds freeze top-down and the ice insulates the life below instead of freezing it solid. Universal solvent: polar water surrounds and dissolves polar and ionic substances, so it's the medium every cell's chemistry runs in, and blood carries dissolved salts, sugars, and gases. One molecule, lopsided, making life possible.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Switch gears. Water can also split, occasionally breaking into a hydrogen ion, H-plus, and a hydroxide ion. pH measures how many H-plus ions are floating around, basically, how acidic is this. An acid is a substance that adds H-plus to a solution, pushing the pH below seven. A base, also called alkaline, removes H-plus or adds hydroxide, pushing the pH above seven. Pure water sits right at seven, neutral. Anchor the scale with real things: stomach acid around one to two, lemon juice around two, vinegar three, coffee five, pure water seven, your blood seven point four, baking soda nine, bleach thirteen. Next slide is the misconception that trips everyone, and then the math that makes pH powerful.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 101 · GENERAL BIOLOGY I · WEEK 2</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400" b="1" i="0">
                <a:solidFill>
                  <a:srgbClr val="FFFFFF"/>
                </a:solidFill>
                <a:latin typeface="Arial"/>
              </a:rPr>
              <a:t>The Chemistry</a:t>
            </a:r>
          </a:p>
          <a:p>
            <a:pPr algn="ctr"/>
            <a:r>
              <a:rPr sz="5400" b="1" i="0">
                <a:solidFill>
                  <a:srgbClr val="FFFFFF"/>
                </a:solidFill>
                <a:latin typeface="Arial"/>
              </a:rPr>
              <a:t>of Life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Why life depends on water's weirdness — and what pH really measures</a:t>
            </a:r>
          </a:p>
        </p:txBody>
      </p:sp>
      <p:sp>
        <p:nvSpPr>
          <p:cNvPr id="5" name="TextBox 4"/>
          <p:cNvSpPr txBox="1"/>
          <p:nvPr/>
        </p:nvSpPr>
        <p:spPr>
          <a:xfrm>
            <a:off x="914400" y="6355080"/>
            <a:ext cx="10360152" cy="365760"/>
          </a:xfrm>
          <a:prstGeom prst="rect">
            <a:avLst/>
          </a:prstGeom>
          <a:noFill/>
        </p:spPr>
        <p:txBody>
          <a:bodyPr wrap="square" anchor="ctr" lIns="0" rIns="0" tIns="0" bIns="0">
            <a:spAutoFit/>
          </a:bodyPr>
          <a:lstStyle/>
          <a:p>
            <a:pPr algn="ctr"/>
            <a:r>
              <a:rPr sz="1100" b="0" i="0">
                <a:solidFill>
                  <a:srgbClr val="6A74A8"/>
                </a:solidFill>
                <a:latin typeface="Arial"/>
              </a:rPr>
              <a:t>Silver Oak University · Department of Biological Sciences  ·  ~ Prof. Castellano's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TRAP EVERYONE FALLS IN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Lower pH =</a:t>
            </a:r>
          </a:p>
          <a:p>
            <a:pPr algn="ctr"/>
            <a:r>
              <a:rPr sz="6600" b="1" i="0">
                <a:solidFill>
                  <a:srgbClr val="FFFFFF"/>
                </a:solidFill>
                <a:latin typeface="Arial"/>
              </a:rPr>
              <a:t>more acidic</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NOT higher — low number, high acid</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SCALE IS LOGARITHMIC</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Each step</a:t>
            </a:r>
          </a:p>
          <a:p>
            <a:pPr algn="ctr"/>
            <a:r>
              <a:rPr sz="8000" b="1" i="0">
                <a:solidFill>
                  <a:srgbClr val="FFFFFF"/>
                </a:solidFill>
                <a:latin typeface="Arial"/>
              </a:rPr>
              <a:t>is 10×</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pH 4 is 1000× more acidic than pH 7, not a little more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HOLDING THE LINE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Buffers</a:t>
            </a:r>
          </a:p>
          <a:p>
            <a:pPr algn="ctr"/>
            <a:r>
              <a:rPr sz="6600" b="1" i="0">
                <a:solidFill>
                  <a:srgbClr val="FFFFFF"/>
                </a:solidFill>
                <a:latin typeface="Arial"/>
              </a:rPr>
              <a:t>resist change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they soften the blow — they don't make you bulletproof</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THROUGH-LINE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Structure →</a:t>
            </a:r>
          </a:p>
          <a:p>
            <a:pPr algn="ctr"/>
            <a:r>
              <a:rPr sz="6600" b="1" i="0">
                <a:solidFill>
                  <a:srgbClr val="FFFFFF"/>
                </a:solidFill>
                <a:latin typeface="Arial"/>
              </a:rPr>
              <a:t>function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polarity → hydrogen bonds → water's powers → life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AUDIT THE AI</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tool drafts.</a:t>
            </a:r>
          </a:p>
          <a:p>
            <a:pPr algn="ctr"/>
            <a:r>
              <a:rPr sz="6600" b="1" i="0">
                <a:solidFill>
                  <a:srgbClr val="FFFFFF"/>
                </a:solidFill>
                <a:latin typeface="Arial"/>
              </a:rPr>
              <a:t>You judge.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chatbots flip the pH scale and forget the 10× rule — catch 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THIS WEEK'S WORK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Do these</a:t>
            </a:r>
          </a:p>
          <a:p>
            <a:pPr algn="ctr"/>
            <a:r>
              <a:rPr sz="8000" b="1" i="0">
                <a:solidFill>
                  <a:srgbClr val="FFFFFF"/>
                </a:solidFill>
                <a:latin typeface="Arial"/>
              </a:rPr>
              <a:t>in order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tutorial · lab · quiz · discussion · assignment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NEXT WEEK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Building the</a:t>
            </a:r>
          </a:p>
          <a:p>
            <a:pPr algn="ctr"/>
            <a:r>
              <a:rPr sz="5200" b="1" i="0">
                <a:solidFill>
                  <a:srgbClr val="FFFFFF"/>
                </a:solidFill>
                <a:latin typeface="Arial"/>
              </a:rPr>
              <a:t>molecules of life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carbs, lipids, proteins, nucleic acids — structure determines function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HOOK · WHY IS THIS TRUE?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Ice floats.</a:t>
            </a:r>
          </a:p>
          <a:p>
            <a:pPr algn="ctr"/>
            <a:r>
              <a:rPr sz="6600" b="1" i="0">
                <a:solidFill>
                  <a:srgbClr val="FFFFFF"/>
                </a:solidFill>
                <a:latin typeface="Arial"/>
              </a:rPr>
              <a:t>Water climbs.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 strider walks on a pond — none of it is an accident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WEEK'S BIG QUESTION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Why does life</a:t>
            </a:r>
          </a:p>
          <a:p>
            <a:pPr algn="ctr"/>
            <a:r>
              <a:rPr sz="6600" b="1" i="0">
                <a:solidFill>
                  <a:srgbClr val="FFFFFF"/>
                </a:solidFill>
                <a:latin typeface="Arial"/>
              </a:rPr>
              <a:t>need water?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and what does pH actually measure?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BUILDING BLOCKS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Atom vs.</a:t>
            </a:r>
          </a:p>
          <a:p>
            <a:pPr algn="ctr"/>
            <a:r>
              <a:rPr sz="8000" b="1" i="0">
                <a:solidFill>
                  <a:srgbClr val="FFFFFF"/>
                </a:solidFill>
                <a:latin typeface="Arial"/>
              </a:rPr>
              <a:t>molecule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 brick vs. what you build from bricks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THREE BONDS · ONE HOOK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Covalent SHARES · Ionic TRANSFERS · Hydrogen ATTRACTS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how atoms deal with electrons decides everything</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SOURCE OF EVERYTHING</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Water is</a:t>
            </a:r>
          </a:p>
          <a:p>
            <a:pPr algn="ctr"/>
            <a:r>
              <a:rPr sz="8000" b="1" i="0">
                <a:solidFill>
                  <a:srgbClr val="FFFFFF"/>
                </a:solidFill>
                <a:latin typeface="Arial"/>
              </a:rPr>
              <a:t>polar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oxygen hogs the electrons → tiny + and − ends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WHAT POLARITY BUYS YOU</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Cohesion</a:t>
            </a:r>
          </a:p>
          <a:p>
            <a:pPr algn="ctr"/>
            <a:r>
              <a:rPr sz="6600" b="1" i="0">
                <a:solidFill>
                  <a:srgbClr val="FFFFFF"/>
                </a:solidFill>
                <a:latin typeface="Arial"/>
              </a:rPr>
              <a:t>vs. adhesion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Co = water with water · Ad = water with another surface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WATER'S LIFE-GIVING PROPERTIES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Surface tension · High specific heat · Floating ice · Universal solvent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every one traces back to hydrogen bonds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 NEW NUMBER</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What pH</a:t>
            </a:r>
          </a:p>
          <a:p>
            <a:pPr algn="ctr"/>
            <a:r>
              <a:rPr sz="8000" b="1" i="0">
                <a:solidFill>
                  <a:srgbClr val="FFFFFF"/>
                </a:solidFill>
                <a:latin typeface="Arial"/>
              </a:rPr>
              <a:t>measures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how many hydrogen ions (H⁺) are floating around</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