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General Biology I. Last week we built life from atoms, bonds, and water. This week we go up a level to the four families of large molecules life is actually made of: carbohydrates, lipids, proteins, and nucleic acids. Ground rules unchanged: most of your grade is coursework, AI is your study partner everywhere except the quizzes and exams. Today we name the four classes and their building blocks, learn the two reactions that build and break them, and meet the one idea that runs through every molecule this week and the whole course: structure determines function. By Friday you'll see these four molecules everywhere, from your breakfast to your blood.</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protein doesn't stay a floppy string, it folds in four nested levels, and the quiz asks you to put them in order, so build them up. Primary is the sequence of amino acids, the recipe. Secondary is local folding into alpha-helices, coils, and beta-pleated sheets, held by hydrogen bonds, the chain curls and pleats. Tertiary is the whole chain folding into one overall three-dimensional shape, the full fold. Quaternary is two or more folded chains assembling into one functional unit, and hemoglobin is the example, four chains clicking together. Then denaturation: change temperature or pH too much and a protein unfolds and loses its shape and its function. Fry an egg, the runny clear white turns solid, because the proteins denatured. You didn't change the recipe, you wrecked the fold.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for the classic mix-up. Nucleic acids, DNA and RNA, are the polymers that store and transmit the instructions for building every protein. Their monomer is the nucleotide, a sugar plus a phosphate plus a nitrogen base. Side by side: DNA is a double helix, RNA is usually a single strand. DNA's sugar is deoxyribose, RNA's is ribose. DNA's bases are A T G C, RNA swaps in U for T, so A U G C. DNA is long-term storage of the blueprint, RNA carries the message out to build proteins. Memory hook: DNA has T and Two strands, RNA has U and is Usually one. If a chatbot says RNA contains thymine, catch it, RNA uses uracil.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the four molecules together into one thread. The base sequence in DNA is a code. That code spells out the amino-acid sequence of proteins. And the amino-acid sequence, as we just saw with sickle cell, determines a protein's shape and therefore its job. So the information stored in your nucleic acids ultimately becomes the structure and function of your proteins. That chain, DNA to RNA to protein, is called the central dogma, and it's where this whole course is heading in weeks thirteen and fourteen. For now, just notice that the week's theme connects all four molecules: information has a structure, and structure determines function, every single time.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list the four classes of biological macromolecules, their monomers, and one function of each, and tell me whether all four are polymers. Then check its work against today's class. Chatbots routinely call lipids polymers, which they are not, list the wrong monomer, like saying glucose is the monomer of proteins, scramble the order of the protein structure levels, or say RNA contains thymine when it's uracil. Your job all semester is to be the scientist who checks the machine, in the tutorial, in the assignment, and in tonight's lab, where you'll have the AI read your iodine results and you'll catch its slips. The skill that matters is not getting an answer from the tool, it's verifying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work through the four macromolecules, dehydration versus hydrolysis, and protein structure with an approved chatbot, then submit the share link, about an hour. Two: Lab 3, Testing for Macromolecules in Food, a real iodine starch test you run at home in ten minutes, with a data table and an AI-critique step, worth 50 points, just don't eat the samples. Three: Quiz 3, ten auto-graded questions, no AI allowed. Four: Discussion 3, high-protein versus high-carb breakfast and how one sugar does two jobs. Five: Assignment 3, Build It, Break It, Match It, coached and scored by your chatbot. Everything closes Sunday. Start early so you can reply to classmates.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All week we kept saying phospholipids line up into a membrane and proteins sit in the membrane and do jobs. Next week we zoom out to the thing all these molecules actually build: the cell. Its organelles, each a structure with a function, and the plasma membrane that decides what gets in and out, built from the very phospholipids we met today. Callback to today: we built the four molecules life is made of, learned how cells snap them together and take them apart, and saw one rule run through every one of them, structure determines function. Bring your curiosity Tuesday, and maybe a nutrition label.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nutrition label on screen. Total Carbohydrate. Total Fat. Protein. Three of the four great molecules of life are printed on your breakfast, and the fourth, nucleic acids, is the DNA inside every cell that food came from. Make the point land: you are not made of food in some vague way, you are literally built out of carbohydrates, lipids, proteins, and nucleic acids, and so is every living thing on Earth, from a bacterium to a blue whale. Promise them: by Friday you'll know all four, how cells snap them together and take them apart, and how each molecule's shape decides what it can do.</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on the board and leave it up all week. Life is built from just four kinds of large molecule, so how does the structure of each one decide what it can do? Everything this week is an answer to that. The shape and the building-block sequence of a molecule determine its job. We'll see it in carbs where the same sugar builds both fuel and fiber, in fats where one kink changes solid to liquid, in proteins where one wrong amino acid causes disease, and in DNA versus RNA. Promise them this is a course about how living things work, not a glossary to memorize. The whole week comes down to four words: structure determines function.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Most big molecules are built the same simple way: small repeating beads, called monomers, snapped into long necklaces, called polymers. Two reactions do all the work. Dehydration synthesis builds: join two monomers and remove one water molecule to form the bond. Hydrolysis breaks: add one water molecule across the bond to split the polymer apart. The memory hook is build by removing water, break by adding water, and hydro-lysis literally means water-splitting. Worked example: two glucose join by dehydration synthesis into maltose plus water; add the water back and hydrolysis splits it again. Here's the everyday version: digestion is hydrolysis. Every meal you eat, your body adds water to break food polymers into monomers small enough to absorb.</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Carbohydrates are sugars and chains of sugars. The monomer is the monosaccharide, single sugar, and glucose is the star. Now the punchline of the whole week, in the very first molecule. Starch and cellulose are BOTH polymers of glucose, the exact same building block. But the glucose units are linked differently. Starch's bonds are easy for our enzymes to break, so it's stored energy, in potatoes and bread. Cellulose's bonds we cannot break, so it's tough structural fiber, in celery and wood and plant cell walls. Same monomer, different linkage, opposite job. That is structure determining function. And it kills the myth that all carbs are bad, because cellulose is a carb and it's the healthy fiber that keeps your gut moving.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Lipids are the greasy, water-fearing molecules: fats, oils, phospholipids, steroids. Here's the twist that trips everyone up, and the one chatbots get wrong constantly: lipids are NOT polymers. They are not built from one repeating monomer the way the other three are. A fat is just a glycerol backbone with fatty-acid tails attached, an assembly, not a long necklace of identical beads. Three to know. Fats and oils store the most energy per gram of anything you eat, and saturated tails are straight so they pack tight and stay solid, like butter, while an unsaturated kink keeps oil liquid. Phospholipids have a water-loving head and water-fearing tails, which is exactly why they line up into the membrane around every cell. Steroids like cholesterol are four fused rings. Catch any AI that calls a fat a polymer.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photograph-this slide, the week's map. Run it once, plainly. Carbohydrates: monomer is the monosaccharide like glucose; jobs are energy and structure. Lipids: NOT a polymer; jobs are energy storage and membranes. Proteins: monomer is the amino acid; they do almost every job in the cell. Nucleic acids: monomer is the nucleotide; they store and transmit information. Notice the pattern: three of the four are polymers of a repeating monomer, and lipids are the lone exception. If a student can rebuild this little table from memory, class to monomer to one job, the quiz and the assignment get easy. Tell them to make this table once tonight.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Proteins are polymers of amino acids, linked by peptide bonds, made of course by dehydration synthesis. There are 20 amino acids and the order you string them in is everything. Proteins do more different jobs than any other molecule: enzymes that speed reactions like the amylase in your saliva, structure like keratin and collagen, transport like hemoglobin carrying oxygen, defense like antibodies, signaling like insulin. If something is getting done in a cell, odds are a protein is doing it. Here's the central claim of the week: a protein's function comes from its three-dimensional shape, and its shape comes from its amino-acid sequence. Change the sequence and you can change the shape and break the function. Hold that thought, because the next slide makes it personal.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loudest example biology offers of structure determining function. Normal hemoglobin and sickle-cell hemoglobin differ by exactly one amino acid out of about six hundred, a single valine where a glutamate should be. That one swap makes the hemoglobin molecules clump into stiff fibers, which warp red blood cells into a crescent, sickle shape that clogs blood vessels and causes real disease. One wrong bead in a necklace of six hundred, and it changes a life. Say it plainly: the amino-acid order is not a detail, it IS the information. Primary sequence dictates the fold, the fold dictates the function. We name sickle cell factually here; its genetics come back later in the term.</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BIOL 101 · GENERAL BIOLOGY I · WEEK 3</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400" b="1" i="0">
                <a:solidFill>
                  <a:srgbClr val="FFFFFF"/>
                </a:solidFill>
                <a:latin typeface="Arial"/>
              </a:rPr>
              <a:t>Biological</a:t>
            </a:r>
          </a:p>
          <a:p>
            <a:pPr algn="ctr"/>
            <a:r>
              <a:rPr sz="5400" b="1" i="0">
                <a:solidFill>
                  <a:srgbClr val="FFFFFF"/>
                </a:solidFill>
                <a:latin typeface="Arial"/>
              </a:rPr>
              <a:t>Macromolecules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Four molecules build all of life — and structure decides function</a:t>
            </a:r>
          </a:p>
        </p:txBody>
      </p:sp>
      <p:sp>
        <p:nvSpPr>
          <p:cNvPr id="5" name="TextBox 4"/>
          <p:cNvSpPr txBox="1"/>
          <p:nvPr/>
        </p:nvSpPr>
        <p:spPr>
          <a:xfrm>
            <a:off x="914400" y="6355080"/>
            <a:ext cx="10360152" cy="365760"/>
          </a:xfrm>
          <a:prstGeom prst="rect">
            <a:avLst/>
          </a:prstGeom>
          <a:noFill/>
        </p:spPr>
        <p:txBody>
          <a:bodyPr wrap="square" anchor="ctr" lIns="0" rIns="0" tIns="0" bIns="0">
            <a:spAutoFit/>
          </a:bodyPr>
          <a:lstStyle/>
          <a:p>
            <a:pPr algn="ctr"/>
            <a:r>
              <a:rPr sz="1100" b="0" i="0">
                <a:solidFill>
                  <a:srgbClr val="6A74A8"/>
                </a:solidFill>
                <a:latin typeface="Arial"/>
              </a:rPr>
              <a:t>Silver Oak University · Department of Biological Sciences  ·  ~ Prof. Castellano's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PROTEINS · IN ORDER</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Four levels</a:t>
            </a:r>
          </a:p>
          <a:p>
            <a:pPr algn="ctr"/>
            <a:r>
              <a:rPr sz="6600" b="1" i="0">
                <a:solidFill>
                  <a:srgbClr val="FFFFFF"/>
                </a:solidFill>
                <a:latin typeface="Arial"/>
              </a:rPr>
              <a:t>of structure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primary → secondary → tertiary → quaternary</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MOLECULE 4 OF 4 · DNA VS RNA</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DNA: double · deoxyribose · T        RNA: single · ribose · U</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nucleotides that store and transmit the instructions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WHERE THIS IS GOING</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DNA → RNA</a:t>
            </a:r>
          </a:p>
          <a:p>
            <a:pPr algn="ctr"/>
            <a:r>
              <a:rPr sz="8000" b="1" i="0">
                <a:solidFill>
                  <a:srgbClr val="FFFFFF"/>
                </a:solidFill>
                <a:latin typeface="Arial"/>
              </a:rPr>
              <a:t>→ protein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information becomes structure becomes function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AUDIT THE AI</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The tool drafts.</a:t>
            </a:r>
          </a:p>
          <a:p>
            <a:pPr algn="ctr"/>
            <a:r>
              <a:rPr sz="6600" b="1" i="0">
                <a:solidFill>
                  <a:srgbClr val="FFFFFF"/>
                </a:solidFill>
                <a:latin typeface="Arial"/>
              </a:rPr>
              <a:t>You judge.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chatbots call lipids 'polymers' and put T in RNA — catch it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THIS WEEK'S WORK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Do these</a:t>
            </a:r>
          </a:p>
          <a:p>
            <a:pPr algn="ctr"/>
            <a:r>
              <a:rPr sz="8000" b="1" i="0">
                <a:solidFill>
                  <a:srgbClr val="FFFFFF"/>
                </a:solidFill>
                <a:latin typeface="Arial"/>
              </a:rPr>
              <a:t>in order</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tutorial · lab · quiz · discussion · assignment</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NEXT WEEK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Zoom out:</a:t>
            </a:r>
          </a:p>
          <a:p>
            <a:pPr algn="ctr"/>
            <a:r>
              <a:rPr sz="8000" b="1" i="0">
                <a:solidFill>
                  <a:srgbClr val="FFFFFF"/>
                </a:solidFill>
                <a:latin typeface="Arial"/>
              </a:rPr>
              <a:t>the cell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organelles and the membrane these molecules build</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HOOK · LOOK AT A LABEL</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You are made</a:t>
            </a:r>
          </a:p>
          <a:p>
            <a:pPr algn="ctr"/>
            <a:r>
              <a:rPr sz="5200" b="1" i="0">
                <a:solidFill>
                  <a:srgbClr val="FFFFFF"/>
                </a:solidFill>
                <a:latin typeface="Arial"/>
              </a:rPr>
              <a:t>of four molecules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carbs, fats, protein — and the DNA inside every cell</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THE WEEK'S BIG QUESTION</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How does structure</a:t>
            </a:r>
          </a:p>
          <a:p>
            <a:pPr algn="ctr"/>
            <a:r>
              <a:rPr sz="5200" b="1" i="0">
                <a:solidFill>
                  <a:srgbClr val="FFFFFF"/>
                </a:solidFill>
                <a:latin typeface="Arial"/>
              </a:rPr>
              <a:t>decide function?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four molecules, one powerful rule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BUILD AND BREAK</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Dehydration</a:t>
            </a:r>
          </a:p>
          <a:p>
            <a:pPr algn="ctr"/>
            <a:r>
              <a:rPr sz="6600" b="1" i="0">
                <a:solidFill>
                  <a:srgbClr val="FFFFFF"/>
                </a:solidFill>
                <a:latin typeface="Arial"/>
              </a:rPr>
              <a:t>vs. Hydrolysis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build by removing water · break by adding water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MOLECULE 1 OF 4 · CARBOHYDRATES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8000" b="1" i="0">
                <a:solidFill>
                  <a:srgbClr val="FFFFFF"/>
                </a:solidFill>
                <a:latin typeface="Arial"/>
              </a:rPr>
              <a:t>One sugar,</a:t>
            </a:r>
          </a:p>
          <a:p>
            <a:pPr algn="ctr"/>
            <a:r>
              <a:rPr sz="8000" b="1" i="0">
                <a:solidFill>
                  <a:srgbClr val="FFFFFF"/>
                </a:solidFill>
                <a:latin typeface="Arial"/>
              </a:rPr>
              <a:t>two jobs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starch feeds you · cellulose is the fiber</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MOLECULE 2 OF 4 · LIPIDS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Lipids are</a:t>
            </a:r>
          </a:p>
          <a:p>
            <a:pPr algn="ctr"/>
            <a:r>
              <a:rPr sz="6600" b="1" i="0">
                <a:solidFill>
                  <a:srgbClr val="FFFFFF"/>
                </a:solidFill>
                <a:latin typeface="Arial"/>
              </a:rPr>
              <a:t>NOT polymers</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a fat is glycerol + fatty acids, not a chain of beads</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3F5FB"/>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4A579E"/>
                </a:solidFill>
                <a:latin typeface="Arial"/>
              </a:rPr>
              <a:t>THE FOUR CLASSES AT A GLANCE</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3200" b="1" i="0">
                <a:solidFill>
                  <a:srgbClr val="1E2761"/>
                </a:solidFill>
                <a:latin typeface="Arial"/>
              </a:rPr>
              <a:t>Carbs · monosaccharide   Lipids · NOT a polymer   Proteins · amino acid   Nucleic acids · nucleotide</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444F86"/>
                </a:solidFill>
                <a:latin typeface="Arial"/>
              </a:rPr>
              <a:t>three are polymers; lipids are the exception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MOLECULE 3 OF 4 · PROTEINS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6600" b="1" i="0">
                <a:solidFill>
                  <a:srgbClr val="FFFFFF"/>
                </a:solidFill>
                <a:latin typeface="Arial"/>
              </a:rPr>
              <a:t>Shape creates</a:t>
            </a:r>
          </a:p>
          <a:p>
            <a:pPr algn="ctr"/>
            <a:r>
              <a:rPr sz="6600" b="1" i="0">
                <a:solidFill>
                  <a:srgbClr val="FFFFFF"/>
                </a:solidFill>
                <a:latin typeface="Arial"/>
              </a:rPr>
              <a:t>function</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20 amino acids; the ORDER is the information</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914400" y="640080"/>
            <a:ext cx="10360152" cy="457200"/>
          </a:xfrm>
          <a:prstGeom prst="rect">
            <a:avLst/>
          </a:prstGeom>
          <a:noFill/>
        </p:spPr>
        <p:txBody>
          <a:bodyPr wrap="square" anchor="ctr" lIns="0" rIns="0" tIns="0" bIns="0">
            <a:spAutoFit/>
          </a:bodyPr>
          <a:lstStyle/>
          <a:p>
            <a:pPr algn="ctr"/>
            <a:r>
              <a:rPr sz="1500" b="1" i="0" spc="300">
                <a:solidFill>
                  <a:srgbClr val="CADCFC"/>
                </a:solidFill>
                <a:latin typeface="Arial"/>
              </a:rPr>
              <a:t>WHY THE SEQUENCE MATTERS</a:t>
            </a:r>
          </a:p>
        </p:txBody>
      </p:sp>
      <p:sp>
        <p:nvSpPr>
          <p:cNvPr id="3" name="TextBox 2"/>
          <p:cNvSpPr txBox="1"/>
          <p:nvPr/>
        </p:nvSpPr>
        <p:spPr>
          <a:xfrm>
            <a:off x="731520" y="2240280"/>
            <a:ext cx="10725912" cy="1920240"/>
          </a:xfrm>
          <a:prstGeom prst="rect">
            <a:avLst/>
          </a:prstGeom>
          <a:noFill/>
        </p:spPr>
        <p:txBody>
          <a:bodyPr wrap="square" anchor="ctr" lIns="0" rIns="0" tIns="0" bIns="0">
            <a:spAutoFit/>
          </a:bodyPr>
          <a:lstStyle/>
          <a:p>
            <a:pPr algn="ctr"/>
            <a:r>
              <a:rPr sz="5200" b="1" i="0">
                <a:solidFill>
                  <a:srgbClr val="FFFFFF"/>
                </a:solidFill>
                <a:latin typeface="Arial"/>
              </a:rPr>
              <a:t>One wrong amino acid</a:t>
            </a:r>
          </a:p>
          <a:p>
            <a:pPr algn="ctr"/>
            <a:r>
              <a:rPr sz="5200" b="1" i="0">
                <a:solidFill>
                  <a:srgbClr val="FFFFFF"/>
                </a:solidFill>
                <a:latin typeface="Arial"/>
              </a:rPr>
              <a:t>= sickle cell</a:t>
            </a:r>
          </a:p>
        </p:txBody>
      </p:sp>
      <p:sp>
        <p:nvSpPr>
          <p:cNvPr id="4" name="TextBox 3"/>
          <p:cNvSpPr txBox="1"/>
          <p:nvPr/>
        </p:nvSpPr>
        <p:spPr>
          <a:xfrm>
            <a:off x="1097280" y="4343400"/>
            <a:ext cx="9994392" cy="1097280"/>
          </a:xfrm>
          <a:prstGeom prst="rect">
            <a:avLst/>
          </a:prstGeom>
          <a:noFill/>
        </p:spPr>
        <p:txBody>
          <a:bodyPr wrap="square" anchor="t" lIns="0" rIns="0" tIns="0" bIns="0">
            <a:spAutoFit/>
          </a:bodyPr>
          <a:lstStyle/>
          <a:p>
            <a:pPr algn="ctr"/>
            <a:r>
              <a:rPr sz="2100" b="0" i="0">
                <a:solidFill>
                  <a:srgbClr val="CADCFC"/>
                </a:solidFill>
                <a:latin typeface="Arial"/>
              </a:rPr>
              <a:t>one swap out of ~600 changes a life</a:t>
            </a:r>
          </a:p>
        </p:txBody>
      </p:sp>
      <p:sp>
        <p:nvSpPr>
          <p:cNvPr id="5" name="TextBox 4"/>
          <p:cNvSpPr txBox="1"/>
          <p:nvPr/>
        </p:nvSpPr>
        <p:spPr>
          <a:xfrm>
            <a:off x="11430000" y="6355080"/>
            <a:ext cx="548640" cy="365760"/>
          </a:xfrm>
          <a:prstGeom prst="rect">
            <a:avLst/>
          </a:prstGeom>
          <a:noFill/>
        </p:spPr>
        <p:txBody>
          <a:bodyPr wrap="square" anchor="ctr" lIns="0" rIns="0" tIns="0" bIns="0">
            <a:spAutoFit/>
          </a:bodyPr>
          <a:lstStyle/>
          <a:p>
            <a:pPr algn="r"/>
            <a:r>
              <a:rPr sz="1200" b="0" i="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