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5. Last week we toured the cell and its organelles; this week we ask what keeps every one of them running: where a cell gets energy and how it spends it without cooking itself. Ground rules unchanged: most of your grade is coursework, AI is your study partner everywhere except the quiz and exams. Today we'll meet the cell's rechargeable battery, ATP, and the reusable protein machines that make life's chemistry fast enough to matter: enzymes. By Friday you'll explain the two laws of thermodynamics in plain language, follow the ATP-to-ADP cycle, draw the energy hill an enzyme lowers, and predict what heat and acid do to an enzyme.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How does an enzyme lower the hill? By its shape, which is its function, the spine of this course. An enzyme is a protein with a specifically shaped pocket called the active site. The reactant it acts on is the substrate. The active site fits the substrate like a lock and key, refined to induced fit, where the enzyme hugs the substrate slightly to position it just right. That is why enzymes are specific: one enzyme, one job. Lactase splits lactose; catalase breaks down hydrogen peroxide, which is tonight's lab. And here is the misconception killer: the enzyme is released unchanged and reused. It is a catalyst, never a reactant. One enzyme runs its reaction thousands of times. Enzymes are not used up.</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curve that is tonight's lab and half the quiz, so draw it carefully. Plot enzyme rate on the y axis against temperature on the x axis. The line rises to a peak, the optimum, about 37 degrees Celsius, body temperature, for human enzymes, then crashes to zero as the enzyme denatures. Three points to narrate. Too cold: molecules move slowly, few collisions, so slow but not destroyed; warming it back up revives it. At the optimum: fastest, the best balance of energy and a stable shape. Too hot: the protein unfolds, denatures, the active site is destroyed and will not recover, so the rate goes to zero. The line: a boiled enzyme is a cooked egg, it does not un-cook. pH works the same way, each enzyme has an optimal pH.</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pay off the hook. A fever nudges thousands of your enzymes off their 37 degree optimum, so every system runs a little wrong at once, and that is why you feel awful all over, not in one spot. A dangerously high fever pushes enzymes toward denaturation, the permanent unfolding, which is why a very high fever is a medical emergency rather than just discomfort. This is also the everyday payoff of the whole week: digestion is enzymes, like amylase in your saliva starting on starch, which is why a cracker turns sweet if you chew it long enough; and many medicines are enzyme inhibitors. The discussion will have you reason through the fever at the enzyme level and design a clean experiment around it.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lighter survey slide to round out enzyme behavior. Some enzymes need a non-protein helper to work: an inorganic cofactor, a metal ion like iron or zinc, or an organic coenzyme, often made from a vitamin. That is part of why vitamins and minerals matter in your diet, they are enzyme helpers. And cells do not run enzymes at full speed all the time. They slow them with inhibitors, molecules that block the active site or change the enzyme's shape, and they use the product of a pathway to switch off its own production, called feedback inhibition, an elegant thermostat. Keep this light. The gradable idea is simply that enzymes are regulated, not always wide open, and that many drugs work by inhibiting a specific enzyme.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Paste this to an approved chatbot: in an experiment, catalase from potato is tested in hydrogen peroxide at 5, 22, and 37 degrees and after boiling; predict the relative rate at each and explain why. Then check its work against today's curve. Chatbots routinely claim hotter is always faster, so they wrongly predict boiling is fastest; or they say the enzyme is used up; or they confuse denaturation, which is permanent, with merely slowing down. Your job all semester is to be the scientist who checks the machine, in the tutorial, in the assignment, and in tonight's lab where you will have the AI interpret your own catalase data and you will catch its slips. The skill is not getting an answer from the tool, it is verifying it.</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work through energy and thermodynamics, ATP, enzymes and activation energy, and the temperature and pH effects with an approved chatbot, then submit the share link, about an hour. Two, Lab 5, Catalase and the Temperature of Life: run a real enzyme at four temperatures using raw potato or liver and hydrogen peroxide, graph the rate, and catch the AI's interpretation, fifty points. Three, Quiz 5, ten auto-graded questions, no AI. Four, Discussion 5, why a fever wrecks you and design the enzyme experiment. Five, Assignment 5, Energy Accounting, coached and scored by your chatbot. Everything closes Sunday. Start the lab early so it has time to run.</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We kept saying a glucose molecule recharges roughly thirty-plus ATP. Next week we open the hood on exactly how, cellular respiration: glycolysis, the Krebs cycle, and the electron transport chain, and where in the cell each happens. Callback to today: last week the mitochondria were just where energy is made; now you know what that means, energy from food gets stored as ATP by enzymes doing their work. This week's tools, ATP and enzymes lowering hills, are the tools we will use the entire way through respiration and then photosynthesis. Bring your curiosity Tuesday, and a guess about why a hard-boiled egg never un-cooks.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the fever. Ask why a fever makes your whole body feel awful, and why a very high one is genuinely dangerous. Take a few guesses, then turn it: it isn't just being hot. You are run by thousands of protein machines called enzymes, and each works best at a particular temperature. Push past that and they start to denature, lose their shape, and quit. A fever nudges your enzymes off their best setting; a dangerously high one can wreck them. By Friday you'll understand that at the level of a single molecule. Hold the fever question; it returns in the discussion.</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on the board and leave it up: how does a cell pay for the work of staying alive, and how do enzymes make that work fast enough to keep up? Two halves. First, the energy logic: thermodynamics and ATP, the spendable currency. Second, the speed problem: enzymes, which lower the energy hill so reactions go fast enough to sustain life. Promise them this is the engine room for everything ahead. Respiration, photosynthesis, DNA replication, transcription. Every one of those is enzymes lowering hills and ATP being spent. Get this week and the rest of the term has a backbone.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Start plain. Energy is the ability to do work or cause change. Two flavors. Potential energy is stored and waiting: a stretched rubber band, the chemical bonds in glucose. Kinetic energy is energy of motion: a sprinter, heat, a flowing ion. Cells constantly convert stored chemical energy into the work of living. Use the bowstring: a stretched bow holds potential energy; release it and it becomes the kinetic energy of the moving arrow. Same energy, transformed, not created. That transformation is the bridge to the two laws on the next slide, which govern every energy move a cell makes.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photograph-this slide: the two laws of thermodynamics in plain language. First law, conservation: energy can't be created or destroyed, only transformed. So a cell never makes energy; it captures it from food or sunlight and transfers it. That kills the number one misconception, that cells make energy. Second law, entropy: every energy transfer increases disorder and loses some energy as heat. Entropy is just disorder. Staying alive means staying organized, which is uphill, so it costs a constant input of energy. The line to leave them with: you are an island of order in a universe that trends toward disorder, and the price of that order is energy, paid continuously. That is why you eat every day.</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spendable energy. A cell can't run on glucose directly. Glucose is a big bill nobody will break. The cell needs small change, and that is ATP, adenosine triphosphate. ATP carries three phosphates; the last bond is high-energy. Spending: ATP becomes ADP plus a free phosphate plus energy released to do work, like contracting a muscle or pumping ions. Recharging: energy from breaking down food sticks the phosphate back on, ADP plus phosphate plus energy becomes ATP. It is a cycle, run millions of times a second. The hook: ATP is the charged battery, ADP is the spent one, food recharges it. And the clarification students always need is on the next slide.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Stop and clear this up, because the names sabotage students. ATP and DNA both have adenosine or adenine in the name, so students blur them. They could not be more different in job. ATP is the energy currency, the charged battery the cell spends. DNA is the genetic instructions, the blueprint. Say it twice. One powers the work; the other tells the cell what to build. This is a classic quiz distractor, and it is exactly the kind of confident mix-up a chatbot will make too. While we are here, a bridge: the enzymes we are about to study are proteins, and the instructions for building those proteins live in the DNA. Different molecules, working together.</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Switch from where energy comes from to how cells make their chemistry fast enough to live. Here is the problem: most life-sustaining reactions, left completely alone, are far too slow to keep you alive, even ones that release energy overall. Why? Because they need a starting push to get going, like needing a match to light paper that then burns on its own. That push is the activation energy, the energy barrier a reaction must climb before it can proceed. This sets up the single most important picture of the week, the energy hill, on the next slide. Tell them to get ready to draw it, because it is half the quiz.</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Draw the energy hill on the board now. Reactants higher on the left, products lower on the right, energy released overall, with a hump in between, the activation-energy barrier. Without an enzyme the hump is tall: few molecules have enough energy to get over it, so the reaction is slow. With an enzyme the same reactants and same products, but the hump is lower, so many more molecules get over and the reaction is fast. The crucial part students miss: the enzyme does not change the height of the start or the end. It does not add energy and does not change how much energy is released. It only lowers the hump. The line: an enzyme lowers the hill, not the destination.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BIOL 101 · GENERAL BIOLOGY I · WEEK 5</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400" b="1" i="0">
                <a:solidFill>
                  <a:srgbClr val="FFFFFF"/>
                </a:solidFill>
                <a:latin typeface="Arial"/>
              </a:rPr>
              <a:t>Energy, Enzymes</a:t>
            </a:r>
          </a:p>
          <a:p>
            <a:pPr algn="ctr"/>
            <a:r>
              <a:rPr sz="5400" b="1" i="0">
                <a:solidFill>
                  <a:srgbClr val="FFFFFF"/>
                </a:solidFill>
                <a:latin typeface="Arial"/>
              </a:rPr>
              <a:t>&amp; Metabolism</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How does a cell pay for the work of staying alive?</a:t>
            </a:r>
          </a:p>
        </p:txBody>
      </p:sp>
      <p:sp>
        <p:nvSpPr>
          <p:cNvPr id="5" name="TextBox 4"/>
          <p:cNvSpPr txBox="1"/>
          <p:nvPr/>
        </p:nvSpPr>
        <p:spPr>
          <a:xfrm>
            <a:off x="914400" y="6355080"/>
            <a:ext cx="10360152" cy="365760"/>
          </a:xfrm>
          <a:prstGeom prst="rect">
            <a:avLst/>
          </a:prstGeom>
          <a:noFill/>
        </p:spPr>
        <p:txBody>
          <a:bodyPr wrap="square" anchor="ctr" lIns="0" rIns="0" tIns="0" bIns="0">
            <a:spAutoFit/>
          </a:bodyPr>
          <a:lstStyle/>
          <a:p>
            <a:pPr algn="ctr"/>
            <a:r>
              <a:rPr sz="1100" b="0" i="0">
                <a:solidFill>
                  <a:srgbClr val="6A74A8"/>
                </a:solidFill>
                <a:latin typeface="Arial"/>
              </a:rPr>
              <a:t>Silver Oak University · Department of Biological Sciences  ·  ~ Prof. Castellano's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STRUCTURE DETERMINES FUNCTION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One enzyme,</a:t>
            </a:r>
          </a:p>
          <a:p>
            <a:pPr algn="ctr"/>
            <a:r>
              <a:rPr sz="6600" b="1" i="0">
                <a:solidFill>
                  <a:srgbClr val="FFFFFF"/>
                </a:solidFill>
                <a:latin typeface="Arial"/>
              </a:rPr>
              <a:t>one substrate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the active site fits like a lock and key, then is reused</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CURVE THAT IS THE LAB</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Rate climbs,</a:t>
            </a:r>
          </a:p>
          <a:p>
            <a:pPr algn="ctr"/>
            <a:r>
              <a:rPr sz="6600" b="1" i="0">
                <a:solidFill>
                  <a:srgbClr val="FFFFFF"/>
                </a:solidFill>
                <a:latin typeface="Arial"/>
              </a:rPr>
              <a:t>then crashes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fastest near 37°C — then denaturation drops it to zero</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BACK TO THE FEVER</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Off the optimum,</a:t>
            </a:r>
          </a:p>
          <a:p>
            <a:pPr algn="ctr"/>
            <a:r>
              <a:rPr sz="6600" b="1" i="0">
                <a:solidFill>
                  <a:srgbClr val="FFFFFF"/>
                </a:solidFill>
                <a:latin typeface="Arial"/>
              </a:rPr>
              <a:t>off your game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 high fever pushes enzymes toward denaturing</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THE HELPERS · WHY VITAMINS MATTER</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Cofactors · Coenzymes · Inhibitors · Feedback control</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enzymes aren't always at full speed — they're regulated</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AUDIT THE AI</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The tool drafts.</a:t>
            </a:r>
          </a:p>
          <a:p>
            <a:pPr algn="ctr"/>
            <a:r>
              <a:rPr sz="6600" b="1" i="0">
                <a:solidFill>
                  <a:srgbClr val="FFFFFF"/>
                </a:solidFill>
                <a:latin typeface="Arial"/>
              </a:rPr>
              <a:t>You judge.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chatbots say 'hotter is always faster' — catch it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THIS WEEK'S WORK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Do these</a:t>
            </a:r>
          </a:p>
          <a:p>
            <a:pPr algn="ctr"/>
            <a:r>
              <a:rPr sz="8000" b="1" i="0">
                <a:solidFill>
                  <a:srgbClr val="FFFFFF"/>
                </a:solidFill>
                <a:latin typeface="Arial"/>
              </a:rPr>
              <a:t>in order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tutorial · lab · quiz · discussion · assignment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NEXT WEEK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Open the hood:</a:t>
            </a:r>
          </a:p>
          <a:p>
            <a:pPr algn="ctr"/>
            <a:r>
              <a:rPr sz="5200" b="1" i="0">
                <a:solidFill>
                  <a:srgbClr val="FFFFFF"/>
                </a:solidFill>
                <a:latin typeface="Arial"/>
              </a:rPr>
              <a:t>cellular respiration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how glucose actually recharges 30-plus ATP</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HOOK · THINK FIRST</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Why does a fever</a:t>
            </a:r>
          </a:p>
          <a:p>
            <a:pPr algn="ctr"/>
            <a:r>
              <a:rPr sz="6600" b="1" i="0">
                <a:solidFill>
                  <a:srgbClr val="FFFFFF"/>
                </a:solidFill>
                <a:latin typeface="Arial"/>
              </a:rPr>
              <a:t>wreck you?</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it isn't just 'being hot' — it's your enzymes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WEEK'S BIG QUESTION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Pay for life,</a:t>
            </a:r>
          </a:p>
          <a:p>
            <a:pPr algn="ctr"/>
            <a:r>
              <a:rPr sz="6600" b="1" i="0">
                <a:solidFill>
                  <a:srgbClr val="FFFFFF"/>
                </a:solidFill>
                <a:latin typeface="Arial"/>
              </a:rPr>
              <a:t>and make it fast</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energy + enzymes — the engine room of every cell</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TWO FLAVORS OF ENERGY</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Potential</a:t>
            </a:r>
          </a:p>
          <a:p>
            <a:pPr algn="ctr"/>
            <a:r>
              <a:rPr sz="6600" b="1" i="0">
                <a:solidFill>
                  <a:srgbClr val="FFFFFF"/>
                </a:solidFill>
                <a:latin typeface="Arial"/>
              </a:rPr>
              <a:t>vs. kinetic</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stored energy  vs.  energy of motion</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THE RULES OF THE GAME · 2 LAWS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1. Energy is conserved      2. Entropy always increases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a cell never makes energy — it captures, transforms, and pays a heat tax</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CELL'S ENERGY CURRENCY</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ATP is the</a:t>
            </a:r>
          </a:p>
          <a:p>
            <a:pPr algn="ctr"/>
            <a:r>
              <a:rPr sz="6600" b="1" i="0">
                <a:solidFill>
                  <a:srgbClr val="FFFFFF"/>
                </a:solidFill>
                <a:latin typeface="Arial"/>
              </a:rPr>
              <a:t>charged battery</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spend it to ADP, recharge it with food — over and over</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DON'T CONFUSE THESE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ATP  is NOT  DNA</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energy currency  vs.  genetic instructions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SPEED PROBLEM</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Most reactions</a:t>
            </a:r>
          </a:p>
          <a:p>
            <a:pPr algn="ctr"/>
            <a:r>
              <a:rPr sz="6600" b="1" i="0">
                <a:solidFill>
                  <a:srgbClr val="FFFFFF"/>
                </a:solidFill>
                <a:latin typeface="Arial"/>
              </a:rPr>
              <a:t>are too slow</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life needs a starting push — the activation energy</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PICTURE OF THE WEEK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Enzymes lower</a:t>
            </a:r>
          </a:p>
          <a:p>
            <a:pPr algn="ctr"/>
            <a:r>
              <a:rPr sz="6600" b="1" i="0">
                <a:solidFill>
                  <a:srgbClr val="FFFFFF"/>
                </a:solidFill>
                <a:latin typeface="Arial"/>
              </a:rPr>
              <a:t>the hill</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same start, same finish — just a smaller hump to climb</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