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we learned cells run on ATP and that enzymes make reactions go. Today: where does all that ATP actually come from? The answer is cellular respiration, the controlled, step-by-step burning of the sugar in your food, running every second in nearly every cell on Earth, plants included. Ground rules for the week stay the same: most of your grade is coursework, AI is your study partner everywhere except the quiz. Our one big skill today is getting the three stages in the right order and knowing where each happens. By Friday you'll trace a glucose molecule all the way to ATP and explain why a hard sprint makes your muscles burn.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payoff for the burn in your legs from the start of class. The electron transport chain needs oxygen at the end to keep running. No oxygen, the chain backs up, the Krebs cycle stalls. But the cell still needs some ATP, so it falls back on glycolysis alone, which doesn't need oxygen, and runs a side process called fermentation to keep glycolysis going. The key idea: fermentation is the anaerobic backup. It makes far less ATP than full aerobic respiration, just the two from glycolysis, but it keeps the cell going for a while without oxygen. A sprinter ferments; a slow jogger stays aerobic. That's why the sprint burns and the jog doesn't, and it's exactly this week's discussion.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second photograph-this slide. Fermentation comes in two flavors you should know. Lactic-acid fermentation happens in your muscle cells during hard exercise: glycolysis keeps making a trickle of ATP, and the leftover pyruvate is turned into lactic acid, which builds up and contributes to that burning, fatigued feeling. Rest, oxygen returns, normal respiration resumes. Alcoholic fermentation happens in yeast and some microbes: the pyruvate is turned into ethanol plus carbon dioxide. That carbon dioxide is what makes bread rise and puts the bubbles in beer and champagne, and it is exactly what you'll measure in this week's lab when yeast inflates a balloon. Same backup process, different products: lactic acid in you, alcohol and CO2 in yeast.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a question that always lands, and it's the alternate discussion. When you lose a pound of fat, where does the mass actually go? Most people guess it's sweated out or turns into heat or energy. The real answer: most of it leaves your body as carbon dioxide you breathe out, with the rest as water. Burning fuel for ATP releases the carbon as the CO2 the Krebs cycle makes, and you exhale it. So weight loss is, quite literally, breathed away. This also explains why we breathe: we breathe in oxygen to be the final electron acceptor at the end of the chain, and we breathe out the carbon dioxide the Krebs cycle releases. Breathing and cellular respiration are partners, but not the same thing.</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the misconceptions out loud and cure each. One: respiration is not just breathing. Breathing moves air in the lungs; cellular respiration is the chemistry inside every cell that uses that oxygen to make ATP. Same word, different level. Two: plants do respire, constantly, day and night, in addition to photosynthesis. Three: the most ATP comes from the electron transport chain, not glycolysis. Four: oxygen is the final acceptor at the end, not used in glycolysis. Five: the stages happen in a strict order, glycolysis then Krebs then the chain, and each in a specific place. The Krebs cycle is in the matrix, not the cytoplasm. These five are exactly what the quiz distractors are built from, so if you can dodge them, you're ready.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list the three stages of cellular respiration in order, say where each happens in the cell, and tell me which stage makes the most ATP and where oxygen is used. Then check its work against today's slide. Chatbots routinely scramble the order, put the Krebs cycle in the cytoplasm, claim glycolysis makes the most ATP, or say oxygen is used in glycolysis. Your job all semester is to be the scientist who checks the machine, in the tutorial, in the assignment, and in tonight's lab, where you'll have the AI interpret your yeast and balloon data and you'll catch its slips, like calling the gas oxygen or the process photosynthesis. The skill that matters is not getting an answer from the tool; it's verifying 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the equation, the three stages in order and their locations, the role of oxygen, and fermentation with an approved chatbot, then submit the share link, about an hour. Two: Lab 6, Yeast Fermentation, feed yeast different amounts of sugar and measure the CO2 that inflates a balloon, with a data table and an AI-critique step, worth fifty points. The CO2 takes about thirty minutes to build, so start early. Three: Quiz 6, ten auto-graded questions, no AI allowed, including a matching item where you put the stages with their locations. Four: Discussion 6, why your muscles burn in a sprint. Five: Assignment 6, Follow the Glucose, coached and scored by your chatbot. Everything closes Sunday.</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This week we spent sugar to make ATP and breathed out carbon dioxide. Next week we meet the process that builds the sugar in the first place, photosynthesis, the near-mirror image of what we did today. Where respiration takes in glucose and oxygen and releases carbon dioxide and water, photosynthesis takes in carbon dioxide and water and releases glucose and oxygen. They hand carbon and oxygen back and forth. Callback to today: cellular respiration is three stages, in order, in their places, glycolysis in the cytoplasm, the Krebs cycle in the matrix, the electron transport chain on the inner membrane, with the chain making the most ATP and oxygen as the final acceptor. Bring your curiosity, and maybe a leaf, on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by getting everyone moving: twenty fast air-squats, or clap as fast as you can for thirty seconds. Feel that burn starting to build? Hold that feeling. Then the food question: you ate breakfast hours ago, so how is that sugar powering you right now? By the end of today you'll know exactly what causes the burn and exactly how your breakfast became energy. The burn is a clue we'll cash in at the end of class when we hit fermentation. For now, just notice that a sprint burns but a slow jog doesn't, even though it's the same muscles. That difference is oxygen, and it's the whole story of aerobic versus anaerobic.</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how does a cell turn the sugar from your lunch into usable energy, and in what order does it happen? Two halves. First, what's the overall deal, what goes in and what comes out. Second, and this is our main skill, the three stages in the correct order and the place each one happens. We finish with what cells do when oxygen runs out, which is the burn in your legs. Promise them this is an overview, not a biochemistry course. We are not memorizing every enzyme, and we are not chasing an exact ATP count. We care about order, location, and where the most ATP is made.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language first. Your cells need energy in a usable form, ATP, last week's energy currency. To get it, they take glucose from your food and break it down a little at a time, capturing the released energy as ATP. It's like burning fuel, but controlled, released in small usable steps instead of one destructive flash of heat. Read the overall equation both ways. Going in: the glucose from your food plus the oxygen you breathe. Coming out: carbon dioxide, which you exhale, water, and ATP, the whole point. Land three quick ideas: aerobic means with oxygen; the CO2 you breathe out came from your food; and plants do this too, around the clock. Hold one thought for later: oxygen is only used at the very end.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the week's map. Breaking glucose all the way down happens in three stages, and the order and location are the whole game. Stage one, glycolysis, in the cytoplasm: glucose is split into two pyruvate, nets two ATP, and needs no oxygen, the anaerobic start every cell can do. Stage two, the Krebs or citric-acid cycle, in the mitochondrial matrix: the pyruvate is broken down the rest of the way, carbon dioxide is released, and the electron carriers NADH and FADH2 get loaded up. Stage three, the electron transport chain, on the inner mitochondrial membrane: those carriers drop off electrons, the most ATP by far is made, and oxygen waits at the very end. Memory hook: G, K, E, in that order.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worked example out loud, tracing a finger down the previous slide. One glucose enters the cytoplasm. Glycolysis splits it into two pyruvate and nets two ATP, no oxygen needed yet. The pyruvate moves into the mitochondrion. The Krebs cycle in the matrix finishes the breakdown, puffs off carbon dioxide, makes two more ATP, and, most importantly, loads up NADH and FADH2. Those carriers shuttle to the inner membrane and feed the electron transport chain, which makes the big batch of ATP, and oxygen waits at the end to catch the electrons and form water. Add it all up and one glucose yields roughly thirty-six to thirty-eight ATP. That range is an estimate, and that's fine. We test the order and where the most comes from, not a precise count.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important takeaway after the order, and it's a classic trap. Students assume the first stage, glycolysis, makes the most ATP because it comes first and gets all the attention. It does not. Glycolysis nets only two ATP. The Krebs cycle makes only two. The electron transport chain makes the most by far, the big batch that brings the total up to the mid-thirties. Say the hook twice: the chain makes the most. The reason is that the first two stages mainly load up electron carriers, NADH and FADH2, and it's the chain that cashes those carriers in for ATP. On the quiz you'll be asked which stage makes the most, and the answer is always the electron transport chain.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Clear up the second classic error. Aerobic means oxygen is required, true, but where? Students assume oxygen goes in at the start, in glycolysis. It does not. Glycolysis is anaerobic, no oxygen needed. Oxygen is the final electron acceptor at the very end of the electron transport chain. It sits there and catches the spent electrons coming off the chain, then joins with hydrogen to form water. That's why the equation has water as an output. If you ever said oxygen is used to split glucose at the start, you flipped the whole pathway. No oxygen at the end means the chain backs up, the Krebs cycle stalls, and the cell has to fall back on fermentation, which is exactly where we're headed.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Zoom into the organelle where two of the three stages happen, and tie structure to function, a callback to Week 4. The mitochondrion is the cell's power plant, and its shape is built for the job. Outer membrane: the smooth boundary. Inner membrane: folded into many ridges called cristae. Why folded? The folds pack in more surface area, and the electron transport chain sits in this inner membrane, so more surface means more room for the chain, means more ATP. The matrix is the fluid space inside the inner membrane, where the Krebs cycle runs. Point as you say it: glycolysis happens outside the mitochondrion entirely, in the cytoplasm; the Krebs cycle runs in the matrix; the chain is studded along the inner membrane. One note: red blood cells have no mitochondria, so they rely on glycolysis alone.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6</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Cellular</a:t>
            </a:r>
          </a:p>
          <a:p>
            <a:pPr algn="ctr"/>
            <a:r>
              <a:rPr sz="5400" b="1" i="0">
                <a:solidFill>
                  <a:srgbClr val="FFFFFF"/>
                </a:solidFill>
                <a:latin typeface="Arial"/>
              </a:rPr>
              <a:t>Respiration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How a cell turns the sugar from your lunch into usable energy</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WHEN OXYGEN RUNS OUT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Fermentation:</a:t>
            </a:r>
          </a:p>
          <a:p>
            <a:pPr algn="ctr"/>
            <a:r>
              <a:rPr sz="6600" b="1" i="0">
                <a:solidFill>
                  <a:srgbClr val="FFFFFF"/>
                </a:solidFill>
                <a:latin typeface="Arial"/>
              </a:rPr>
              <a:t>the backup</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no O₂? glycolysis keeps going for a small trickle of ATP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TWO FLAVORS OF FERMENTATION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Muscle → lactic acid   ·   Yeast → ethanol + CO₂</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same anaerobic backup, different products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 SURPRISING PAYOFF</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Where does lost</a:t>
            </a:r>
          </a:p>
          <a:p>
            <a:pPr algn="ctr"/>
            <a:r>
              <a:rPr sz="6600" b="1" i="0">
                <a:solidFill>
                  <a:srgbClr val="FFFFFF"/>
                </a:solidFill>
                <a:latin typeface="Arial"/>
              </a:rPr>
              <a:t>fat go?</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mostly out your breath — as the CO₂ you exhale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COMMON TRAPS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Don't fall</a:t>
            </a:r>
          </a:p>
          <a:p>
            <a:pPr algn="ctr"/>
            <a:r>
              <a:rPr sz="8000" b="1" i="0">
                <a:solidFill>
                  <a:srgbClr val="FFFFFF"/>
                </a:solidFill>
                <a:latin typeface="Arial"/>
              </a:rPr>
              <a:t>for these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respiration ≠ breathing · plants respire too · order matters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scramble the order &amp; flip where oxygen is used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The mirror image:</a:t>
            </a:r>
          </a:p>
          <a:p>
            <a:pPr algn="ctr"/>
            <a:r>
              <a:rPr sz="5200" b="1" i="0">
                <a:solidFill>
                  <a:srgbClr val="FFFFFF"/>
                </a:solidFill>
                <a:latin typeface="Arial"/>
              </a:rPr>
              <a:t>photosynthesis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plants spend light to BUILD the sugar we just spent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FEEL THE BURN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Why do your</a:t>
            </a:r>
          </a:p>
          <a:p>
            <a:pPr algn="ctr"/>
            <a:r>
              <a:rPr sz="6600" b="1" i="0">
                <a:solidFill>
                  <a:srgbClr val="FFFFFF"/>
                </a:solidFill>
                <a:latin typeface="Arial"/>
              </a:rPr>
              <a:t>muscles burn?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sprint burns; a slow jog doesn't — same legs, what changed?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Sugar in,</a:t>
            </a:r>
          </a:p>
          <a:p>
            <a:pPr algn="ctr"/>
            <a:r>
              <a:rPr sz="8000" b="1" i="0">
                <a:solidFill>
                  <a:srgbClr val="FFFFFF"/>
                </a:solidFill>
                <a:latin typeface="Arial"/>
              </a:rPr>
              <a:t>energy out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and in what ORDER does it happen inside the cell?</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BIG PICTURE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Slowly burning</a:t>
            </a:r>
          </a:p>
          <a:p>
            <a:pPr algn="ctr"/>
            <a:r>
              <a:rPr sz="6600" b="1" i="0">
                <a:solidFill>
                  <a:srgbClr val="FFFFFF"/>
                </a:solidFill>
                <a:latin typeface="Arial"/>
              </a:rPr>
              <a:t>sugar for ATP</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glucose + O₂  →  CO₂ + H₂O + ATP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MAP · THREE STAGES IN ORDER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Glycolysis → Krebs cycle → Electron transport chain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cytoplasm  →  mitochondrial matrix  →  inner membrane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FOLLOW THE GLUCOSE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Trace one</a:t>
            </a:r>
          </a:p>
          <a:p>
            <a:pPr algn="ctr"/>
            <a:r>
              <a:rPr sz="6600" b="1" i="0">
                <a:solidFill>
                  <a:srgbClr val="FFFFFF"/>
                </a:solidFill>
                <a:latin typeface="Arial"/>
              </a:rPr>
              <a:t>sugar molecule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split it, finish it in the matrix, cash it in at the membrane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HEADLINE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chain</a:t>
            </a:r>
          </a:p>
          <a:p>
            <a:pPr algn="ctr"/>
            <a:r>
              <a:rPr sz="6600" b="1" i="0">
                <a:solidFill>
                  <a:srgbClr val="FFFFFF"/>
                </a:solidFill>
                <a:latin typeface="Arial"/>
              </a:rPr>
              <a:t>makes the most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glycolysis nets 2 · Krebs nets 2 · the ETC makes the big batch</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WHERE OXYGEN ACTUALLY GOES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O₂ waits at</a:t>
            </a:r>
          </a:p>
          <a:p>
            <a:pPr algn="ctr"/>
            <a:r>
              <a:rPr sz="6600" b="1" i="0">
                <a:solidFill>
                  <a:srgbClr val="FFFFFF"/>
                </a:solidFill>
                <a:latin typeface="Arial"/>
              </a:rPr>
              <a:t>the very end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final electron acceptor — NOT used in glycolysis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POWER PLANT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Inside the</a:t>
            </a:r>
          </a:p>
          <a:p>
            <a:pPr algn="ctr"/>
            <a:r>
              <a:rPr sz="6600" b="1" i="0">
                <a:solidFill>
                  <a:srgbClr val="FFFFFF"/>
                </a:solidFill>
                <a:latin typeface="Arial"/>
              </a:rPr>
              <a:t>mitochondrion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folded inner membrane = more surface = more ATP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