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midterm week. This is a review-and-exam week, so it runs differently: no new content, no quiz, no lab, no assignment — the midterm replaces them, and the prep kit does the teaching. Ground rules for the week: both sessions are a fast walk back through Objectives 1 through 4 — the process of science, the chemistry of life and macromolecules, the cell, and energy from enzymes through respiration and photosynthesis. The midterm is cumulative over Weeks 1 to 7 only; cell division and genetics start after the break and live on the final. It's 20 items, 100 points, 20 percent of your grade, and AI is not permitted. Today we name the highest-yield ideas and the traps that cost points.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surface-area-to-volume pocket. For a cube, the ratio is six divided by the side length. Side 1 gives 6 to 1; side 2 gives surface area 24 over volume 8, which is 3 to 1; side 3 gives 2 to 1; side 4 gives 1.5 to 1. So as a cell gets bigger, its surface-area-to-volume ratio drops — there's proportionally less surface to service each unit of volume. That's why cells stay microscopic and use folds and microvilli to add surface. Two midterm moves: compute the ratio for a side-2 cube, which is 3 to 1, and recognize that growing makes the ratio decrease. The smallest cube, side 1 at 6 to 1, has the highest ratio.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is the biggest slice — start with energy and enzymes. ATP is the cell's energy currency, cycling with ADP as it gains and loses a phosphate; don't confuse it with DNA, which stores information, or with glucose, which is fuel. Enzymes are biological catalysts: they lower a reaction's activation energy and are reusable — one enzyme works over and over, it is not used up. That's a frequent trap, the idea that enzymes get consumed. The other trap is temperature: rate rises to an optimum, then crashes when heat denatures the enzyme and ruins its shape. More heat is not always better. On the exam, a true-false item tests exactly that denaturation idea.</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Respiration — teach the order and the location, which is what the matching item tests. Glycolysis happens in the cytoplasm, splits glucose into two pyruvate, nets two ATP, and needs no oxygen. The Krebs cycle runs in the mitochondrial matrix, releases carbon dioxide, and loads up NADH and FADH2. The electron transport chain sits on the inner mitochondrial membrane, uses oxygen as the final electron acceptor, and makes by far the most ATP. Two traps to hammer: the most ATP comes from the ETC, not glycolysis; and oxygen acts at the end as the final acceptor, it is not used in glycolysis. Respiration is a cellular chemical process, not breathing — and plants do it too, all the time.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Photosynthesis — again, order and location. The light-dependent reactions happen in the thylakoid membranes: they split water, release the oxygen you breathe, and make ATP and NADPH. The Calvin cycle, the light-independent reactions, happens in the stroma: it uses that ATP and NADPH to fix carbon dioxide into sugar. Two signature facts and their traps: the oxygen released comes from splitting water, not from carbon dioxide — that's a midterm item. And a tree's mass comes mostly from carbon captured out of the air as CO2, plus water — not from the soil. Photosynthesis stores energy in sugar; respiration releases it. The two are roughly reverse, and both run in plants.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last audit-the-AI moment, the habit we've built all term. Paste to an approved chatbot: which stage of respiration makes the most ATP, and is a pH-9 solution acidic or basic? Then check it against what we taught. Chatbots routinely mis-order respiration and photosynthesis stages, claim glycolysis makes the most ATP, reverse where oxygen acts, or call a high pH acidic. If you can catch the model on these, you're ready for the exam. Remember the rule of the whole course: the tool drafts, you verify. And note — AI is your study partner for the prep kit, but it is not permitted on the midterm itself.</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at the prep kit by name, in order. One: work the Study Guide first — it's the full checklist of every move across Objectives 1 through 4, with worked pH and surface-area-to-volume examples. Two: run the Exam-Prep Tutorial with an approved chatbot; it diagnoses your weak spots and drills them with fresh items, and you submit the share link. Three: take the Practice Exam timed and cold, like the real thing, then review every miss against the study guide. Four: sit the Midterm — opens at the module start, due six days later, one attempt, no AI. Then, after the exam, post Discussion 8, the midterm debrief: what worked, the gap you cleared, and your plan for the back half.</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the callback and the tease. Callback: every item on the midterm is a move you already made in Weeks 1 through 7 — today we just named each one and found exactly where it slips. You built all of this over seven weeks; the exam asks you to show it under one roof. Tease the back half: after the midterm, Week 9 opens the second half of the course with the cell cycle and mitosis — how one cell becomes two identical cells — then meiosis and the genetics weeks, where heredity and the Punnett square arrive. That material is on the final, not this midterm. Come to both review sessions with questions, and use the prep kit in order. You've got this.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 the whole week as one question, and put it on the board: across the first half — what life is, what it's made of, how cells work, and how energy flows — can I, on demand, do the one move each topic asks and avoid the one mistake everyone makes? That's exactly what the midterm tests. Today is not re-reading; it's re-doing the moves: classify a thing as alive or not, name a bond, compute a pH comparison, compute surface-area-to-volume, order the stages of respiration. Tell them: if you can do these out loud, you're ready. The study guide is the full checklist; the practice exam is the dress rehearsal.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 the map of the exam. Four objectives, weighted by how long we spent on them. Objective 1, the process of science and the characteristics of life, is three items. Objective 2, the chemistry of life and the macromolecules, is six. Objective 3, the cell and membrane transport, is four. Objective 4 — energy, enzymes, respiration, and photosynthesis — is seven items, the biggest slice, so study the energy arc hardest. Tell them to bound their studying: this is Weeks 1 through 7 only. Mitosis, meiosis, and genetics are not on it. Study these four things deeply instead of everything thinly.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Objective 1 fast. Living things show the whole set of characteristics, not any one box: built from cells, use energy, grow, reproduce passing on DNA, respond, hold homeostasis, and evolve as populations. Run the candle-flame trap out loud — it uses energy, grows, responds, even spreads, but it has no cells, no DNA, no homeostasis, so it is not alive. That exact reasoning is a midterm item. Then the science half: a hypothesis is one testable, falsifiable guess; a theory is a broad, battle-tested explanation like evolution or the cell theory — the opposite of a hunch. And the experiment move: independent is what you change, dependent is what you measure, the control is the no-treatment baseline.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Spend a moment on the experiment-design move, because it shows up on the exam and chatbots get it wrong too. The independent variable is the one thing you deliberately change — the caffeine dose, the fertilizer amount. The dependent variable is what you measure — heart rate, plant height. The memory hook: I change the Independent; the result Depends on it. And the control group is the no-treatment baseline you compare against — students constantly think the control is the treated group; it's the opposite. The golden rule: change one variable, hold everything else constant, or a confound ruins it. On the midterm you'll name the independent variable and the control group in a caffeine experiment.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part one — the chemistry. Two strong bonds to keep straight: covalent means atoms share electrons; ionic means one atom transfers an electron, making charged ions. That share-versus-transfer distinction is a matching item. Water is polar, which gives it cohesion — sticking to itself, the strider on the pond — and adhesion, sticking to other surfaces, water climbing a tube; don't reverse them. Then pH, our first quantitative pocket: pH below 7 is acidic, 7 is neutral, above 7 is basic, and every whole unit is a ten-fold change in hydrogen-ion concentration. So pH 4 versus pH 7 is three units, ten to the third, a thousand times more acidic. Higher pH means fewer H plus ions, not more.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pH arithmetic, because it's pre-verified and shows up twice. Each pH unit is a factor of ten in hydrogen-ion concentration. Lemon juice at pH 4 versus water at pH 7 is a difference of three units, so ten times ten times ten — a thousand times more H plus, a thousand times more acidic. Give them the second move: which of several readings is most acidic? The lowest pH wins — vinegar at pH 3 beats coffee at 5, water at 7, baking soda at 9. And the trap to end on: a pH-9 solution is basic and has fewer H plus ions than pure water, not more. Thinking higher pH equals more acidic is the single most common pH error.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part two — the macromolecules. Four families, each with its monomer: carbohydrates from monosaccharides, proteins from amino acids, nucleic acids from nucleotides, and lipids — which are not polymers, the classic trap. Cells build polymers by dehydration synthesis, removing water, and break them by hydrolysis, adding water. The theme of the whole course lives here: structure determines function. The same glucose monomer becomes starch for storage or cellulose for rigid plant walls, just by how it's arranged. One wrong amino acid can change a protein's shape and cause disease. On the midterm, match each macromolecule to its monomer and pick out the false statement — usually the one calling lipids polymers.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 the cell. The defining split is the nucleus: prokaryotes lack a membrane-bound nucleus, eukaryotes have one; both have membranes and DNA. Know the organelles by function — nucleus stores DNA, mitochondria make ATP, ribosomes build proteins, chloroplasts capture light — and remember plant cells have both chloroplasts and mitochondria. Transport: passive needs no energy — diffusion of solutes, osmosis of water down its gradient; active transport spends ATP to push against the gradient. The big quantitative idea is surface-area-to-volume. Model a cell as a cube: surface area is six s squared, volume is s cubed, so the ratio is six over 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8</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Midterm Review</a:t>
            </a:r>
          </a:p>
          <a:p>
            <a:pPr algn="ctr"/>
            <a:r>
              <a:rPr sz="5400" b="1" i="0">
                <a:solidFill>
                  <a:srgbClr val="FFFFFF"/>
                </a:solidFill>
                <a:latin typeface="Arial"/>
              </a:rPr>
              <a:t>&amp; Exam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whole first half, once more — Objectives 1–4 (Weeks 1–7)</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 3 · QUANTITATIVE POCKET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As a cell grows,</a:t>
            </a:r>
          </a:p>
          <a:p>
            <a:pPr algn="ctr"/>
            <a:r>
              <a:rPr sz="6600" b="1" i="0">
                <a:solidFill>
                  <a:srgbClr val="FFFFFF"/>
                </a:solidFill>
                <a:latin typeface="Arial"/>
              </a:rPr>
              <a:t>SA:V falls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side 1→2→3→4 gives 6 : 3 : 2 : 1.5 — smaller cells exchange better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4 · WEEK 5</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Enzymes &amp;</a:t>
            </a:r>
          </a:p>
          <a:p>
            <a:pPr algn="ctr"/>
            <a:r>
              <a:rPr sz="8000" b="1" i="0">
                <a:solidFill>
                  <a:srgbClr val="FFFFFF"/>
                </a:solidFill>
                <a:latin typeface="Arial"/>
              </a:rPr>
              <a:t>ATP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enzymes lower activation energy, are reusable · ATP = energy currency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4 · WEEK 6</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Cellular</a:t>
            </a:r>
          </a:p>
          <a:p>
            <a:pPr algn="ctr"/>
            <a:r>
              <a:rPr sz="6600" b="1" i="0">
                <a:solidFill>
                  <a:srgbClr val="FFFFFF"/>
                </a:solidFill>
                <a:latin typeface="Arial"/>
              </a:rPr>
              <a:t>respiration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glycolysis → Krebs → electron transport chain · the ETC makes the most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4 · WEEK 7</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Photosynthesis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light reactions (thylakoid, split water → O₂) · Calvin cycle (stroma, fix CO₂)</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 · ONE LAST TIME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mis-order the stages and reverse pH — catch it before the exam</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 · IN ORDER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4000" b="1" i="0">
                <a:solidFill>
                  <a:srgbClr val="FFFFFF"/>
                </a:solidFill>
                <a:latin typeface="Arial"/>
              </a:rPr>
              <a:t>Study guide →</a:t>
            </a:r>
          </a:p>
          <a:p>
            <a:pPr algn="ctr"/>
            <a:r>
              <a:rPr sz="4000" b="1" i="0">
                <a:solidFill>
                  <a:srgbClr val="FFFFFF"/>
                </a:solidFill>
                <a:latin typeface="Arial"/>
              </a:rPr>
              <a:t>tutorial → practice → exam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then the midterm-debrief discussion (Discussion 8, 20 pts)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AFTER THE BREAK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Next: the cell</a:t>
            </a:r>
          </a:p>
          <a:p>
            <a:pPr algn="ctr"/>
            <a:r>
              <a:rPr sz="6600" b="1" i="0">
                <a:solidFill>
                  <a:srgbClr val="FFFFFF"/>
                </a:solidFill>
                <a:latin typeface="Arial"/>
              </a:rPr>
              <a:t>divides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Week 9 opens the back half — mitosis, meiosis, and genetics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Can I do the one</a:t>
            </a:r>
          </a:p>
          <a:p>
            <a:pPr algn="ctr"/>
            <a:r>
              <a:rPr sz="6600" b="1" i="0">
                <a:solidFill>
                  <a:srgbClr val="FFFFFF"/>
                </a:solidFill>
                <a:latin typeface="Arial"/>
              </a:rPr>
              <a:t>honest move?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...for every topic in the first half — and dodge the trap that sinks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MAP · WHAT'S ON THE MIDTERM</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Process of Science · Chemistry &amp; Macromolecules · The Cell · Energy &amp; Metabolism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Obj 1 (3 items) · Obj 2 (6) · Obj 3 (4) · Obj 4 (7) — energy is the biggest slice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1 · WEEK 1</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Life is the</a:t>
            </a:r>
          </a:p>
          <a:p>
            <a:pPr algn="ctr"/>
            <a:r>
              <a:rPr sz="6600" b="1" i="0">
                <a:solidFill>
                  <a:srgbClr val="FFFFFF"/>
                </a:solidFill>
                <a:latin typeface="Arial"/>
              </a:rPr>
              <a:t>whole checklist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cells · energy · growth · reproduction · response · homeostasis · evolution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 1 · THE TRAP STUDENTS SWAP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4000" b="1" i="0">
                <a:solidFill>
                  <a:srgbClr val="FFFFFF"/>
                </a:solidFill>
                <a:latin typeface="Arial"/>
              </a:rPr>
              <a:t>INDEPENDENT  vs  DEPENDENT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 change the Independent · the result Depends on it · control = baseline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2 · WEEK 2</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Water, bonds,</a:t>
            </a:r>
          </a:p>
          <a:p>
            <a:pPr algn="ctr"/>
            <a:r>
              <a:rPr sz="6600" b="1" i="0">
                <a:solidFill>
                  <a:srgbClr val="FFFFFF"/>
                </a:solidFill>
                <a:latin typeface="Arial"/>
              </a:rPr>
              <a:t>and pH</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covalent = share · ionic = transfer · each pH unit = 10× the H⁺</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 2 · QUANTITATIVE POCKET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pH 4 vs pH 7</a:t>
            </a:r>
          </a:p>
          <a:p>
            <a:pPr algn="ctr"/>
            <a:r>
              <a:rPr sz="5200" b="1" i="0">
                <a:solidFill>
                  <a:srgbClr val="FFFFFF"/>
                </a:solidFill>
                <a:latin typeface="Arial"/>
              </a:rPr>
              <a:t>= 1000× more acidic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3 pH units → 10³ → and watch the reverse trap (higher pH = LESS acidic)</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2 · WEEK 3</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Four building-block</a:t>
            </a:r>
          </a:p>
          <a:p>
            <a:pPr algn="ctr"/>
            <a:r>
              <a:rPr sz="5200" b="1" i="0">
                <a:solidFill>
                  <a:srgbClr val="FFFFFF"/>
                </a:solidFill>
                <a:latin typeface="Arial"/>
              </a:rPr>
              <a:t>families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carbs · lipids · proteins · nucleic acids — structure determines function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3 · WEEK 4</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Cells &amp; why they</a:t>
            </a:r>
          </a:p>
          <a:p>
            <a:pPr algn="ctr"/>
            <a:r>
              <a:rPr sz="6600" b="1" i="0">
                <a:solidFill>
                  <a:srgbClr val="FFFFFF"/>
                </a:solidFill>
                <a:latin typeface="Arial"/>
              </a:rPr>
              <a:t>stay small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prokaryote vs eukaryote · organelles by function · SA:V = 6/s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