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from the midterm. I'm Prof. Castellano, and today we start a brand-new arc: how cells divide. Here's the hook to open with: you began life as one fertilized cell, and you now have tens of trillions - every one made by the same repeating process. Right now, in your skin and gut and bone marrow, millions of your cells are dividing. This week we answer how a cell copies itself exactly, billions of times, without losing its place. We'll walk the cell cycle, put the four phases of mitosis in their fixed order, tell a chromosome from a chromatid, see what cancer is at the level of the cell cycle, and - because this is a quantitative week - compute a mitotic index from a real cell count.</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Build this wall now, loudly, because mitosis-versus-meiosis is the single biggest error students - and chatbots - make. Mitosis, this week: one division, two daughter cells, genetically identical to the parent, same chromosome number, diploid to diploid, used for growth, repair, and replacement. Meiosis, next week: two divisions, four daughter cells, each genetically unique, half the chromosome number, haploid, used to make gametes - eggs and sperm. The one sentence to memorize: mitosis makes two identical body cells; meiosis makes four unique sex cells. Say it now and next week is easy. On the quiz, a true-false item and a select-all item both hinge on exactly this distinction.</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purpose. Mitosis does real jobs in your body: growth - you went from one cell to trillions; repair - a cut heals because skin cells divide to replace what was lost; replacement - you shed and rebuild gut lining, skin, and blood cells constantly; and asexual reproduction in many organisms. In every case the point is identical copies. But just as important is control. The cell cycle has checkpoints - quality-control stops that ask: is the DNA undamaged? fully copied? are the chromosomes attached correctly? - before letting the cell proceed. A healthy cell pauses to fix problems or self-destructs rather than passing on errors. Checkpoints are the cell's spell-check before it hits copy.</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payoff that makes this week matter to everyone. Cancer is not a new or exotic process - it is ordinary mitosis with the brakes cut. When mutations break the checkpoints, a cell ignores the stop signals and keeps dividing when it shouldn't, piling up into a growing mass, a tumor. That single idea - uncontrolled division - is what people mean when they say cancer is uncontrolled cell growth. It also explains chemotherapy: many chemo drugs attack cells that are actively dividing, so they hit fast-dividing tumor cells hard. But they also hit normal fast-dividers - hair follicles, which is why hair falls out; the gut lining, which causes nausea; bone marrow. That trade-off is exactly what this week's discussion explores.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quantitative heart of the week - a photograph-this slide with the lab's exact numbers. Biologists don't just describe division, they measure it with the mitotic index: the fraction of cells caught in mitosis, times one hundred. Walk the count. Of one hundred cells in an onion root tip: eighty are in interphase; nine in prophase, four in metaphase, three in anaphase, four in telophase. Step one, cells in mitosis: nine plus four plus three plus four equals twenty. Step two, total: eighty plus twenty equals one hundred. Step three, mitotic index: twenty divided by one hundred, times one hundred, equals twenty percent. About one in five cells is dividing - high, as you'd expect for a fast-growing root tip. Every number here is pre-computed and re-verified.</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Interpret the mitotic index, don't just compute it. A twenty percent index means eighty percent of the cells are in interphase at any instant - which confirms the big idea: cells spend most of their lives in interphase, getting ready, and only a short time actually dividing. Here's the elegant extension. If this cell type runs a twenty-four-hour cell cycle, the fraction of cells in a phase estimates the time spent there. Interphase is eighty percent, so it's about zero-point-eight times twenty-four equals nineteen-point-two hours - most of the day. Mitosis is twenty percent, about four-point-eight hours. They sum to twenty-four, which is your arithmetic check. The math tells the same story as the picture: division is the brief finale of a long day of preparation.</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up the weekly habit. Paste this to an approved chatbot: in mitosis, how many daughter cells are made, are they identical or different, and is the chromosome number kept the same or halved - then put the phases in order. Now check it against today's class. Chatbots routinely confuse mitosis with meiosis: they'll say mitosis makes four cells, or makes gametes, or halves the chromosome number - all wrong for mitosis. They also sometimes mis-order PMAT, and they'll mis-compute a mitotic index by dividing by the wrong total. Your job all semester is to be the scientist who checks the machine - in the tutorial, the assignment, and in the lab, where you'll have the AI interpret your phase counts and you'll catch its slips. Getting an answer from the tool isn't the skill; verifying it is.</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them to the graded work, in order. One: the Lecture Tutorial - work through the cell cycle, the PMAT order, chromosome versus chromatid, and the mitotic-index math with an approved chatbot, then submit the share link, about an hour. Two: Lab 9, Counting Mitosis - use a free virtual onion root tip to classify a hundred cells and compute the mitotic index, fifty points, and catch the AI's interpretation. Three: Quiz 9 - ten auto-graded questions, no AI allowed. Four: Discussion 9 - cancer is the cell cycle gone wrong, and why chemo causes hair loss. Five: Assignment 9 - Divide and Measure, coached and scored by your chatbot. Everything closes Sunday. Start early so you can reply to classmates.</a:t>
            </a:r>
          </a:p>
        </p:txBody>
      </p:sp>
      <p:sp>
        <p:nvSpPr>
          <p:cNvPr id="4" name="Slide Number Placeholder 3"/>
          <p:cNvSpPr>
            <a:spLocks noGrp="1"/>
          </p:cNvSpPr>
          <p:nvPr>
            <p:ph type="sldNum" idx="5" sz="quarter"/>
          </p:nvPr>
        </p:nvSpPr>
        <p:spPr/>
      </p:sp>
    </p:spTree>
  </p:cSld>
  <p:clrMapOvr>
    <a:masterClrMapping/>
  </p:clrMapOvr>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and tie back. Mitosis makes identical copies - perfect for building and repairing one body. But sexual reproduction needs the opposite: variety, and cells with half the chromosomes so that fertilization restores the full set. Next week we meet meiosis: two divisions, four genetically unique haploid cells, and the sources of variation - crossing over and independent assortment - that explain why you don't look exactly like your sibling even with the same parents. Callback to today: back in Week 1 we said living things grow, reproduce, and repair; this week you saw the machinery - the cell cycle and mitosis - and you can now put a number, the mitotic index, on how fast it runs. Bring your curiosity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 this land before any vocabulary. You started as a single cell. You're now somewhere around thirty-seven trillion cells, and every one of them traces back through a chain of cells splitting in two. That splitting is mitosis, and the copies are identical. Ask the room: when you heal a cut, where do the new skin cells come from? When a kid grows four inches in a year, what's actually happening at the cell level? The answer to both is mitosis. So the question driving this week is simple to ask and beautiful to answer: how does a cell make a perfect copy of itself and split, over and over, without ever scrambling the instructions?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 big question on the board and leave it up all week. It has two halves. First: how does one cell become two identical cells, in a precise and repeatable order? That's the cell cycle and the phases of mitosis. Second: how do we measure how fast it's happening? That's the mitotic index, our quantitative tool this week. By Friday you'll lay out the cell cycle, order the four phases of mitosis, tell a chromosome from a chromatid, explain what cancer is in these terms, and compute a mitotic index yourself. Promise them: this is about how living things grow, heal, and replace themselves - not a glossary to memorize.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photograph-this slide - the week's map of the cell cycle. Walk it as a loop. Interphase is the long prep and has three stages: G1, the cell grows and does its job, DNA not yet copied; S, synthesis, where the DNA is replicated - this is the one place the genome gets copied, and afterward each chromosome is two identical sister chromatids; and G2, more growth and final checks. Then the M phase: mitosis, the nucleus and chromosomes divide, followed by cytokinesis, the cytoplasm splits. The key idea to repeat: most of a cell's life is interphase. If you froze a field of cells and counted, most would be in interphase - which is exactly the basis of the lab's mitotic index.</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Slow down on S phase, because students constantly think DNA is copied during mitosis. It is not. DNA is replicated during S phase, synthesis, which is part of interphase - well before mitosis starts. Why does this matter? Because the whole point of mitosis is to hand each daughter cell a complete, identical genome. That's only possible if the DNA was fully copied first. After S phase, every chromosome exists as two identical sister chromatids joined at the centromere - the X shape we'll meet in a moment. So the sequence is: copy first in S, then divide in M. Say it back: where is DNA copied? S phase. Not mitosis.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spine of the week: the four phases of mitosis always run in the same order, and PMAT is the mnemonic. Prophase: the chromosomes condense so you can see them, the nuclear envelope breaks down, and the spindle fibers start forming. Metaphase - M for Middle - the chromosomes line up single-file across the center of the cell, the metaphase plate. Anaphase - A for Apart - the sister chromatids split at the centromere and get pulled to opposite poles. Telophase - T for Two - two new nuclear envelopes re-form and the chromosomes relax. Then cytokinesis splits the cytoplasm. The logic locks the order: you can't line them up before they condense, and you can't pull them apart before they line up.</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slide students need most within mitosis, because metaphase and anaphase blur together. Anchor each with its letter. Metaphase, M for Middle: every chromosome lines up single-file across the middle of the cell, on the metaphase plate, and the sister chromatids are still joined. Anaphase, A for Apart: the cohesion breaks, the sister chromatids separate at the centromere, and each is dragged to an opposite pole. The test cue: if the chromosomes are lined up in one row, that's metaphase; if two identical sets are moving toward opposite ends, that's anaphase. On the quiz you'll match each phase to its defining event, and this is the pair that trips people up.</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Give them a reusable tool for reading any mitosis image, on the quiz or in the lab. For each cell, ask four questions in order. One: are the chromosomes condensing while the nuclear envelope dissolves? That's prophase. Two: are they lined up single-file across the center? Metaphase. Three: are two identical sets pulling toward opposite poles? Anaphase. Four: are two nuclei re-forming and the cell pinching in the middle? Telophase and cytokinesis. If none of those - if the cell just looks like a normal cell with a visible nucleus and no condensed chromosomes - it's in interphase. This four-question habit is exactly what you'll use in the onion-root-tip lab to classify a hundred cells.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Clear up the vocabulary that carries this whole week. After S phase, a duplicated chromosome looks like an X. That entire X is one chromosome. Each half of the X is a sister chromatid - one of two identical copies - and the two are pinched together at the centromere. They stay joined through prophase and metaphase, then split apart in anaphase, and once separated, each chromatid is again called a chromosome. So the same physical thing gets two names depending on the moment. Draw the X once: one chromosome, two chromatids, one centromere. Students who get this picture straight find the rest of mitosis easy; students who don't will struggle on every figure.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BIOL 101 · GENERAL BIOLOGY I · WEEK 9</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400" b="1" i="0">
                <a:solidFill>
                  <a:srgbClr val="FFFFFF"/>
                </a:solidFill>
                <a:latin typeface="Arial"/>
              </a:rPr>
              <a:t>The Cell Cycle</a:t>
            </a:r>
          </a:p>
          <a:p>
            <a:pPr algn="ctr"/>
            <a:r>
              <a:rPr sz="5400" b="1" i="0">
                <a:solidFill>
                  <a:srgbClr val="FFFFFF"/>
                </a:solidFill>
                <a:latin typeface="Arial"/>
              </a:rPr>
              <a:t>&amp; Mitosis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How one cell becomes two identical cells - and how we measure it</a:t>
            </a:r>
          </a:p>
        </p:txBody>
      </p:sp>
      <p:sp>
        <p:nvSpPr>
          <p:cNvPr id="5" name="TextBox 4"/>
          <p:cNvSpPr txBox="1"/>
          <p:nvPr/>
        </p:nvSpPr>
        <p:spPr>
          <a:xfrm>
            <a:off x="914400" y="6355080"/>
            <a:ext cx="10360152" cy="365760"/>
          </a:xfrm>
          <a:prstGeom prst="rect">
            <a:avLst/>
          </a:prstGeom>
          <a:noFill/>
        </p:spPr>
        <p:txBody>
          <a:bodyPr wrap="square" anchor="ctr" lIns="0" rIns="0" tIns="0" bIns="0">
            <a:spAutoFit/>
          </a:bodyPr>
          <a:lstStyle/>
          <a:p>
            <a:pPr algn="ctr"/>
            <a:r>
              <a:rPr sz="1100" b="0" i="0">
                <a:solidFill>
                  <a:srgbClr val="6A74A8"/>
                </a:solidFill>
                <a:latin typeface="Arial"/>
              </a:rPr>
              <a:t>Silver Oak University · Department of Biological Sciences  ·  ~ Prof. Castellano's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WALL BETWEEN THIS WEEK AND NEXT</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Mitosis: two.</a:t>
            </a:r>
          </a:p>
          <a:p>
            <a:pPr algn="ctr"/>
            <a:r>
              <a:rPr sz="6600" b="1" i="0">
                <a:solidFill>
                  <a:srgbClr val="FFFFFF"/>
                </a:solidFill>
                <a:latin typeface="Arial"/>
              </a:rPr>
              <a:t>Meiosis: four.</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2 identical diploid cells  vs  4 unique haploid cells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WHY CELLS DIVIDE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Grow.</a:t>
            </a:r>
          </a:p>
          <a:p>
            <a:pPr algn="ctr"/>
            <a:r>
              <a:rPr sz="6600" b="1" i="0">
                <a:solidFill>
                  <a:srgbClr val="FFFFFF"/>
                </a:solidFill>
                <a:latin typeface="Arial"/>
              </a:rPr>
              <a:t>Repair. Replace.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and the controls that say when NOT to divide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WHEN CONTROL FAILS</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Cancer = mitosis</a:t>
            </a:r>
          </a:p>
          <a:p>
            <a:pPr algn="ctr"/>
            <a:r>
              <a:rPr sz="6600" b="1" i="0">
                <a:solidFill>
                  <a:srgbClr val="FFFFFF"/>
                </a:solidFill>
                <a:latin typeface="Arial"/>
              </a:rPr>
              <a:t>with no brakes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checkpoints fail -&gt; cells divide when they shouldn't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3F5FB"/>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4A579E"/>
                </a:solidFill>
                <a:latin typeface="Arial"/>
              </a:rPr>
              <a:t>THE NUMBERS · 100 CELLS COUNTED</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3200" b="1" i="0">
                <a:solidFill>
                  <a:srgbClr val="1E2761"/>
                </a:solidFill>
                <a:latin typeface="Arial"/>
              </a:rPr>
              <a:t>Interphase 80 · Prophase 9 · Metaphase 4 · Anaphase 3 · Telophase 4</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444F86"/>
                </a:solidFill>
                <a:latin typeface="Arial"/>
              </a:rPr>
              <a:t>cells in mitosis = 20  -&gt;  mitotic index = 20%</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WHAT THE NUMBER MEANS</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Most cells are</a:t>
            </a:r>
          </a:p>
          <a:p>
            <a:pPr algn="ctr"/>
            <a:r>
              <a:rPr sz="6600" b="1" i="0">
                <a:solidFill>
                  <a:srgbClr val="FFFFFF"/>
                </a:solidFill>
                <a:latin typeface="Arial"/>
              </a:rPr>
              <a:t>in interphase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on a 24 h cycle, interphase ~ 0.80 x 24 = 19.2 hours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AUDIT THE AI</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The tool drafts.</a:t>
            </a:r>
          </a:p>
          <a:p>
            <a:pPr algn="ctr"/>
            <a:r>
              <a:rPr sz="6600" b="1" i="0">
                <a:solidFill>
                  <a:srgbClr val="FFFFFF"/>
                </a:solidFill>
                <a:latin typeface="Arial"/>
              </a:rPr>
              <a:t>You judge.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chatbots swap mitosis for meiosis - catch it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THIS WEEK'S WORK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Do these</a:t>
            </a:r>
          </a:p>
          <a:p>
            <a:pPr algn="ctr"/>
            <a:r>
              <a:rPr sz="8000" b="1" i="0">
                <a:solidFill>
                  <a:srgbClr val="FFFFFF"/>
                </a:solidFill>
                <a:latin typeface="Arial"/>
              </a:rPr>
              <a:t>in order</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tutorial · lab · quiz · discussion · assignment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16</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NEXT WEEK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Meiosis:</a:t>
            </a:r>
          </a:p>
          <a:p>
            <a:pPr algn="ctr"/>
            <a:r>
              <a:rPr sz="6600" b="1" i="0">
                <a:solidFill>
                  <a:srgbClr val="FFFFFF"/>
                </a:solidFill>
                <a:latin typeface="Arial"/>
              </a:rPr>
              <a:t>making variety</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two divisions, four unique cells - why you and your sibling differ</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17</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HOOK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One cell</a:t>
            </a:r>
          </a:p>
          <a:p>
            <a:pPr algn="ctr"/>
            <a:r>
              <a:rPr sz="8000" b="1" i="0">
                <a:solidFill>
                  <a:srgbClr val="FFFFFF"/>
                </a:solidFill>
                <a:latin typeface="Arial"/>
              </a:rPr>
              <a:t>became you</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~37 trillion cells, all from one - by mitosis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WEEK'S BIG QUESTION</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How does one</a:t>
            </a:r>
          </a:p>
          <a:p>
            <a:pPr algn="ctr"/>
            <a:r>
              <a:rPr sz="6600" b="1" i="0">
                <a:solidFill>
                  <a:srgbClr val="FFFFFF"/>
                </a:solidFill>
                <a:latin typeface="Arial"/>
              </a:rPr>
              <a:t>become two?</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precisely, in a controlled order - and how fast?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3F5FB"/>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4A579E"/>
                </a:solidFill>
                <a:latin typeface="Arial"/>
              </a:rPr>
              <a:t>THE CELL CYCLE · A LOOP</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3200" b="1" i="0">
                <a:solidFill>
                  <a:srgbClr val="1E2761"/>
                </a:solidFill>
                <a:latin typeface="Arial"/>
              </a:rPr>
              <a:t>G1 (grow) -&gt; S (copy DNA) -&gt; G2 (prep) -&gt; M (divide)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444F86"/>
                </a:solidFill>
                <a:latin typeface="Arial"/>
              </a:rPr>
              <a:t>most of a cell's life is interphase; division is the short part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ONE PLACE DNA IS COPIED</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S phase</a:t>
            </a:r>
          </a:p>
          <a:p>
            <a:pPr algn="ctr"/>
            <a:r>
              <a:rPr sz="6600" b="1" i="0">
                <a:solidFill>
                  <a:srgbClr val="FFFFFF"/>
                </a:solidFill>
                <a:latin typeface="Arial"/>
              </a:rPr>
              <a:t>= synthesis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DNA replicates here, in interphase - before mitosis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FIXED ORDER</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PMAT</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Prophase -&gt; Metaphase -&gt; Anaphase -&gt; Telophase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TWO M'S STUDENTS SWAP</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200" b="1" i="0">
                <a:solidFill>
                  <a:srgbClr val="FFFFFF"/>
                </a:solidFill>
                <a:latin typeface="Arial"/>
              </a:rPr>
              <a:t>METAPHASE  vs  ANAPHASE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Metaphase = Middle · Anaphase = Apart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READ ANY MITOSIS FIGURE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Four</a:t>
            </a:r>
          </a:p>
          <a:p>
            <a:pPr algn="ctr"/>
            <a:r>
              <a:rPr sz="8000" b="1" i="0">
                <a:solidFill>
                  <a:srgbClr val="FFFFFF"/>
                </a:solidFill>
                <a:latin typeface="Arial"/>
              </a:rPr>
              <a:t>questions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condensing? lined up? splitting? re-forming?</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DON'T CONFUSE THESE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Chromosome</a:t>
            </a:r>
          </a:p>
          <a:p>
            <a:pPr algn="ctr"/>
            <a:r>
              <a:rPr sz="6600" b="1" i="0">
                <a:solidFill>
                  <a:srgbClr val="FFFFFF"/>
                </a:solidFill>
                <a:latin typeface="Arial"/>
              </a:rPr>
              <a:t>vs. chromatid</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X = one chromosome made of two sister chromatids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