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one of my favorite weeks. This is where biology turns quantitative. For ten weeks we've defined life, built cells, and watched chromosomes divide; now we predict what those divisions produce. A monk named Gregor Mendel cracked the rules of inheritance with pea plants in the 1860s, and those rules still let us calculate the odds of brown versus blue eyes or a recessive disease. The tool is the Punnett square; the math behind it is plain probability. Ground rules for the week: keep the vocabulary precise, fill every box, reduce every fraction. AI is your study partner everywhere except the quiz. By Friday you'll work a cross cold and read the ratios right off the boxes.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Use the test cross to solve the TT-versus-Tt mystery from earlier. A tall plant could be TT or Tt; you can't tell by looking. So cross it with a known homozygous recessive, tt, which can only pass a t. If the unknown is heterozygous, Tt by tt fills to two Tt and two tt, a one-to-one split, half tall and half short. If the unknown is homozygous dominant, TT by tt gives all Tt, every offspring tall. So the offspring reveal the hidden genotype: any short offspring at all means the parent carried a hidden t and was Tt; all tall means it was TT. This is the practical payoff of keeping genotype and phenotype separate, and it's Problem three on the assignment.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track two genes at once, say seed shape and seed color, or height and color. Mendel's second law, independent assortment: alleles for different genes separate into gametes independently, because different homologous pairs line up independently in meiosis. So a TtYy parent makes four equally likely gametes, big-T-big-Y, big-T-little-y, little-t-big-Y, little-t-little-y. The four-by-four grid has sixteen boxes, and the phenotype classes count out to nine both-dominant, three and three mixed, one both-recessive: nine to three to three to one. But here's the shortcut, the product rule beats drawing sixteen boxes. Each trait alone is three-quarters dominant. So both dominant is three-quarters times three-quarters, nine sixteenths. Both recessive is one-quarter times one-quarter, one sixteenth. The dihybrid ratio is just two three-to-one crosses multiplied.</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photograph-this anchor slide for the dihybrid, because this is where students and chatbots both garble the ratio. The nine class is both traits dominant. The two three classes are mixed, one trait dominant and the other recessive. The single one class is both traits recessive, the rarest outcome. Anchor each number to a product: nine sixteenths is three-quarters times three-quarters, both dominant; one sixteenth is one-quarter times one-quarter, both recessive; each three-sixteenths is three-quarters times one-quarter. If you ever blank on which class is which, rebuild it from the probabilities. And watch the classic error, reporting nine to three to one, dropping a class. There are four classes, and they sum to sixteen.</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and warn them that genetics is where the machine slips most. Paste this to an approved chatbot: in a cross between two heterozygous tall pea plants, Tt by Tt, what are the genotype and phenotype ratios and the probability of a short plant? Then check its work against today's example. Chatbots routinely flip the phenotype ratio to one-to-two-to-one, call a Tt plant homozygous, forget that any capital T shows the dominant trait, or botch a dihybrid as nine to three to one. The defense is simple: re-draw the four boxes and re-do the fraction by hand. Your job all semester is to be the scientist who checks the model, in the tutorial, in the assignment, and in tonight's lab where you'll have the AI interpret your coin data and you'll catch its slips.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work through segregation, the monohybrid Punnett square, probability, and the dihybrid cross with an approved chatbot, then submit the share link. Two, Lab eleven, Coin-Toss Genetics, flip two coins a hundred times to model a Tt by Tt cross, build a data table, compute your ratio, and compare it to the predicted three to one, with an AI-critique step, fifty points. Three, Quiz eleven, ten auto-graded questions, no AI allowed. Four, Discussion eleven, two brown-eyed parents and a blue-eyed child, plus spot the flaw in a Punnett-square argument. Five, Assignment eleven, Work the Cross, four problems coached and scored by your chatbot. Everything closes Sunday, so grab two coins and start early.</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This week assumed the simplest case, one gene, two alleles, clean dominance, and you got clean ratios, three to one and nine to three to three to one. Next week we break those assumptions. Incomplete dominance gives blended pink flowers; codominance gives AB blood where both alleles show; multiple alleles run the ABO system; sex linkage explains why red-green colorblindness shows up far more in sons; and we'll read a human family pedigree to deduce inheritance patterns. Callback to today: everything next week still rests on this week's foundation, segregation, genotype versus phenotype, and reading a Punnett square. Bring your two coins and your data Tuesday, and we'll start by debriefing how close your ratio came to three to one.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cold. Put the line up and let the room react: two brown-eyed parents just had a blue-eyed baby. Mix-up at the hospital, or no? Take a quick poll. Then the reveal: no swap. It's not only possible, it's predictable, and by Thursday you'll prove it with a four-box diagram and a little arithmetic. Hold the eye-color case; we settle it in this week's discussion. The point of the hook is that inheritance feels mysterious until you have the rules, and then it becomes a satisfying probability puzzle. Tell them: the mystery dissolves the moment you can write the parents' genotypes and fill in a Punnett square.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on the board and leave it up all week. Two halves: first, given the parents, what kinds of offspring are possible? Second, with what probability? Today and Thursday we lock both. The machinery is the Punnett square plus the rules of probability. Promise them the payoff: by Friday they'll set up a square, fill every box, read the genotype and phenotype ratios right off it, and use plain multiplication to get the odds of any offspring, including the famous nine to three to three to one. Remind them this is the biggest quantitative week of the course, so careful counting is the whole game.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photograph-this slide. Walk each pair once, plainly. A gene is a stretch of DNA with instructions for a trait; an allele is a version of it, tall T or short t. Dominant, written capital, masks the other when present; recessive, lowercase, shows only when it's the only version. Genotype is the alleles an organism carries, like Tt; phenotype is the trait you actually see, tall or short. Homozygous means two of the same allele, TT or tt; heterozygous means two different, Tt. The whole week rides on keeping these straight, because almost every mistake in genetics is really a vocabulary slip. The memory hook: genotype is the recipe, phenotype is the cake.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Land the single most important fact of the week. A homozygous-dominant TT plant and a heterozygous Tt plant look identical; both are tall. But they behave completely differently when you cross them. TT crossed with a short tt gives all tall offspring; Tt crossed with tt gives a fifty-fifty split. That is exactly why we need genotypes, not just appearances, and it is why the test cross exists later in the lecture. Say it plainly: you cannot read an organism's genotype off its phenotype. Also kill the biggest myth right here, dominant does not mean more common or stronger; it only means the allele that shows up when it's present.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Name Mendel factually, a real scientist with real pea plants. His first law, in modern terms: every organism carries two alleles for each gene, and the two separate during meiosis so that each gamete, each egg or sperm, carries only one. Offspring get one allele from each parent. That's the law of segregation, and the memory hook is each parent gives one allele. Tie it back to last week: this is exactly why meiosis matters, the homologous chromosomes and their alleles separate in meiosis one. Walk Mendel's classic result quickly: true-breeding tall crossed with true-breeding short gives an all-tall F1, the short trait vanishes, then the F1 self-cross brings it back at three to one. The recessive allele was hiding in the heterozygotes the whole time.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core skill. Build the square completely on the board. Step one, write each parent's gametes, T or t, from segregation. Step two, draw the two-by-two grid. Step three, fill every box: top-left TT, top-right Tt, bottom-left Tt, bottom-right tt. Step four, count the genotypes, one TT to two Tt to one tt, that's one to two to one. Step five, translate to phenotypes, any plant with a capital T is tall, so three tall to one short, three to one. Step six, read it as probability: three-quarters tall, one-quarter short, one-half heterozygous. Hammer the trap: one to two to one is the genotype ratio, three to one is the phenotype ratio. Students constantly report one to two to one as the phenotype, and it's wrong.</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Clear up the misconception that wrecks intuition. Three to one does not mean every family of four has exactly three dominant and one recessive. It's a probability, three-quarters and one-quarter, the long-run expectation, exactly like flipping a coin. Flip a fair coin four times and you don't always get two heads. A real Tt by Tt couple with four children could have all four show the dominant trait, or two and two. The clean three-to-one only emerges over many offspring, which is why Mendel counted thousands of pea plants, not four. This is precisely what this week's lab demonstrates: you'll flip two coins a hundred times and watch the ratio settle toward three to one as the trials pile up.</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arithmetic behind the boxes, so you can answer questions too big to draw. The product rule: the probability of two independent events both happening is the product of their probabilities. Each parent contributes an allele independently, so you multiply. Get P of a recessive child two ways and show they agree. By the square, one of the four boxes is tt, so one-quarter. By the product rule, the child needs a t from each parent, and a Tt parent passes t half the time, so one-half times one-half equals one-quarter. Same answer. Then P of the dominant phenotype is one minus one-quarter, three-quarters. The memory hook: multiply for and, because each parent's allele is an independent coin flip. This is the move that makes dihybrids easy.</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BIOL 101 · GENERAL BIOLOGY I · WEEK 11</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400" b="1" i="0">
                <a:solidFill>
                  <a:srgbClr val="FFFFFF"/>
                </a:solidFill>
                <a:latin typeface="Arial"/>
              </a:rPr>
              <a:t>Mendelian</a:t>
            </a:r>
          </a:p>
          <a:p>
            <a:pPr algn="ctr"/>
            <a:r>
              <a:rPr sz="5400" b="1" i="0">
                <a:solidFill>
                  <a:srgbClr val="FFFFFF"/>
                </a:solidFill>
                <a:latin typeface="Arial"/>
              </a:rPr>
              <a:t>Genetics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Given the parents, what are the odds of each kind of offspring?</a:t>
            </a:r>
          </a:p>
        </p:txBody>
      </p:sp>
      <p:sp>
        <p:nvSpPr>
          <p:cNvPr id="5" name="TextBox 4"/>
          <p:cNvSpPr txBox="1"/>
          <p:nvPr/>
        </p:nvSpPr>
        <p:spPr>
          <a:xfrm>
            <a:off x="914400" y="6355080"/>
            <a:ext cx="10360152" cy="365760"/>
          </a:xfrm>
          <a:prstGeom prst="rect">
            <a:avLst/>
          </a:prstGeom>
          <a:noFill/>
        </p:spPr>
        <p:txBody>
          <a:bodyPr wrap="square" anchor="ctr" lIns="0" rIns="0" tIns="0" bIns="0">
            <a:spAutoFit/>
          </a:bodyPr>
          <a:lstStyle/>
          <a:p>
            <a:pPr algn="ctr"/>
            <a:r>
              <a:rPr sz="1100" b="0" i="0">
                <a:solidFill>
                  <a:srgbClr val="6A74A8"/>
                </a:solidFill>
                <a:latin typeface="Arial"/>
              </a:rPr>
              <a:t>Silver Oak University · Department of Biological Sciences  ·  ~ Prof. Castellano's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WHAT GENOTYPE IS THAT TALL PLANT?</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The test</a:t>
            </a:r>
          </a:p>
          <a:p>
            <a:pPr algn="ctr"/>
            <a:r>
              <a:rPr sz="8000" b="1" i="0">
                <a:solidFill>
                  <a:srgbClr val="FFFFFF"/>
                </a:solidFill>
                <a:latin typeface="Arial"/>
              </a:rPr>
              <a:t>cross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Tt × tt → 1 : 1   vs.   TT × tt → all tall</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MENDEL'S SECOND LAW</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Dihybrid:</a:t>
            </a:r>
          </a:p>
          <a:p>
            <a:pPr algn="ctr"/>
            <a:r>
              <a:rPr sz="6600" b="1" i="0">
                <a:solidFill>
                  <a:srgbClr val="FFFFFF"/>
                </a:solidFill>
                <a:latin typeface="Arial"/>
              </a:rPr>
              <a:t>9 : 3 : 3 : 1</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two independent 3:1 crosses, multiplied</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DON'T MIX THESE UP</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9 = both dominant   ·   3 + 3 = one of each   ·   1 = both recessive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anchor it: 3/4 × 3/4 = 9/16   and   1/4 × 1/4 = 1/16</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AUDIT THE AI</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The tool drafts.</a:t>
            </a:r>
          </a:p>
          <a:p>
            <a:pPr algn="ctr"/>
            <a:r>
              <a:rPr sz="6600" b="1" i="0">
                <a:solidFill>
                  <a:srgbClr val="FFFFFF"/>
                </a:solidFill>
                <a:latin typeface="Arial"/>
              </a:rPr>
              <a:t>You judge.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chatbots garble genetics ratios — re-draw the boxes yourself</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THIS WEEK'S WORK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Do these</a:t>
            </a:r>
          </a:p>
          <a:p>
            <a:pPr algn="ctr"/>
            <a:r>
              <a:rPr sz="8000" b="1" i="0">
                <a:solidFill>
                  <a:srgbClr val="FFFFFF"/>
                </a:solidFill>
                <a:latin typeface="Arial"/>
              </a:rPr>
              <a:t>in order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tutorial · lab · quiz · discussion · assignment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NEXT WEEK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When Mendel's</a:t>
            </a:r>
          </a:p>
          <a:p>
            <a:pPr algn="ctr"/>
            <a:r>
              <a:rPr sz="6600" b="1" i="0">
                <a:solidFill>
                  <a:srgbClr val="FFFFFF"/>
                </a:solidFill>
                <a:latin typeface="Arial"/>
              </a:rPr>
              <a:t>rules bend</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pink flowers, AB blood, colorblindness, and pedigrees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HOOK · DID THE HOSPITAL SWAP THE BABIES?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Two brown-eyed</a:t>
            </a:r>
          </a:p>
          <a:p>
            <a:pPr algn="ctr"/>
            <a:r>
              <a:rPr sz="5200" b="1" i="0">
                <a:solidFill>
                  <a:srgbClr val="FFFFFF"/>
                </a:solidFill>
                <a:latin typeface="Arial"/>
              </a:rPr>
              <a:t>parents.</a:t>
            </a:r>
          </a:p>
          <a:p>
            <a:pPr algn="ctr"/>
            <a:r>
              <a:rPr sz="5200" b="1" i="0">
                <a:solidFill>
                  <a:srgbClr val="FFFFFF"/>
                </a:solidFill>
                <a:latin typeface="Arial"/>
              </a:rPr>
              <a:t>A blue-eyed child.</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not a mix-up — and it's predictable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WEEK'S BIG QUESTION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What are the</a:t>
            </a:r>
          </a:p>
          <a:p>
            <a:pPr algn="ctr"/>
            <a:r>
              <a:rPr sz="6600" b="1" i="0">
                <a:solidFill>
                  <a:srgbClr val="FFFFFF"/>
                </a:solidFill>
                <a:latin typeface="Arial"/>
              </a:rPr>
              <a:t>odds?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and how do we calculate them instead of guessing?</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LOCK THESE FOUR PAIRS FIRST</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gene / allele · dominant / recessive · genotype / phenotype · homozygous / heterozygous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almost every genetics mistake is a WORD mistake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TRAP HALF THE QUIZ TARGETS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TT and Tt</a:t>
            </a:r>
          </a:p>
          <a:p>
            <a:pPr algn="ctr"/>
            <a:r>
              <a:rPr sz="6600" b="1" i="0">
                <a:solidFill>
                  <a:srgbClr val="FFFFFF"/>
                </a:solidFill>
                <a:latin typeface="Arial"/>
              </a:rPr>
              <a:t>look the same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same phenotype — but they cross differently</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MENDEL'S FIRST LAW</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Each parent</a:t>
            </a:r>
          </a:p>
          <a:p>
            <a:pPr algn="ctr"/>
            <a:r>
              <a:rPr sz="6600" b="1" i="0">
                <a:solidFill>
                  <a:srgbClr val="FFFFFF"/>
                </a:solidFill>
                <a:latin typeface="Arial"/>
              </a:rPr>
              <a:t>gives ONE allele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the law of segregation</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FILL EVERY BOX, THEN COUNT</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Tt × Tt</a:t>
            </a:r>
          </a:p>
          <a:p>
            <a:pPr algn="ctr"/>
            <a:r>
              <a:rPr sz="8000" b="1" i="0">
                <a:solidFill>
                  <a:srgbClr val="FFFFFF"/>
                </a:solidFill>
                <a:latin typeface="Arial"/>
              </a:rPr>
              <a:t>→ 3 : 1</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genotype 1 : 2 : 1 · phenotype 3 dominant : 1 recessive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3:1 IS A PROBABILITY, NOT A PROMISE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Like flipping</a:t>
            </a:r>
          </a:p>
          <a:p>
            <a:pPr algn="ctr"/>
            <a:r>
              <a:rPr sz="6600" b="1" i="0">
                <a:solidFill>
                  <a:srgbClr val="FFFFFF"/>
                </a:solidFill>
                <a:latin typeface="Arial"/>
              </a:rPr>
              <a:t>a coin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 family of four won't always be exactly 3 and 1</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MULTIPLY FOR 'AND'</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The product</a:t>
            </a:r>
          </a:p>
          <a:p>
            <a:pPr algn="ctr"/>
            <a:r>
              <a:rPr sz="6600" b="1" i="0">
                <a:solidFill>
                  <a:srgbClr val="FFFFFF"/>
                </a:solidFill>
                <a:latin typeface="Arial"/>
              </a:rPr>
              <a:t>rule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P(recessive) = 1/2 × 1/2 = 1/4 — two ways, same answer</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