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 id="270" r:id="rId22"/>
  </p:sldIdLst>
  <p:sldSz cx="12191695"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 Id="rId22" Type="http://schemas.openxmlformats.org/officeDocument/2006/relationships/slide" Target="slides/slide15.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Welcome back. For two weeks we've talked about genes as units of inheritance in Punnett squares. This week we open the box and look at what a gene is physically made of: DNA. Ground rules unchanged: most of your grade is coursework, and AI is your study partner everywhere except quizzes and exams. Today we'll describe the double helix, state the one base-pairing rule that holds it together, see how that same rule lets a cell copy DNA almost perfectly, and name the three enzymes that do the copying. By Friday a gene stops being abstract and becomes a real molecule you can describe, calculate with, and even hold in this week's strawberry lab.</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One quick correction slide, because this is the enzyme error students make. They mix up which machine unzips. It is helicase that opens the helix by breaking the hydrogen bonds. DNA polymerase does not unzip anything - it works on the strands helicase has already separated, adding bases to build the new strand. And ligase comes behind to seal the pieces. Keep the three verbs locked to the three names: unzip, add, seal. Helicase, polymerase, ligase. If you can say that one sentence cold, the matching item is free points. And notice the elegance coming together - the unzipping exposes templates, and the templates dictate the new strand, which is why we turn next to why this whole design is so reliable.</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This is the idea to carry out of the week. Why is replication so accurate? Because of the base-pairing rule itself. There's only one correct partner for each base, so the old template dictates the answer - there's little room to guess wrong. Add DNA polymerase's proofreading, and errors drop to about one in a billion-plus bases. So the same simple rule does double duty: it holds the molecule together AND it guarantees a faithful copy. Storage and copying, one rule. That's what made the double helix such a famous discovery - the structure immediately suggested the copying mechanism. Form and function aren't two facts here; they're the same fact. That's biology's structure-to-function theme at its most elegant.</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 factual history moment - and a chance to talk about credit in science. In the early 1950s, Rosalind Franklin and Maurice Wilkins used X-ray diffraction to photograph DNA; Franklin's famous image, often called Photo 51, captured the regular helical structure. James Watson and Francis Crick built the correct double-helix model in 1953, drawing on Franklin's data and on Chargaff's finding that A equals T and G equals C. Watson, Crick, and Wilkins shared the 1962 Nobel Prize; Franklin had died in 1958, and Nobel Prizes aren't given posthumously. It's worth pausing on whose contribution gets remembered and why. State all of this as history - real people, real contributions - and never put invented words in their mouths.</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Set up the weekly habit. Paste this to an approved chatbot: in DNA, which base pairs with adenine, is replication conservative or semiconservative, and if a sample is 30% adenine, what percent is cytosine? Then check its work against today's lecture. Chatbots routinely claim adenine pairs with guanine or cytosine, call replication conservative, or botch the Chargaff arithmetic - saying C is 30% instead of 20%. Your job all semester is to be the scientist who checks the machine. You'll do exactly this in the strawberry lab, where the AI interprets your Chargaff numbers and you catch its slips. The skill that matters isn't getting an answer from the tool - it's verifying it against what you know.</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Point them to the graded work, in order. One: the Lecture Tutorial - work through structure, base pairing, semiconservative replication, the enzymes, and a Chargaff calculation with an approved chatbot, then submit the share link, about an hour. Two: Lab 13, Strawberry DNA Extraction - pull real, visible DNA out of a strawberry with dish soap, salt, and cold alcohol, record observations, and do a short Chargaff calculation, worth 50 points. Three: Quiz 13 - ten auto-graded questions, no AI allowed. Four: Discussion 13 - how does so much information fit in so little DNA, and why is copying so reliable. Five: Assignment 13, Read the Double Helix, coached and scored by your chatbot. Everything closes Sunday. Start the lab early - grab a strawberry.</a:t>
            </a:r>
          </a:p>
        </p:txBody>
      </p:sp>
      <p:sp>
        <p:nvSpPr>
          <p:cNvPr id="4" name="Slide Number Placeholder 3"/>
          <p:cNvSpPr>
            <a:spLocks noGrp="1"/>
          </p:cNvSpPr>
          <p:nvPr>
            <p:ph type="sldNum" idx="5" sz="quarter"/>
          </p:nvPr>
        </p:nvSpPr>
        <p:spPr/>
      </p:sp>
    </p:spTree>
  </p:cSld>
  <p:clrMapOvr>
    <a:masterClrMapping/>
  </p:clrMapOvr>
</p:notes>
</file>

<file path=ppt/notesSlides/notesSlide1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Tease next week and tie back. This week we made sure the instructions can be stored and copied - the double helix, base pairing, semiconservative replication, and the three enzymes. Next week we use the instructions: how a cell reads a DNA gene and turns it into RNA and then into a protein. That's the central dogma - DNA to RNA to protein - and it's where uracil shows up, replacing thymine in RNA. Callback to today: a gene started this unit as an abstract factor in a Punnett square, and now it's a physical molecule with a shape you can describe, calculate with, and hold in a cup. Bring your curiosity, and your strawberry results, on Tuesday.</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Open with the number. About two meters of DNA - roughly a six-foot strand - is wound up inside a single one of your cells, packed into a nucleus far too small to see. And every time that cell divides, it copies all two meters in a few hours, with fewer than a handful of errors. Let that sink in. The astonishing part isn't a faster machine - it's the shape of the molecule itself. The structure of DNA turns out to BE the copying instructions. That's the promise of the week: by Friday you'll understand how a molecule's form makes near-perfect self-copying possible.</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Write the big question on the board and leave it up. Two halves. First: what is a gene physically made of, and what is its structure? That's the double helix, the backbone, and base pairing. Second: how does a cell copy billions of letters quickly and almost perfectly? That's semiconservative replication and the enzymes. We finish on the deepest idea of the week - that the molecule's structure and its function are the same thing, because the base-pairing rule both stores the information AND guarantees a faithful copy. Hold the strawberry lab in mind: you'll literally extract this molecule before the week is out.</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This is a photograph-this slide - the week's structural map. Picture a twisted ladder, a double helix. The two rails are an alternating sugar-phosphate backbone; they're the structural support and never change their letters. The rungs are pairs of nitrogenous bases reaching in from each rail: adenine, thymine, guanine, cytosine - A, T, G, C. The two strands run in opposite directions; we call that antiparallel. And the bases pair in only one way, held by hydrogen bonds. Don't memorize chemistry - hold the picture. Every term this week hangs off this twisted-ladder image. We'll zoom into the pairing rule next, because it's the heart of everything.</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This is the rule everything depends on, so make it stick. Adenine always pairs with thymine. Guanine always pairs with cytosine. Those are the only two pairings - never A with G, never C with T. Their sizes and bonding only allow these two handshakes. The memory hook: A-T, G-C - Apples in Trees, Garden Cabbage. The huge consequence, and the most common student error to head off: because A always pairs with T, the two strands are NOT identical - they're complementary. If one strand reads A-T-G-C, its partner reads T-A-C-G. Knowing one strand tells you the other exactly. That is the whole trick that makes copying possible, as we'll see.</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Here's the one calculation of the week, and it falls right out of base pairing. Erwin Chargaff measured DNA and found the amount of A always equals the amount of T, and G always equals C - because every A is paired with a T, every G with a C. Watch me work one. A sample is 30% adenine. Step one: T equals A, so T is 30%. Step two: A plus T is 60%, leaving 40% for G and C together. Step three: G equals C, so each is 40 divided by 2, which is 20%. Answer: A 30, T 30, G 20, C 20 - and they add to 100. The trap is setting C equal to A; cytosine equals guanine, not adenine. Measure one base, and base pairing hands you the rest.</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Re-hit this because it's the misconception that wrecks the rest of the week. Students hear two strands and picture two identical copies. They are not identical - they are complementary. Wherever one strand has an A, the other has a T; wherever one has a G, the other has a C. So A-T-G-C is paired with T-A-C-G, base by base. Quick class drill: give them A-A-T-G-C and have them write the partner - it's T-T-A-C-G. Why does this matter so much? Because complementarity is exactly what lets one old strand rebuild the missing one during replication. The strands aren't redundant - each is the recipe for the other. That's the bridge to how DNA copies itself, which is next.</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Now the copying, and you already know the secret. To copy DNA, the cell unzips the double helix down the middle, breaking the hydrogen bonds between the base pairs. Now each old strand is exposed - and because of base pairing, each old strand is a perfect template. Wherever there's an A, add a T; wherever a G, add a C. When it's done, you have two complete double helices, and each one is half old, half new. That's why we call it semiconservative - each copy conserves one of the two original strands. It is NOT conservative, where the old stays whole and a brand-new one is built separately, and NOT dispersive, where old and new are scrambled. Meselson and Stahl proved this with heavy and light nitrogen - a beautiful hypothesis test.</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Another photograph-this slide. A cell doesn't unzip and copy by magic - it uses enzymes, molecular machines, each with one job. Keep it to the three you must know. Helicase is the unzipper: it travels along the helix and breaks the hydrogen bonds, separating the strands. DNA polymerase is the builder: it reads each exposed template and adds the complementary bases - A opposite T, G opposite C - and it proofreads, which is a big reason copying is so accurate. DNA ligase is the sealer: one new strand gets built in short pieces, and ligase glues them into one continuous strand. Say it as a sentence: helicase unzips, polymerase copies, ligase seals. That exact mapping is the matching question on your quiz.</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121844"/>
        </a:solidFill>
        <a:effectLst/>
      </p:bgPr>
    </p:bg>
    <p:spTree>
      <p:nvGrpSpPr>
        <p:cNvPr id="1" name=""/>
        <p:cNvGrpSpPr/>
        <p:nvPr/>
      </p:nvGrpSpPr>
      <p:grpSpPr/>
      <p:sp>
        <p:nvSpPr>
          <p:cNvPr id="2" name="TextBox 1"/>
          <p:cNvSpPr txBox="1"/>
          <p:nvPr/>
        </p:nvSpPr>
        <p:spPr>
          <a:xfrm>
            <a:off x="914400" y="640080"/>
            <a:ext cx="10360152" cy="457200"/>
          </a:xfrm>
          <a:prstGeom prst="rect">
            <a:avLst/>
          </a:prstGeom>
          <a:noFill/>
        </p:spPr>
        <p:txBody>
          <a:bodyPr wrap="square" anchor="ctr" lIns="0" rIns="0" tIns="0" bIns="0">
            <a:spAutoFit/>
          </a:bodyPr>
          <a:lstStyle/>
          <a:p>
            <a:pPr algn="ctr"/>
            <a:r>
              <a:rPr sz="1500" b="1" i="0" spc="300">
                <a:solidFill>
                  <a:srgbClr val="CADCFC"/>
                </a:solidFill>
                <a:latin typeface="Arial"/>
              </a:rPr>
              <a:t>BIOL 101 · GENERAL BIOLOGY I · WEEK 13</a:t>
            </a:r>
          </a:p>
        </p:txBody>
      </p:sp>
      <p:sp>
        <p:nvSpPr>
          <p:cNvPr id="3" name="TextBox 2"/>
          <p:cNvSpPr txBox="1"/>
          <p:nvPr/>
        </p:nvSpPr>
        <p:spPr>
          <a:xfrm>
            <a:off x="731520" y="2240280"/>
            <a:ext cx="10725912" cy="1920240"/>
          </a:xfrm>
          <a:prstGeom prst="rect">
            <a:avLst/>
          </a:prstGeom>
          <a:noFill/>
        </p:spPr>
        <p:txBody>
          <a:bodyPr wrap="square" anchor="ctr" lIns="0" rIns="0" tIns="0" bIns="0">
            <a:spAutoFit/>
          </a:bodyPr>
          <a:lstStyle/>
          <a:p>
            <a:pPr algn="ctr"/>
            <a:r>
              <a:rPr sz="5400" b="1" i="0">
                <a:solidFill>
                  <a:srgbClr val="FFFFFF"/>
                </a:solidFill>
                <a:latin typeface="Arial"/>
              </a:rPr>
              <a:t>DNA Structure</a:t>
            </a:r>
          </a:p>
          <a:p>
            <a:pPr algn="ctr"/>
            <a:r>
              <a:rPr sz="5400" b="1" i="0">
                <a:solidFill>
                  <a:srgbClr val="FFFFFF"/>
                </a:solidFill>
                <a:latin typeface="Arial"/>
              </a:rPr>
              <a:t>&amp; Replication</a:t>
            </a:r>
          </a:p>
        </p:txBody>
      </p:sp>
      <p:sp>
        <p:nvSpPr>
          <p:cNvPr id="4" name="TextBox 3"/>
          <p:cNvSpPr txBox="1"/>
          <p:nvPr/>
        </p:nvSpPr>
        <p:spPr>
          <a:xfrm>
            <a:off x="1097280" y="4343400"/>
            <a:ext cx="9994392" cy="1097280"/>
          </a:xfrm>
          <a:prstGeom prst="rect">
            <a:avLst/>
          </a:prstGeom>
          <a:noFill/>
        </p:spPr>
        <p:txBody>
          <a:bodyPr wrap="square" anchor="t" lIns="0" rIns="0" tIns="0" bIns="0">
            <a:spAutoFit/>
          </a:bodyPr>
          <a:lstStyle/>
          <a:p>
            <a:pPr algn="ctr"/>
            <a:r>
              <a:rPr sz="2100" b="0" i="0">
                <a:solidFill>
                  <a:srgbClr val="CADCFC"/>
                </a:solidFill>
                <a:latin typeface="Arial"/>
              </a:rPr>
              <a:t>the molecule that stores life's instructions - and copies itself</a:t>
            </a:r>
          </a:p>
        </p:txBody>
      </p:sp>
      <p:sp>
        <p:nvSpPr>
          <p:cNvPr id="5" name="TextBox 4"/>
          <p:cNvSpPr txBox="1"/>
          <p:nvPr/>
        </p:nvSpPr>
        <p:spPr>
          <a:xfrm>
            <a:off x="914400" y="6355080"/>
            <a:ext cx="10360152" cy="365760"/>
          </a:xfrm>
          <a:prstGeom prst="rect">
            <a:avLst/>
          </a:prstGeom>
          <a:noFill/>
        </p:spPr>
        <p:txBody>
          <a:bodyPr wrap="square" anchor="ctr" lIns="0" rIns="0" tIns="0" bIns="0">
            <a:spAutoFit/>
          </a:bodyPr>
          <a:lstStyle/>
          <a:p>
            <a:pPr algn="ctr"/>
            <a:r>
              <a:rPr sz="1100" b="0" i="0">
                <a:solidFill>
                  <a:srgbClr val="6A74A8"/>
                </a:solidFill>
                <a:latin typeface="Arial"/>
              </a:rPr>
              <a:t>Silver Oak University · Department of Biological Sciences  ·  ~ Prof. Castellano's edition · Fall 2026 · built with thecoursemaker.com</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914400" y="640080"/>
            <a:ext cx="10360152" cy="457200"/>
          </a:xfrm>
          <a:prstGeom prst="rect">
            <a:avLst/>
          </a:prstGeom>
          <a:noFill/>
        </p:spPr>
        <p:txBody>
          <a:bodyPr wrap="square" anchor="ctr" lIns="0" rIns="0" tIns="0" bIns="0">
            <a:spAutoFit/>
          </a:bodyPr>
          <a:lstStyle/>
          <a:p>
            <a:pPr algn="ctr"/>
            <a:r>
              <a:rPr sz="1500" b="1" i="0" spc="300">
                <a:solidFill>
                  <a:srgbClr val="CADCFC"/>
                </a:solidFill>
                <a:latin typeface="Arial"/>
              </a:rPr>
              <a:t>KEEP THE JOBS STRAIGHT</a:t>
            </a:r>
          </a:p>
        </p:txBody>
      </p:sp>
      <p:sp>
        <p:nvSpPr>
          <p:cNvPr id="3" name="TextBox 2"/>
          <p:cNvSpPr txBox="1"/>
          <p:nvPr/>
        </p:nvSpPr>
        <p:spPr>
          <a:xfrm>
            <a:off x="731520" y="2240280"/>
            <a:ext cx="10725912" cy="1920240"/>
          </a:xfrm>
          <a:prstGeom prst="rect">
            <a:avLst/>
          </a:prstGeom>
          <a:noFill/>
        </p:spPr>
        <p:txBody>
          <a:bodyPr wrap="square" anchor="ctr" lIns="0" rIns="0" tIns="0" bIns="0">
            <a:spAutoFit/>
          </a:bodyPr>
          <a:lstStyle/>
          <a:p>
            <a:pPr algn="ctr"/>
            <a:r>
              <a:rPr sz="8000" b="1" i="0">
                <a:solidFill>
                  <a:srgbClr val="FFFFFF"/>
                </a:solidFill>
                <a:latin typeface="Arial"/>
              </a:rPr>
              <a:t>Helicase</a:t>
            </a:r>
          </a:p>
          <a:p>
            <a:pPr algn="ctr"/>
            <a:r>
              <a:rPr sz="8000" b="1" i="0">
                <a:solidFill>
                  <a:srgbClr val="FFFFFF"/>
                </a:solidFill>
                <a:latin typeface="Arial"/>
              </a:rPr>
              <a:t>opens it</a:t>
            </a:r>
          </a:p>
        </p:txBody>
      </p:sp>
      <p:sp>
        <p:nvSpPr>
          <p:cNvPr id="4" name="TextBox 3"/>
          <p:cNvSpPr txBox="1"/>
          <p:nvPr/>
        </p:nvSpPr>
        <p:spPr>
          <a:xfrm>
            <a:off x="1097280" y="4343400"/>
            <a:ext cx="9994392" cy="1097280"/>
          </a:xfrm>
          <a:prstGeom prst="rect">
            <a:avLst/>
          </a:prstGeom>
          <a:noFill/>
        </p:spPr>
        <p:txBody>
          <a:bodyPr wrap="square" anchor="t" lIns="0" rIns="0" tIns="0" bIns="0">
            <a:spAutoFit/>
          </a:bodyPr>
          <a:lstStyle/>
          <a:p>
            <a:pPr algn="ctr"/>
            <a:r>
              <a:rPr sz="2100" b="0" i="0">
                <a:solidFill>
                  <a:srgbClr val="CADCFC"/>
                </a:solidFill>
                <a:latin typeface="Arial"/>
              </a:rPr>
              <a:t>polymerase does NOT unzip - it builds</a:t>
            </a:r>
          </a:p>
        </p:txBody>
      </p:sp>
      <p:sp>
        <p:nvSpPr>
          <p:cNvPr id="5" name="TextBox 4"/>
          <p:cNvSpPr txBox="1"/>
          <p:nvPr/>
        </p:nvSpPr>
        <p:spPr>
          <a:xfrm>
            <a:off x="11430000" y="6355080"/>
            <a:ext cx="548640" cy="365760"/>
          </a:xfrm>
          <a:prstGeom prst="rect">
            <a:avLst/>
          </a:prstGeom>
          <a:noFill/>
        </p:spPr>
        <p:txBody>
          <a:bodyPr wrap="square" anchor="ctr" lIns="0" rIns="0" tIns="0" bIns="0">
            <a:spAutoFit/>
          </a:bodyPr>
          <a:lstStyle/>
          <a:p>
            <a:pPr algn="r"/>
            <a:r>
              <a:rPr sz="1200" b="0" i="0">
                <a:solidFill>
                  <a:srgbClr val="9AA6D8"/>
                </a:solidFill>
                <a:latin typeface="Arial"/>
              </a:rPr>
              <a:t>10</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914400" y="640080"/>
            <a:ext cx="10360152" cy="457200"/>
          </a:xfrm>
          <a:prstGeom prst="rect">
            <a:avLst/>
          </a:prstGeom>
          <a:noFill/>
        </p:spPr>
        <p:txBody>
          <a:bodyPr wrap="square" anchor="ctr" lIns="0" rIns="0" tIns="0" bIns="0">
            <a:spAutoFit/>
          </a:bodyPr>
          <a:lstStyle/>
          <a:p>
            <a:pPr algn="ctr"/>
            <a:r>
              <a:rPr sz="1500" b="1" i="0" spc="300">
                <a:solidFill>
                  <a:srgbClr val="CADCFC"/>
                </a:solidFill>
                <a:latin typeface="Arial"/>
              </a:rPr>
              <a:t>THE DEEPEST IDEA</a:t>
            </a:r>
          </a:p>
        </p:txBody>
      </p:sp>
      <p:sp>
        <p:nvSpPr>
          <p:cNvPr id="3" name="TextBox 2"/>
          <p:cNvSpPr txBox="1"/>
          <p:nvPr/>
        </p:nvSpPr>
        <p:spPr>
          <a:xfrm>
            <a:off x="731520" y="2240280"/>
            <a:ext cx="10725912" cy="1920240"/>
          </a:xfrm>
          <a:prstGeom prst="rect">
            <a:avLst/>
          </a:prstGeom>
          <a:noFill/>
        </p:spPr>
        <p:txBody>
          <a:bodyPr wrap="square" anchor="ctr" lIns="0" rIns="0" tIns="0" bIns="0">
            <a:spAutoFit/>
          </a:bodyPr>
          <a:lstStyle/>
          <a:p>
            <a:pPr algn="ctr"/>
            <a:r>
              <a:rPr sz="6600" b="1" i="0">
                <a:solidFill>
                  <a:srgbClr val="FFFFFF"/>
                </a:solidFill>
                <a:latin typeface="Arial"/>
              </a:rPr>
              <a:t>Structure</a:t>
            </a:r>
          </a:p>
          <a:p>
            <a:pPr algn="ctr"/>
            <a:r>
              <a:rPr sz="6600" b="1" i="0">
                <a:solidFill>
                  <a:srgbClr val="FFFFFF"/>
                </a:solidFill>
                <a:latin typeface="Arial"/>
              </a:rPr>
              <a:t>IS function</a:t>
            </a:r>
          </a:p>
        </p:txBody>
      </p:sp>
      <p:sp>
        <p:nvSpPr>
          <p:cNvPr id="4" name="TextBox 3"/>
          <p:cNvSpPr txBox="1"/>
          <p:nvPr/>
        </p:nvSpPr>
        <p:spPr>
          <a:xfrm>
            <a:off x="1097280" y="4343400"/>
            <a:ext cx="9994392" cy="1097280"/>
          </a:xfrm>
          <a:prstGeom prst="rect">
            <a:avLst/>
          </a:prstGeom>
          <a:noFill/>
        </p:spPr>
        <p:txBody>
          <a:bodyPr wrap="square" anchor="t" lIns="0" rIns="0" tIns="0" bIns="0">
            <a:spAutoFit/>
          </a:bodyPr>
          <a:lstStyle/>
          <a:p>
            <a:pPr algn="ctr"/>
            <a:r>
              <a:rPr sz="2100" b="0" i="0">
                <a:solidFill>
                  <a:srgbClr val="CADCFC"/>
                </a:solidFill>
                <a:latin typeface="Arial"/>
              </a:rPr>
              <a:t>base pairing both stores the code AND copies it faithfully</a:t>
            </a:r>
          </a:p>
        </p:txBody>
      </p:sp>
      <p:sp>
        <p:nvSpPr>
          <p:cNvPr id="5" name="TextBox 4"/>
          <p:cNvSpPr txBox="1"/>
          <p:nvPr/>
        </p:nvSpPr>
        <p:spPr>
          <a:xfrm>
            <a:off x="11430000" y="6355080"/>
            <a:ext cx="548640" cy="365760"/>
          </a:xfrm>
          <a:prstGeom prst="rect">
            <a:avLst/>
          </a:prstGeom>
          <a:noFill/>
        </p:spPr>
        <p:txBody>
          <a:bodyPr wrap="square" anchor="ctr" lIns="0" rIns="0" tIns="0" bIns="0">
            <a:spAutoFit/>
          </a:bodyPr>
          <a:lstStyle/>
          <a:p>
            <a:pPr algn="r"/>
            <a:r>
              <a:rPr sz="1200" b="0" i="0">
                <a:solidFill>
                  <a:srgbClr val="9AA6D8"/>
                </a:solidFill>
                <a:latin typeface="Arial"/>
              </a:rPr>
              <a:t>11</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914400" y="640080"/>
            <a:ext cx="10360152" cy="457200"/>
          </a:xfrm>
          <a:prstGeom prst="rect">
            <a:avLst/>
          </a:prstGeom>
          <a:noFill/>
        </p:spPr>
        <p:txBody>
          <a:bodyPr wrap="square" anchor="ctr" lIns="0" rIns="0" tIns="0" bIns="0">
            <a:spAutoFit/>
          </a:bodyPr>
          <a:lstStyle/>
          <a:p>
            <a:pPr algn="ctr"/>
            <a:r>
              <a:rPr sz="1500" b="1" i="0" spc="300">
                <a:solidFill>
                  <a:srgbClr val="CADCFC"/>
                </a:solidFill>
                <a:latin typeface="Arial"/>
              </a:rPr>
              <a:t>HOW WE KNOW · FACTUAL HISTORY</a:t>
            </a:r>
          </a:p>
        </p:txBody>
      </p:sp>
      <p:sp>
        <p:nvSpPr>
          <p:cNvPr id="3" name="TextBox 2"/>
          <p:cNvSpPr txBox="1"/>
          <p:nvPr/>
        </p:nvSpPr>
        <p:spPr>
          <a:xfrm>
            <a:off x="731520" y="2240280"/>
            <a:ext cx="10725912" cy="1920240"/>
          </a:xfrm>
          <a:prstGeom prst="rect">
            <a:avLst/>
          </a:prstGeom>
          <a:noFill/>
        </p:spPr>
        <p:txBody>
          <a:bodyPr wrap="square" anchor="ctr" lIns="0" rIns="0" tIns="0" bIns="0">
            <a:spAutoFit/>
          </a:bodyPr>
          <a:lstStyle/>
          <a:p>
            <a:pPr algn="ctr"/>
            <a:r>
              <a:rPr sz="5200" b="1" i="0">
                <a:solidFill>
                  <a:srgbClr val="FFFFFF"/>
                </a:solidFill>
                <a:latin typeface="Arial"/>
              </a:rPr>
              <a:t>Franklin, Watson,</a:t>
            </a:r>
          </a:p>
          <a:p>
            <a:pPr algn="ctr"/>
            <a:r>
              <a:rPr sz="5200" b="1" i="0">
                <a:solidFill>
                  <a:srgbClr val="FFFFFF"/>
                </a:solidFill>
                <a:latin typeface="Arial"/>
              </a:rPr>
              <a:t>Crick &amp; Wilkins</a:t>
            </a:r>
          </a:p>
        </p:txBody>
      </p:sp>
      <p:sp>
        <p:nvSpPr>
          <p:cNvPr id="4" name="TextBox 3"/>
          <p:cNvSpPr txBox="1"/>
          <p:nvPr/>
        </p:nvSpPr>
        <p:spPr>
          <a:xfrm>
            <a:off x="1097280" y="4343400"/>
            <a:ext cx="9994392" cy="1097280"/>
          </a:xfrm>
          <a:prstGeom prst="rect">
            <a:avLst/>
          </a:prstGeom>
          <a:noFill/>
        </p:spPr>
        <p:txBody>
          <a:bodyPr wrap="square" anchor="t" lIns="0" rIns="0" tIns="0" bIns="0">
            <a:spAutoFit/>
          </a:bodyPr>
          <a:lstStyle/>
          <a:p>
            <a:pPr algn="ctr"/>
            <a:r>
              <a:rPr sz="2100" b="0" i="0">
                <a:solidFill>
                  <a:srgbClr val="CADCFC"/>
                </a:solidFill>
                <a:latin typeface="Arial"/>
              </a:rPr>
              <a:t>X-ray images + Chargaff's ratios cracked the structure (1953)</a:t>
            </a:r>
          </a:p>
        </p:txBody>
      </p:sp>
      <p:sp>
        <p:nvSpPr>
          <p:cNvPr id="5" name="TextBox 4"/>
          <p:cNvSpPr txBox="1"/>
          <p:nvPr/>
        </p:nvSpPr>
        <p:spPr>
          <a:xfrm>
            <a:off x="11430000" y="6355080"/>
            <a:ext cx="548640" cy="365760"/>
          </a:xfrm>
          <a:prstGeom prst="rect">
            <a:avLst/>
          </a:prstGeom>
          <a:noFill/>
        </p:spPr>
        <p:txBody>
          <a:bodyPr wrap="square" anchor="ctr" lIns="0" rIns="0" tIns="0" bIns="0">
            <a:spAutoFit/>
          </a:bodyPr>
          <a:lstStyle/>
          <a:p>
            <a:pPr algn="r"/>
            <a:r>
              <a:rPr sz="1200" b="0" i="0">
                <a:solidFill>
                  <a:srgbClr val="9AA6D8"/>
                </a:solidFill>
                <a:latin typeface="Arial"/>
              </a:rPr>
              <a:t>12</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914400" y="640080"/>
            <a:ext cx="10360152" cy="457200"/>
          </a:xfrm>
          <a:prstGeom prst="rect">
            <a:avLst/>
          </a:prstGeom>
          <a:noFill/>
        </p:spPr>
        <p:txBody>
          <a:bodyPr wrap="square" anchor="ctr" lIns="0" rIns="0" tIns="0" bIns="0">
            <a:spAutoFit/>
          </a:bodyPr>
          <a:lstStyle/>
          <a:p>
            <a:pPr algn="ctr"/>
            <a:r>
              <a:rPr sz="1500" b="1" i="0" spc="300">
                <a:solidFill>
                  <a:srgbClr val="CADCFC"/>
                </a:solidFill>
                <a:latin typeface="Arial"/>
              </a:rPr>
              <a:t>AUDIT THE AI</a:t>
            </a:r>
          </a:p>
        </p:txBody>
      </p:sp>
      <p:sp>
        <p:nvSpPr>
          <p:cNvPr id="3" name="TextBox 2"/>
          <p:cNvSpPr txBox="1"/>
          <p:nvPr/>
        </p:nvSpPr>
        <p:spPr>
          <a:xfrm>
            <a:off x="731520" y="2240280"/>
            <a:ext cx="10725912" cy="1920240"/>
          </a:xfrm>
          <a:prstGeom prst="rect">
            <a:avLst/>
          </a:prstGeom>
          <a:noFill/>
        </p:spPr>
        <p:txBody>
          <a:bodyPr wrap="square" anchor="ctr" lIns="0" rIns="0" tIns="0" bIns="0">
            <a:spAutoFit/>
          </a:bodyPr>
          <a:lstStyle/>
          <a:p>
            <a:pPr algn="ctr"/>
            <a:r>
              <a:rPr sz="6600" b="1" i="0">
                <a:solidFill>
                  <a:srgbClr val="FFFFFF"/>
                </a:solidFill>
                <a:latin typeface="Arial"/>
              </a:rPr>
              <a:t>The tool drafts.</a:t>
            </a:r>
          </a:p>
          <a:p>
            <a:pPr algn="ctr"/>
            <a:r>
              <a:rPr sz="6600" b="1" i="0">
                <a:solidFill>
                  <a:srgbClr val="FFFFFF"/>
                </a:solidFill>
                <a:latin typeface="Arial"/>
              </a:rPr>
              <a:t>You judge.</a:t>
            </a:r>
          </a:p>
        </p:txBody>
      </p:sp>
      <p:sp>
        <p:nvSpPr>
          <p:cNvPr id="4" name="TextBox 3"/>
          <p:cNvSpPr txBox="1"/>
          <p:nvPr/>
        </p:nvSpPr>
        <p:spPr>
          <a:xfrm>
            <a:off x="1097280" y="4343400"/>
            <a:ext cx="9994392" cy="1097280"/>
          </a:xfrm>
          <a:prstGeom prst="rect">
            <a:avLst/>
          </a:prstGeom>
          <a:noFill/>
        </p:spPr>
        <p:txBody>
          <a:bodyPr wrap="square" anchor="t" lIns="0" rIns="0" tIns="0" bIns="0">
            <a:spAutoFit/>
          </a:bodyPr>
          <a:lstStyle/>
          <a:p>
            <a:pPr algn="ctr"/>
            <a:r>
              <a:rPr sz="2100" b="0" i="0">
                <a:solidFill>
                  <a:srgbClr val="CADCFC"/>
                </a:solidFill>
                <a:latin typeface="Arial"/>
              </a:rPr>
              <a:t>chatbots claim A pairs with G, or call replication 'conservative'</a:t>
            </a:r>
          </a:p>
        </p:txBody>
      </p:sp>
      <p:sp>
        <p:nvSpPr>
          <p:cNvPr id="5" name="TextBox 4"/>
          <p:cNvSpPr txBox="1"/>
          <p:nvPr/>
        </p:nvSpPr>
        <p:spPr>
          <a:xfrm>
            <a:off x="11430000" y="6355080"/>
            <a:ext cx="548640" cy="365760"/>
          </a:xfrm>
          <a:prstGeom prst="rect">
            <a:avLst/>
          </a:prstGeom>
          <a:noFill/>
        </p:spPr>
        <p:txBody>
          <a:bodyPr wrap="square" anchor="ctr" lIns="0" rIns="0" tIns="0" bIns="0">
            <a:spAutoFit/>
          </a:bodyPr>
          <a:lstStyle/>
          <a:p>
            <a:pPr algn="r"/>
            <a:r>
              <a:rPr sz="1200" b="0" i="0">
                <a:solidFill>
                  <a:srgbClr val="9AA6D8"/>
                </a:solidFill>
                <a:latin typeface="Arial"/>
              </a:rPr>
              <a:t>13</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914400" y="640080"/>
            <a:ext cx="10360152" cy="457200"/>
          </a:xfrm>
          <a:prstGeom prst="rect">
            <a:avLst/>
          </a:prstGeom>
          <a:noFill/>
        </p:spPr>
        <p:txBody>
          <a:bodyPr wrap="square" anchor="ctr" lIns="0" rIns="0" tIns="0" bIns="0">
            <a:spAutoFit/>
          </a:bodyPr>
          <a:lstStyle/>
          <a:p>
            <a:pPr algn="ctr"/>
            <a:r>
              <a:rPr sz="1500" b="1" i="0" spc="300">
                <a:solidFill>
                  <a:srgbClr val="CADCFC"/>
                </a:solidFill>
                <a:latin typeface="Arial"/>
              </a:rPr>
              <a:t>THIS WEEK'S WORK</a:t>
            </a:r>
          </a:p>
        </p:txBody>
      </p:sp>
      <p:sp>
        <p:nvSpPr>
          <p:cNvPr id="3" name="TextBox 2"/>
          <p:cNvSpPr txBox="1"/>
          <p:nvPr/>
        </p:nvSpPr>
        <p:spPr>
          <a:xfrm>
            <a:off x="731520" y="2240280"/>
            <a:ext cx="10725912" cy="1920240"/>
          </a:xfrm>
          <a:prstGeom prst="rect">
            <a:avLst/>
          </a:prstGeom>
          <a:noFill/>
        </p:spPr>
        <p:txBody>
          <a:bodyPr wrap="square" anchor="ctr" lIns="0" rIns="0" tIns="0" bIns="0">
            <a:spAutoFit/>
          </a:bodyPr>
          <a:lstStyle/>
          <a:p>
            <a:pPr algn="ctr"/>
            <a:r>
              <a:rPr sz="8000" b="1" i="0">
                <a:solidFill>
                  <a:srgbClr val="FFFFFF"/>
                </a:solidFill>
                <a:latin typeface="Arial"/>
              </a:rPr>
              <a:t>Do these</a:t>
            </a:r>
          </a:p>
          <a:p>
            <a:pPr algn="ctr"/>
            <a:r>
              <a:rPr sz="8000" b="1" i="0">
                <a:solidFill>
                  <a:srgbClr val="FFFFFF"/>
                </a:solidFill>
                <a:latin typeface="Arial"/>
              </a:rPr>
              <a:t>in order</a:t>
            </a:r>
          </a:p>
        </p:txBody>
      </p:sp>
      <p:sp>
        <p:nvSpPr>
          <p:cNvPr id="4" name="TextBox 3"/>
          <p:cNvSpPr txBox="1"/>
          <p:nvPr/>
        </p:nvSpPr>
        <p:spPr>
          <a:xfrm>
            <a:off x="1097280" y="4343400"/>
            <a:ext cx="9994392" cy="1097280"/>
          </a:xfrm>
          <a:prstGeom prst="rect">
            <a:avLst/>
          </a:prstGeom>
          <a:noFill/>
        </p:spPr>
        <p:txBody>
          <a:bodyPr wrap="square" anchor="t" lIns="0" rIns="0" tIns="0" bIns="0">
            <a:spAutoFit/>
          </a:bodyPr>
          <a:lstStyle/>
          <a:p>
            <a:pPr algn="ctr"/>
            <a:r>
              <a:rPr sz="2100" b="0" i="0">
                <a:solidFill>
                  <a:srgbClr val="CADCFC"/>
                </a:solidFill>
                <a:latin typeface="Arial"/>
              </a:rPr>
              <a:t>tutorial · lab · quiz · discussion · assignment</a:t>
            </a:r>
          </a:p>
        </p:txBody>
      </p:sp>
      <p:sp>
        <p:nvSpPr>
          <p:cNvPr id="5" name="TextBox 4"/>
          <p:cNvSpPr txBox="1"/>
          <p:nvPr/>
        </p:nvSpPr>
        <p:spPr>
          <a:xfrm>
            <a:off x="11430000" y="6355080"/>
            <a:ext cx="548640" cy="365760"/>
          </a:xfrm>
          <a:prstGeom prst="rect">
            <a:avLst/>
          </a:prstGeom>
          <a:noFill/>
        </p:spPr>
        <p:txBody>
          <a:bodyPr wrap="square" anchor="ctr" lIns="0" rIns="0" tIns="0" bIns="0">
            <a:spAutoFit/>
          </a:bodyPr>
          <a:lstStyle/>
          <a:p>
            <a:pPr algn="r"/>
            <a:r>
              <a:rPr sz="1200" b="0" i="0">
                <a:solidFill>
                  <a:srgbClr val="9AA6D8"/>
                </a:solidFill>
                <a:latin typeface="Arial"/>
              </a:rPr>
              <a:t>14</a:t>
            </a:r>
          </a:p>
        </p:txBody>
      </p:sp>
    </p:spTree>
  </p:cSld>
  <p:clrMapOvr>
    <a:masterClrMapping/>
  </p:clrMapOvr>
</p:sld>
</file>

<file path=ppt/slides/slide15.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914400" y="640080"/>
            <a:ext cx="10360152" cy="457200"/>
          </a:xfrm>
          <a:prstGeom prst="rect">
            <a:avLst/>
          </a:prstGeom>
          <a:noFill/>
        </p:spPr>
        <p:txBody>
          <a:bodyPr wrap="square" anchor="ctr" lIns="0" rIns="0" tIns="0" bIns="0">
            <a:spAutoFit/>
          </a:bodyPr>
          <a:lstStyle/>
          <a:p>
            <a:pPr algn="ctr"/>
            <a:r>
              <a:rPr sz="1500" b="1" i="0" spc="300">
                <a:solidFill>
                  <a:srgbClr val="CADCFC"/>
                </a:solidFill>
                <a:latin typeface="Arial"/>
              </a:rPr>
              <a:t>NEXT WEEK</a:t>
            </a:r>
          </a:p>
        </p:txBody>
      </p:sp>
      <p:sp>
        <p:nvSpPr>
          <p:cNvPr id="3" name="TextBox 2"/>
          <p:cNvSpPr txBox="1"/>
          <p:nvPr/>
        </p:nvSpPr>
        <p:spPr>
          <a:xfrm>
            <a:off x="731520" y="2240280"/>
            <a:ext cx="10725912" cy="1920240"/>
          </a:xfrm>
          <a:prstGeom prst="rect">
            <a:avLst/>
          </a:prstGeom>
          <a:noFill/>
        </p:spPr>
        <p:txBody>
          <a:bodyPr wrap="square" anchor="ctr" lIns="0" rIns="0" tIns="0" bIns="0">
            <a:spAutoFit/>
          </a:bodyPr>
          <a:lstStyle/>
          <a:p>
            <a:pPr algn="ctr"/>
            <a:r>
              <a:rPr sz="6600" b="1" i="0">
                <a:solidFill>
                  <a:srgbClr val="FFFFFF"/>
                </a:solidFill>
                <a:latin typeface="Arial"/>
              </a:rPr>
              <a:t>From storing</a:t>
            </a:r>
          </a:p>
          <a:p>
            <a:pPr algn="ctr"/>
            <a:r>
              <a:rPr sz="6600" b="1" i="0">
                <a:solidFill>
                  <a:srgbClr val="FFFFFF"/>
                </a:solidFill>
                <a:latin typeface="Arial"/>
              </a:rPr>
              <a:t>to reading</a:t>
            </a:r>
          </a:p>
        </p:txBody>
      </p:sp>
      <p:sp>
        <p:nvSpPr>
          <p:cNvPr id="4" name="TextBox 3"/>
          <p:cNvSpPr txBox="1"/>
          <p:nvPr/>
        </p:nvSpPr>
        <p:spPr>
          <a:xfrm>
            <a:off x="1097280" y="4343400"/>
            <a:ext cx="9994392" cy="1097280"/>
          </a:xfrm>
          <a:prstGeom prst="rect">
            <a:avLst/>
          </a:prstGeom>
          <a:noFill/>
        </p:spPr>
        <p:txBody>
          <a:bodyPr wrap="square" anchor="t" lIns="0" rIns="0" tIns="0" bIns="0">
            <a:spAutoFit/>
          </a:bodyPr>
          <a:lstStyle/>
          <a:p>
            <a:pPr algn="ctr"/>
            <a:r>
              <a:rPr sz="2100" b="0" i="0">
                <a:solidFill>
                  <a:srgbClr val="CADCFC"/>
                </a:solidFill>
                <a:latin typeface="Arial"/>
              </a:rPr>
              <a:t>the central dogma: DNA to RNA to protein</a:t>
            </a:r>
          </a:p>
        </p:txBody>
      </p:sp>
      <p:sp>
        <p:nvSpPr>
          <p:cNvPr id="5" name="TextBox 4"/>
          <p:cNvSpPr txBox="1"/>
          <p:nvPr/>
        </p:nvSpPr>
        <p:spPr>
          <a:xfrm>
            <a:off x="11430000" y="6355080"/>
            <a:ext cx="548640" cy="365760"/>
          </a:xfrm>
          <a:prstGeom prst="rect">
            <a:avLst/>
          </a:prstGeom>
          <a:noFill/>
        </p:spPr>
        <p:txBody>
          <a:bodyPr wrap="square" anchor="ctr" lIns="0" rIns="0" tIns="0" bIns="0">
            <a:spAutoFit/>
          </a:bodyPr>
          <a:lstStyle/>
          <a:p>
            <a:pPr algn="r"/>
            <a:r>
              <a:rPr sz="1200" b="0" i="0">
                <a:solidFill>
                  <a:srgbClr val="9AA6D8"/>
                </a:solidFill>
                <a:latin typeface="Arial"/>
              </a:rPr>
              <a:t>15</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914400" y="640080"/>
            <a:ext cx="10360152" cy="457200"/>
          </a:xfrm>
          <a:prstGeom prst="rect">
            <a:avLst/>
          </a:prstGeom>
          <a:noFill/>
        </p:spPr>
        <p:txBody>
          <a:bodyPr wrap="square" anchor="ctr" lIns="0" rIns="0" tIns="0" bIns="0">
            <a:spAutoFit/>
          </a:bodyPr>
          <a:lstStyle/>
          <a:p>
            <a:pPr algn="ctr"/>
            <a:r>
              <a:rPr sz="1500" b="1" i="0" spc="300">
                <a:solidFill>
                  <a:srgbClr val="CADCFC"/>
                </a:solidFill>
                <a:latin typeface="Arial"/>
              </a:rPr>
              <a:t>HOOK · ONE NUMBER</a:t>
            </a:r>
          </a:p>
        </p:txBody>
      </p:sp>
      <p:sp>
        <p:nvSpPr>
          <p:cNvPr id="3" name="TextBox 2"/>
          <p:cNvSpPr txBox="1"/>
          <p:nvPr/>
        </p:nvSpPr>
        <p:spPr>
          <a:xfrm>
            <a:off x="731520" y="2240280"/>
            <a:ext cx="10725912" cy="1920240"/>
          </a:xfrm>
          <a:prstGeom prst="rect">
            <a:avLst/>
          </a:prstGeom>
          <a:noFill/>
        </p:spPr>
        <p:txBody>
          <a:bodyPr wrap="square" anchor="ctr" lIns="0" rIns="0" tIns="0" bIns="0">
            <a:spAutoFit/>
          </a:bodyPr>
          <a:lstStyle/>
          <a:p>
            <a:pPr algn="ctr"/>
            <a:r>
              <a:rPr sz="6600" b="1" i="0">
                <a:solidFill>
                  <a:srgbClr val="FFFFFF"/>
                </a:solidFill>
                <a:latin typeface="Arial"/>
              </a:rPr>
              <a:t>Two meters</a:t>
            </a:r>
          </a:p>
          <a:p>
            <a:pPr algn="ctr"/>
            <a:r>
              <a:rPr sz="6600" b="1" i="0">
                <a:solidFill>
                  <a:srgbClr val="FFFFFF"/>
                </a:solidFill>
                <a:latin typeface="Arial"/>
              </a:rPr>
              <a:t>in one cell</a:t>
            </a:r>
          </a:p>
        </p:txBody>
      </p:sp>
      <p:sp>
        <p:nvSpPr>
          <p:cNvPr id="4" name="TextBox 3"/>
          <p:cNvSpPr txBox="1"/>
          <p:nvPr/>
        </p:nvSpPr>
        <p:spPr>
          <a:xfrm>
            <a:off x="1097280" y="4343400"/>
            <a:ext cx="9994392" cy="1097280"/>
          </a:xfrm>
          <a:prstGeom prst="rect">
            <a:avLst/>
          </a:prstGeom>
          <a:noFill/>
        </p:spPr>
        <p:txBody>
          <a:bodyPr wrap="square" anchor="t" lIns="0" rIns="0" tIns="0" bIns="0">
            <a:spAutoFit/>
          </a:bodyPr>
          <a:lstStyle/>
          <a:p>
            <a:pPr algn="ctr"/>
            <a:r>
              <a:rPr sz="2100" b="0" i="0">
                <a:solidFill>
                  <a:srgbClr val="CADCFC"/>
                </a:solidFill>
                <a:latin typeface="Arial"/>
              </a:rPr>
              <a:t>copied in a few hours, almost perfectly, every division</a:t>
            </a:r>
          </a:p>
        </p:txBody>
      </p:sp>
      <p:sp>
        <p:nvSpPr>
          <p:cNvPr id="5" name="TextBox 4"/>
          <p:cNvSpPr txBox="1"/>
          <p:nvPr/>
        </p:nvSpPr>
        <p:spPr>
          <a:xfrm>
            <a:off x="11430000" y="6355080"/>
            <a:ext cx="548640" cy="365760"/>
          </a:xfrm>
          <a:prstGeom prst="rect">
            <a:avLst/>
          </a:prstGeom>
          <a:noFill/>
        </p:spPr>
        <p:txBody>
          <a:bodyPr wrap="square" anchor="ctr" lIns="0" rIns="0" tIns="0" bIns="0">
            <a:spAutoFit/>
          </a:bodyPr>
          <a:lstStyle/>
          <a:p>
            <a:pPr algn="r"/>
            <a:r>
              <a:rPr sz="1200" b="0" i="0">
                <a:solidFill>
                  <a:srgbClr val="9AA6D8"/>
                </a:solidFill>
                <a:latin typeface="Arial"/>
              </a:rPr>
              <a:t>2</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914400" y="640080"/>
            <a:ext cx="10360152" cy="457200"/>
          </a:xfrm>
          <a:prstGeom prst="rect">
            <a:avLst/>
          </a:prstGeom>
          <a:noFill/>
        </p:spPr>
        <p:txBody>
          <a:bodyPr wrap="square" anchor="ctr" lIns="0" rIns="0" tIns="0" bIns="0">
            <a:spAutoFit/>
          </a:bodyPr>
          <a:lstStyle/>
          <a:p>
            <a:pPr algn="ctr"/>
            <a:r>
              <a:rPr sz="1500" b="1" i="0" spc="300">
                <a:solidFill>
                  <a:srgbClr val="CADCFC"/>
                </a:solidFill>
                <a:latin typeface="Arial"/>
              </a:rPr>
              <a:t>THE WEEK'S BIG QUESTION</a:t>
            </a:r>
          </a:p>
        </p:txBody>
      </p:sp>
      <p:sp>
        <p:nvSpPr>
          <p:cNvPr id="3" name="TextBox 2"/>
          <p:cNvSpPr txBox="1"/>
          <p:nvPr/>
        </p:nvSpPr>
        <p:spPr>
          <a:xfrm>
            <a:off x="731520" y="2240280"/>
            <a:ext cx="10725912" cy="1920240"/>
          </a:xfrm>
          <a:prstGeom prst="rect">
            <a:avLst/>
          </a:prstGeom>
          <a:noFill/>
        </p:spPr>
        <p:txBody>
          <a:bodyPr wrap="square" anchor="ctr" lIns="0" rIns="0" tIns="0" bIns="0">
            <a:spAutoFit/>
          </a:bodyPr>
          <a:lstStyle/>
          <a:p>
            <a:pPr algn="ctr"/>
            <a:r>
              <a:rPr sz="6600" b="1" i="0">
                <a:solidFill>
                  <a:srgbClr val="FFFFFF"/>
                </a:solidFill>
                <a:latin typeface="Arial"/>
              </a:rPr>
              <a:t>What is a gene</a:t>
            </a:r>
          </a:p>
          <a:p>
            <a:pPr algn="ctr"/>
            <a:r>
              <a:rPr sz="6600" b="1" i="0">
                <a:solidFill>
                  <a:srgbClr val="FFFFFF"/>
                </a:solidFill>
                <a:latin typeface="Arial"/>
              </a:rPr>
              <a:t>made of?</a:t>
            </a:r>
          </a:p>
        </p:txBody>
      </p:sp>
      <p:sp>
        <p:nvSpPr>
          <p:cNvPr id="4" name="TextBox 3"/>
          <p:cNvSpPr txBox="1"/>
          <p:nvPr/>
        </p:nvSpPr>
        <p:spPr>
          <a:xfrm>
            <a:off x="1097280" y="4343400"/>
            <a:ext cx="9994392" cy="1097280"/>
          </a:xfrm>
          <a:prstGeom prst="rect">
            <a:avLst/>
          </a:prstGeom>
          <a:noFill/>
        </p:spPr>
        <p:txBody>
          <a:bodyPr wrap="square" anchor="t" lIns="0" rIns="0" tIns="0" bIns="0">
            <a:spAutoFit/>
          </a:bodyPr>
          <a:lstStyle/>
          <a:p>
            <a:pPr algn="ctr"/>
            <a:r>
              <a:rPr sz="2100" b="0" i="0">
                <a:solidFill>
                  <a:srgbClr val="CADCFC"/>
                </a:solidFill>
                <a:latin typeface="Arial"/>
              </a:rPr>
              <a:t>and how is it copied so reliably?</a:t>
            </a:r>
          </a:p>
        </p:txBody>
      </p:sp>
      <p:sp>
        <p:nvSpPr>
          <p:cNvPr id="5" name="TextBox 4"/>
          <p:cNvSpPr txBox="1"/>
          <p:nvPr/>
        </p:nvSpPr>
        <p:spPr>
          <a:xfrm>
            <a:off x="11430000" y="6355080"/>
            <a:ext cx="548640" cy="365760"/>
          </a:xfrm>
          <a:prstGeom prst="rect">
            <a:avLst/>
          </a:prstGeom>
          <a:noFill/>
        </p:spPr>
        <p:txBody>
          <a:bodyPr wrap="square" anchor="ctr" lIns="0" rIns="0" tIns="0" bIns="0">
            <a:spAutoFit/>
          </a:bodyPr>
          <a:lstStyle/>
          <a:p>
            <a:pPr algn="r"/>
            <a:r>
              <a:rPr sz="1200" b="0" i="0">
                <a:solidFill>
                  <a:srgbClr val="9AA6D8"/>
                </a:solidFill>
                <a:latin typeface="Arial"/>
              </a:rPr>
              <a:t>3</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F3F5FB"/>
        </a:solidFill>
        <a:effectLst/>
      </p:bgPr>
    </p:bg>
    <p:spTree>
      <p:nvGrpSpPr>
        <p:cNvPr id="1" name=""/>
        <p:cNvGrpSpPr/>
        <p:nvPr/>
      </p:nvGrpSpPr>
      <p:grpSpPr/>
      <p:sp>
        <p:nvSpPr>
          <p:cNvPr id="2" name="TextBox 1"/>
          <p:cNvSpPr txBox="1"/>
          <p:nvPr/>
        </p:nvSpPr>
        <p:spPr>
          <a:xfrm>
            <a:off x="914400" y="640080"/>
            <a:ext cx="10360152" cy="457200"/>
          </a:xfrm>
          <a:prstGeom prst="rect">
            <a:avLst/>
          </a:prstGeom>
          <a:noFill/>
        </p:spPr>
        <p:txBody>
          <a:bodyPr wrap="square" anchor="ctr" lIns="0" rIns="0" tIns="0" bIns="0">
            <a:spAutoFit/>
          </a:bodyPr>
          <a:lstStyle/>
          <a:p>
            <a:pPr algn="ctr"/>
            <a:r>
              <a:rPr sz="1500" b="1" i="0" spc="300">
                <a:solidFill>
                  <a:srgbClr val="4A579E"/>
                </a:solidFill>
                <a:latin typeface="Arial"/>
              </a:rPr>
              <a:t>THE MAP · DNA STRUCTURE</a:t>
            </a:r>
          </a:p>
        </p:txBody>
      </p:sp>
      <p:sp>
        <p:nvSpPr>
          <p:cNvPr id="3" name="TextBox 2"/>
          <p:cNvSpPr txBox="1"/>
          <p:nvPr/>
        </p:nvSpPr>
        <p:spPr>
          <a:xfrm>
            <a:off x="731520" y="2240280"/>
            <a:ext cx="10725912" cy="1920240"/>
          </a:xfrm>
          <a:prstGeom prst="rect">
            <a:avLst/>
          </a:prstGeom>
          <a:noFill/>
        </p:spPr>
        <p:txBody>
          <a:bodyPr wrap="square" anchor="ctr" lIns="0" rIns="0" tIns="0" bIns="0">
            <a:spAutoFit/>
          </a:bodyPr>
          <a:lstStyle/>
          <a:p>
            <a:pPr algn="ctr"/>
            <a:r>
              <a:rPr sz="3200" b="1" i="0">
                <a:solidFill>
                  <a:srgbClr val="1E2761"/>
                </a:solidFill>
                <a:latin typeface="Arial"/>
              </a:rPr>
              <a:t>Double helix · sugar-phosphate backbone · antiparallel strands · A-T, G-C rungs</a:t>
            </a:r>
          </a:p>
        </p:txBody>
      </p:sp>
      <p:sp>
        <p:nvSpPr>
          <p:cNvPr id="4" name="TextBox 3"/>
          <p:cNvSpPr txBox="1"/>
          <p:nvPr/>
        </p:nvSpPr>
        <p:spPr>
          <a:xfrm>
            <a:off x="1097280" y="4343400"/>
            <a:ext cx="9994392" cy="1097280"/>
          </a:xfrm>
          <a:prstGeom prst="rect">
            <a:avLst/>
          </a:prstGeom>
          <a:noFill/>
        </p:spPr>
        <p:txBody>
          <a:bodyPr wrap="square" anchor="t" lIns="0" rIns="0" tIns="0" bIns="0">
            <a:spAutoFit/>
          </a:bodyPr>
          <a:lstStyle/>
          <a:p>
            <a:pPr algn="ctr"/>
            <a:r>
              <a:rPr sz="2100" b="0" i="0">
                <a:solidFill>
                  <a:srgbClr val="444F86"/>
                </a:solidFill>
                <a:latin typeface="Arial"/>
              </a:rPr>
              <a:t>a twisted ladder: rails of sugar-phosphate, rungs of paired bases</a:t>
            </a:r>
          </a:p>
        </p:txBody>
      </p:sp>
      <p:sp>
        <p:nvSpPr>
          <p:cNvPr id="5" name="TextBox 4"/>
          <p:cNvSpPr txBox="1"/>
          <p:nvPr/>
        </p:nvSpPr>
        <p:spPr>
          <a:xfrm>
            <a:off x="11430000" y="6355080"/>
            <a:ext cx="548640" cy="365760"/>
          </a:xfrm>
          <a:prstGeom prst="rect">
            <a:avLst/>
          </a:prstGeom>
          <a:noFill/>
        </p:spPr>
        <p:txBody>
          <a:bodyPr wrap="square" anchor="ctr" lIns="0" rIns="0" tIns="0" bIns="0">
            <a:spAutoFit/>
          </a:bodyPr>
          <a:lstStyle/>
          <a:p>
            <a:pPr algn="r"/>
            <a:r>
              <a:rPr sz="1200" b="0" i="0">
                <a:solidFill>
                  <a:srgbClr val="9AA6D8"/>
                </a:solidFill>
                <a:latin typeface="Arial"/>
              </a:rPr>
              <a:t>4</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914400" y="640080"/>
            <a:ext cx="10360152" cy="457200"/>
          </a:xfrm>
          <a:prstGeom prst="rect">
            <a:avLst/>
          </a:prstGeom>
          <a:noFill/>
        </p:spPr>
        <p:txBody>
          <a:bodyPr wrap="square" anchor="ctr" lIns="0" rIns="0" tIns="0" bIns="0">
            <a:spAutoFit/>
          </a:bodyPr>
          <a:lstStyle/>
          <a:p>
            <a:pPr algn="ctr"/>
            <a:r>
              <a:rPr sz="1500" b="1" i="0" spc="300">
                <a:solidFill>
                  <a:srgbClr val="CADCFC"/>
                </a:solidFill>
                <a:latin typeface="Arial"/>
              </a:rPr>
              <a:t>THE HEART OF THE WEEK</a:t>
            </a:r>
          </a:p>
        </p:txBody>
      </p:sp>
      <p:sp>
        <p:nvSpPr>
          <p:cNvPr id="3" name="TextBox 2"/>
          <p:cNvSpPr txBox="1"/>
          <p:nvPr/>
        </p:nvSpPr>
        <p:spPr>
          <a:xfrm>
            <a:off x="731520" y="2240280"/>
            <a:ext cx="10725912" cy="1920240"/>
          </a:xfrm>
          <a:prstGeom prst="rect">
            <a:avLst/>
          </a:prstGeom>
          <a:noFill/>
        </p:spPr>
        <p:txBody>
          <a:bodyPr wrap="square" anchor="ctr" lIns="0" rIns="0" tIns="0" bIns="0">
            <a:spAutoFit/>
          </a:bodyPr>
          <a:lstStyle/>
          <a:p>
            <a:pPr algn="ctr"/>
            <a:r>
              <a:rPr sz="6600" b="1" i="0">
                <a:solidFill>
                  <a:srgbClr val="FFFFFF"/>
                </a:solidFill>
                <a:latin typeface="Arial"/>
              </a:rPr>
              <a:t>A-T   ·   G-C</a:t>
            </a:r>
          </a:p>
        </p:txBody>
      </p:sp>
      <p:sp>
        <p:nvSpPr>
          <p:cNvPr id="4" name="TextBox 3"/>
          <p:cNvSpPr txBox="1"/>
          <p:nvPr/>
        </p:nvSpPr>
        <p:spPr>
          <a:xfrm>
            <a:off x="1097280" y="4343400"/>
            <a:ext cx="9994392" cy="1097280"/>
          </a:xfrm>
          <a:prstGeom prst="rect">
            <a:avLst/>
          </a:prstGeom>
          <a:noFill/>
        </p:spPr>
        <p:txBody>
          <a:bodyPr wrap="square" anchor="t" lIns="0" rIns="0" tIns="0" bIns="0">
            <a:spAutoFit/>
          </a:bodyPr>
          <a:lstStyle/>
          <a:p>
            <a:pPr algn="ctr"/>
            <a:r>
              <a:rPr sz="2100" b="0" i="0">
                <a:solidFill>
                  <a:srgbClr val="CADCFC"/>
                </a:solidFill>
                <a:latin typeface="Arial"/>
              </a:rPr>
              <a:t>the only handshake DNA allows</a:t>
            </a:r>
          </a:p>
        </p:txBody>
      </p:sp>
      <p:sp>
        <p:nvSpPr>
          <p:cNvPr id="5" name="TextBox 4"/>
          <p:cNvSpPr txBox="1"/>
          <p:nvPr/>
        </p:nvSpPr>
        <p:spPr>
          <a:xfrm>
            <a:off x="11430000" y="6355080"/>
            <a:ext cx="548640" cy="365760"/>
          </a:xfrm>
          <a:prstGeom prst="rect">
            <a:avLst/>
          </a:prstGeom>
          <a:noFill/>
        </p:spPr>
        <p:txBody>
          <a:bodyPr wrap="square" anchor="ctr" lIns="0" rIns="0" tIns="0" bIns="0">
            <a:spAutoFit/>
          </a:bodyPr>
          <a:lstStyle/>
          <a:p>
            <a:pPr algn="r"/>
            <a:r>
              <a:rPr sz="1200" b="0" i="0">
                <a:solidFill>
                  <a:srgbClr val="9AA6D8"/>
                </a:solidFill>
                <a:latin typeface="Arial"/>
              </a:rPr>
              <a:t>5</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914400" y="640080"/>
            <a:ext cx="10360152" cy="457200"/>
          </a:xfrm>
          <a:prstGeom prst="rect">
            <a:avLst/>
          </a:prstGeom>
          <a:noFill/>
        </p:spPr>
        <p:txBody>
          <a:bodyPr wrap="square" anchor="ctr" lIns="0" rIns="0" tIns="0" bIns="0">
            <a:spAutoFit/>
          </a:bodyPr>
          <a:lstStyle/>
          <a:p>
            <a:pPr algn="ctr"/>
            <a:r>
              <a:rPr sz="1500" b="1" i="0" spc="300">
                <a:solidFill>
                  <a:srgbClr val="CADCFC"/>
                </a:solidFill>
                <a:latin typeface="Arial"/>
              </a:rPr>
              <a:t>A LITTLE MATH · CHARGAFF</a:t>
            </a:r>
          </a:p>
        </p:txBody>
      </p:sp>
      <p:sp>
        <p:nvSpPr>
          <p:cNvPr id="3" name="TextBox 2"/>
          <p:cNvSpPr txBox="1"/>
          <p:nvPr/>
        </p:nvSpPr>
        <p:spPr>
          <a:xfrm>
            <a:off x="731520" y="2240280"/>
            <a:ext cx="10725912" cy="1920240"/>
          </a:xfrm>
          <a:prstGeom prst="rect">
            <a:avLst/>
          </a:prstGeom>
          <a:noFill/>
        </p:spPr>
        <p:txBody>
          <a:bodyPr wrap="square" anchor="ctr" lIns="0" rIns="0" tIns="0" bIns="0">
            <a:spAutoFit/>
          </a:bodyPr>
          <a:lstStyle/>
          <a:p>
            <a:pPr algn="ctr"/>
            <a:r>
              <a:rPr sz="6600" b="1" i="0">
                <a:solidFill>
                  <a:srgbClr val="FFFFFF"/>
                </a:solidFill>
                <a:latin typeface="Arial"/>
              </a:rPr>
              <a:t>30% A means</a:t>
            </a:r>
          </a:p>
          <a:p>
            <a:pPr algn="ctr"/>
            <a:r>
              <a:rPr sz="6600" b="1" i="0">
                <a:solidFill>
                  <a:srgbClr val="FFFFFF"/>
                </a:solidFill>
                <a:latin typeface="Arial"/>
              </a:rPr>
              <a:t>20% C</a:t>
            </a:r>
          </a:p>
        </p:txBody>
      </p:sp>
      <p:sp>
        <p:nvSpPr>
          <p:cNvPr id="4" name="TextBox 3"/>
          <p:cNvSpPr txBox="1"/>
          <p:nvPr/>
        </p:nvSpPr>
        <p:spPr>
          <a:xfrm>
            <a:off x="1097280" y="4343400"/>
            <a:ext cx="9994392" cy="1097280"/>
          </a:xfrm>
          <a:prstGeom prst="rect">
            <a:avLst/>
          </a:prstGeom>
          <a:noFill/>
        </p:spPr>
        <p:txBody>
          <a:bodyPr wrap="square" anchor="t" lIns="0" rIns="0" tIns="0" bIns="0">
            <a:spAutoFit/>
          </a:bodyPr>
          <a:lstStyle/>
          <a:p>
            <a:pPr algn="ctr"/>
            <a:r>
              <a:rPr sz="2100" b="0" i="0">
                <a:solidFill>
                  <a:srgbClr val="CADCFC"/>
                </a:solidFill>
                <a:latin typeface="Arial"/>
              </a:rPr>
              <a:t>%A = %T, %G = %C, and all four total 100%</a:t>
            </a:r>
          </a:p>
        </p:txBody>
      </p:sp>
      <p:sp>
        <p:nvSpPr>
          <p:cNvPr id="5" name="TextBox 4"/>
          <p:cNvSpPr txBox="1"/>
          <p:nvPr/>
        </p:nvSpPr>
        <p:spPr>
          <a:xfrm>
            <a:off x="11430000" y="6355080"/>
            <a:ext cx="548640" cy="365760"/>
          </a:xfrm>
          <a:prstGeom prst="rect">
            <a:avLst/>
          </a:prstGeom>
          <a:noFill/>
        </p:spPr>
        <p:txBody>
          <a:bodyPr wrap="square" anchor="ctr" lIns="0" rIns="0" tIns="0" bIns="0">
            <a:spAutoFit/>
          </a:bodyPr>
          <a:lstStyle/>
          <a:p>
            <a:pPr algn="r"/>
            <a:r>
              <a:rPr sz="1200" b="0" i="0">
                <a:solidFill>
                  <a:srgbClr val="9AA6D8"/>
                </a:solidFill>
                <a:latin typeface="Arial"/>
              </a:rPr>
              <a:t>6</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914400" y="640080"/>
            <a:ext cx="10360152" cy="457200"/>
          </a:xfrm>
          <a:prstGeom prst="rect">
            <a:avLst/>
          </a:prstGeom>
          <a:noFill/>
        </p:spPr>
        <p:txBody>
          <a:bodyPr wrap="square" anchor="ctr" lIns="0" rIns="0" tIns="0" bIns="0">
            <a:spAutoFit/>
          </a:bodyPr>
          <a:lstStyle/>
          <a:p>
            <a:pPr algn="ctr"/>
            <a:r>
              <a:rPr sz="1500" b="1" i="0" spc="300">
                <a:solidFill>
                  <a:srgbClr val="CADCFC"/>
                </a:solidFill>
                <a:latin typeface="Arial"/>
              </a:rPr>
              <a:t>DON'T CONFUSE THESE</a:t>
            </a:r>
          </a:p>
        </p:txBody>
      </p:sp>
      <p:sp>
        <p:nvSpPr>
          <p:cNvPr id="3" name="TextBox 2"/>
          <p:cNvSpPr txBox="1"/>
          <p:nvPr/>
        </p:nvSpPr>
        <p:spPr>
          <a:xfrm>
            <a:off x="731520" y="2240280"/>
            <a:ext cx="10725912" cy="1920240"/>
          </a:xfrm>
          <a:prstGeom prst="rect">
            <a:avLst/>
          </a:prstGeom>
          <a:noFill/>
        </p:spPr>
        <p:txBody>
          <a:bodyPr wrap="square" anchor="ctr" lIns="0" rIns="0" tIns="0" bIns="0">
            <a:spAutoFit/>
          </a:bodyPr>
          <a:lstStyle/>
          <a:p>
            <a:pPr algn="ctr"/>
            <a:r>
              <a:rPr sz="6600" b="1" i="0">
                <a:solidFill>
                  <a:srgbClr val="FFFFFF"/>
                </a:solidFill>
                <a:latin typeface="Arial"/>
              </a:rPr>
              <a:t>Complementary,</a:t>
            </a:r>
          </a:p>
          <a:p>
            <a:pPr algn="ctr"/>
            <a:r>
              <a:rPr sz="6600" b="1" i="0">
                <a:solidFill>
                  <a:srgbClr val="FFFFFF"/>
                </a:solidFill>
                <a:latin typeface="Arial"/>
              </a:rPr>
              <a:t>not identical</a:t>
            </a:r>
          </a:p>
        </p:txBody>
      </p:sp>
      <p:sp>
        <p:nvSpPr>
          <p:cNvPr id="4" name="TextBox 3"/>
          <p:cNvSpPr txBox="1"/>
          <p:nvPr/>
        </p:nvSpPr>
        <p:spPr>
          <a:xfrm>
            <a:off x="1097280" y="4343400"/>
            <a:ext cx="9994392" cy="1097280"/>
          </a:xfrm>
          <a:prstGeom prst="rect">
            <a:avLst/>
          </a:prstGeom>
          <a:noFill/>
        </p:spPr>
        <p:txBody>
          <a:bodyPr wrap="square" anchor="t" lIns="0" rIns="0" tIns="0" bIns="0">
            <a:spAutoFit/>
          </a:bodyPr>
          <a:lstStyle/>
          <a:p>
            <a:pPr algn="ctr"/>
            <a:r>
              <a:rPr sz="2100" b="0" i="0">
                <a:solidFill>
                  <a:srgbClr val="CADCFC"/>
                </a:solidFill>
                <a:latin typeface="Arial"/>
              </a:rPr>
              <a:t>A-T-G-C pairs with T-A-C-G</a:t>
            </a:r>
          </a:p>
        </p:txBody>
      </p:sp>
      <p:sp>
        <p:nvSpPr>
          <p:cNvPr id="5" name="TextBox 4"/>
          <p:cNvSpPr txBox="1"/>
          <p:nvPr/>
        </p:nvSpPr>
        <p:spPr>
          <a:xfrm>
            <a:off x="11430000" y="6355080"/>
            <a:ext cx="548640" cy="365760"/>
          </a:xfrm>
          <a:prstGeom prst="rect">
            <a:avLst/>
          </a:prstGeom>
          <a:noFill/>
        </p:spPr>
        <p:txBody>
          <a:bodyPr wrap="square" anchor="ctr" lIns="0" rIns="0" tIns="0" bIns="0">
            <a:spAutoFit/>
          </a:bodyPr>
          <a:lstStyle/>
          <a:p>
            <a:pPr algn="r"/>
            <a:r>
              <a:rPr sz="1200" b="0" i="0">
                <a:solidFill>
                  <a:srgbClr val="9AA6D8"/>
                </a:solidFill>
                <a:latin typeface="Arial"/>
              </a:rPr>
              <a:t>7</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914400" y="640080"/>
            <a:ext cx="10360152" cy="457200"/>
          </a:xfrm>
          <a:prstGeom prst="rect">
            <a:avLst/>
          </a:prstGeom>
          <a:noFill/>
        </p:spPr>
        <p:txBody>
          <a:bodyPr wrap="square" anchor="ctr" lIns="0" rIns="0" tIns="0" bIns="0">
            <a:spAutoFit/>
          </a:bodyPr>
          <a:lstStyle/>
          <a:p>
            <a:pPr algn="ctr"/>
            <a:r>
              <a:rPr sz="1500" b="1" i="0" spc="300">
                <a:solidFill>
                  <a:srgbClr val="CADCFC"/>
                </a:solidFill>
                <a:latin typeface="Arial"/>
              </a:rPr>
              <a:t>HOW DNA COPIES ITSELF</a:t>
            </a:r>
          </a:p>
        </p:txBody>
      </p:sp>
      <p:sp>
        <p:nvSpPr>
          <p:cNvPr id="3" name="TextBox 2"/>
          <p:cNvSpPr txBox="1"/>
          <p:nvPr/>
        </p:nvSpPr>
        <p:spPr>
          <a:xfrm>
            <a:off x="731520" y="2240280"/>
            <a:ext cx="10725912" cy="1920240"/>
          </a:xfrm>
          <a:prstGeom prst="rect">
            <a:avLst/>
          </a:prstGeom>
          <a:noFill/>
        </p:spPr>
        <p:txBody>
          <a:bodyPr wrap="square" anchor="ctr" lIns="0" rIns="0" tIns="0" bIns="0">
            <a:spAutoFit/>
          </a:bodyPr>
          <a:lstStyle/>
          <a:p>
            <a:pPr algn="ctr"/>
            <a:r>
              <a:rPr sz="8000" b="1" i="0">
                <a:solidFill>
                  <a:srgbClr val="FFFFFF"/>
                </a:solidFill>
                <a:latin typeface="Arial"/>
              </a:rPr>
              <a:t>Half old,</a:t>
            </a:r>
          </a:p>
          <a:p>
            <a:pPr algn="ctr"/>
            <a:r>
              <a:rPr sz="8000" b="1" i="0">
                <a:solidFill>
                  <a:srgbClr val="FFFFFF"/>
                </a:solidFill>
                <a:latin typeface="Arial"/>
              </a:rPr>
              <a:t>half new</a:t>
            </a:r>
          </a:p>
        </p:txBody>
      </p:sp>
      <p:sp>
        <p:nvSpPr>
          <p:cNvPr id="4" name="TextBox 3"/>
          <p:cNvSpPr txBox="1"/>
          <p:nvPr/>
        </p:nvSpPr>
        <p:spPr>
          <a:xfrm>
            <a:off x="1097280" y="4343400"/>
            <a:ext cx="9994392" cy="1097280"/>
          </a:xfrm>
          <a:prstGeom prst="rect">
            <a:avLst/>
          </a:prstGeom>
          <a:noFill/>
        </p:spPr>
        <p:txBody>
          <a:bodyPr wrap="square" anchor="t" lIns="0" rIns="0" tIns="0" bIns="0">
            <a:spAutoFit/>
          </a:bodyPr>
          <a:lstStyle/>
          <a:p>
            <a:pPr algn="ctr"/>
            <a:r>
              <a:rPr sz="2100" b="0" i="0">
                <a:solidFill>
                  <a:srgbClr val="CADCFC"/>
                </a:solidFill>
                <a:latin typeface="Arial"/>
              </a:rPr>
              <a:t>semiconservative: each copy keeps one original strand</a:t>
            </a:r>
          </a:p>
        </p:txBody>
      </p:sp>
      <p:sp>
        <p:nvSpPr>
          <p:cNvPr id="5" name="TextBox 4"/>
          <p:cNvSpPr txBox="1"/>
          <p:nvPr/>
        </p:nvSpPr>
        <p:spPr>
          <a:xfrm>
            <a:off x="11430000" y="6355080"/>
            <a:ext cx="548640" cy="365760"/>
          </a:xfrm>
          <a:prstGeom prst="rect">
            <a:avLst/>
          </a:prstGeom>
          <a:noFill/>
        </p:spPr>
        <p:txBody>
          <a:bodyPr wrap="square" anchor="ctr" lIns="0" rIns="0" tIns="0" bIns="0">
            <a:spAutoFit/>
          </a:bodyPr>
          <a:lstStyle/>
          <a:p>
            <a:pPr algn="r"/>
            <a:r>
              <a:rPr sz="1200" b="0" i="0">
                <a:solidFill>
                  <a:srgbClr val="9AA6D8"/>
                </a:solidFill>
                <a:latin typeface="Arial"/>
              </a:rPr>
              <a:t>8</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F3F5FB"/>
        </a:solidFill>
        <a:effectLst/>
      </p:bgPr>
    </p:bg>
    <p:spTree>
      <p:nvGrpSpPr>
        <p:cNvPr id="1" name=""/>
        <p:cNvGrpSpPr/>
        <p:nvPr/>
      </p:nvGrpSpPr>
      <p:grpSpPr/>
      <p:sp>
        <p:nvSpPr>
          <p:cNvPr id="2" name="TextBox 1"/>
          <p:cNvSpPr txBox="1"/>
          <p:nvPr/>
        </p:nvSpPr>
        <p:spPr>
          <a:xfrm>
            <a:off x="914400" y="640080"/>
            <a:ext cx="10360152" cy="457200"/>
          </a:xfrm>
          <a:prstGeom prst="rect">
            <a:avLst/>
          </a:prstGeom>
          <a:noFill/>
        </p:spPr>
        <p:txBody>
          <a:bodyPr wrap="square" anchor="ctr" lIns="0" rIns="0" tIns="0" bIns="0">
            <a:spAutoFit/>
          </a:bodyPr>
          <a:lstStyle/>
          <a:p>
            <a:pPr algn="ctr"/>
            <a:r>
              <a:rPr sz="1500" b="1" i="0" spc="300">
                <a:solidFill>
                  <a:srgbClr val="4A579E"/>
                </a:solidFill>
                <a:latin typeface="Arial"/>
              </a:rPr>
              <a:t>THE MACHINERY · 3 ENZYMES</a:t>
            </a:r>
          </a:p>
        </p:txBody>
      </p:sp>
      <p:sp>
        <p:nvSpPr>
          <p:cNvPr id="3" name="TextBox 2"/>
          <p:cNvSpPr txBox="1"/>
          <p:nvPr/>
        </p:nvSpPr>
        <p:spPr>
          <a:xfrm>
            <a:off x="731520" y="2240280"/>
            <a:ext cx="10725912" cy="1920240"/>
          </a:xfrm>
          <a:prstGeom prst="rect">
            <a:avLst/>
          </a:prstGeom>
          <a:noFill/>
        </p:spPr>
        <p:txBody>
          <a:bodyPr wrap="square" anchor="ctr" lIns="0" rIns="0" tIns="0" bIns="0">
            <a:spAutoFit/>
          </a:bodyPr>
          <a:lstStyle/>
          <a:p>
            <a:pPr algn="ctr"/>
            <a:r>
              <a:rPr sz="3200" b="1" i="0">
                <a:solidFill>
                  <a:srgbClr val="1E2761"/>
                </a:solidFill>
                <a:latin typeface="Arial"/>
              </a:rPr>
              <a:t>Helicase unzips · DNA polymerase adds bases · Ligase seals</a:t>
            </a:r>
          </a:p>
        </p:txBody>
      </p:sp>
      <p:sp>
        <p:nvSpPr>
          <p:cNvPr id="4" name="TextBox 3"/>
          <p:cNvSpPr txBox="1"/>
          <p:nvPr/>
        </p:nvSpPr>
        <p:spPr>
          <a:xfrm>
            <a:off x="1097280" y="4343400"/>
            <a:ext cx="9994392" cy="1097280"/>
          </a:xfrm>
          <a:prstGeom prst="rect">
            <a:avLst/>
          </a:prstGeom>
          <a:noFill/>
        </p:spPr>
        <p:txBody>
          <a:bodyPr wrap="square" anchor="t" lIns="0" rIns="0" tIns="0" bIns="0">
            <a:spAutoFit/>
          </a:bodyPr>
          <a:lstStyle/>
          <a:p>
            <a:pPr algn="ctr"/>
            <a:r>
              <a:rPr sz="2100" b="0" i="0">
                <a:solidFill>
                  <a:srgbClr val="444F86"/>
                </a:solidFill>
                <a:latin typeface="Arial"/>
              </a:rPr>
              <a:t>three molecular machines, one job each</a:t>
            </a:r>
          </a:p>
        </p:txBody>
      </p:sp>
      <p:sp>
        <p:nvSpPr>
          <p:cNvPr id="5" name="TextBox 4"/>
          <p:cNvSpPr txBox="1"/>
          <p:nvPr/>
        </p:nvSpPr>
        <p:spPr>
          <a:xfrm>
            <a:off x="11430000" y="6355080"/>
            <a:ext cx="548640" cy="365760"/>
          </a:xfrm>
          <a:prstGeom prst="rect">
            <a:avLst/>
          </a:prstGeom>
          <a:noFill/>
        </p:spPr>
        <p:txBody>
          <a:bodyPr wrap="square" anchor="ctr" lIns="0" rIns="0" tIns="0" bIns="0">
            <a:spAutoFit/>
          </a:bodyPr>
          <a:lstStyle/>
          <a:p>
            <a:pPr algn="r"/>
            <a:r>
              <a:rPr sz="1200" b="0" i="0">
                <a:solidFill>
                  <a:srgbClr val="9AA6D8"/>
                </a:solidFill>
                <a:latin typeface="Arial"/>
              </a:rPr>
              <a:t>9</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Steve Canny</cp:lastModifiedBy>
  <cp:revision>1</cp:revision>
  <dcterms:created xsi:type="dcterms:W3CDTF">2013-01-27T09:14:16Z</dcterms:created>
  <dcterms:modified xsi:type="dcterms:W3CDTF">2013-01-27T09:15:58Z</dcterms:modified>
  <cp:category/>
</cp:coreProperties>
</file>