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our last week of new material. For fourteen weeks we built up to this: what life is, how cells run, how DNA codes for proteins. Now it all pays off in the real world. Three questions drive the week. If every cell has the same DNA, why isn't every cell the same? What happens when the DNA gets a typo? And how do we actually read, copy, splice, and edit DNA in a lab? Ground rules for the week: lead with the plain idea, keep the vocabulary precise, and come ready to argue the ethics for real. AI is your study partner everywhere except the quiz. By Friday you'll connect a single base change to a trait and take a defensible stand on gene editing.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testable fact of the biotech section, and it is the one chatbots get backwards. DNA is negatively charged because of its phosphate backbone, so when you switch on the field, DNA migrates toward the positive end. The gel is a mesh. Small fragments slip through easily and travel far; large fragments snag and stay near the wells. So bands farther from the wells are smaller fragments, and bands near the wells are larger. Work the example on the board: three fragments, five hundred, two thousand, and four thousand base pairs. Which band is farthest from the well? The five-hundred, because it is smallest, so it moved fastest and farthest. The four-thousand sits closest to the well. The memory hook is small and fast runs far. I re-verified this ordering for tonight's lab: five hundred travels farther than two thousand travels farther than four thousand.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Finish the toolkit with the two tools that change DNA. Recombinant DNA combines DNA from two different sources into one molecule. The classic vehicle is a plasmid, a small circular DNA loop bacteria carry. Scientists cut a gene out, paste it into the plasmid, the vector, and put it back into bacteria, which then read the new gene. That is exactly how we make human insulin: splice the human insulin gene into bacteria, and the bacteria become tiny insulin factories. An organism carrying a gene from another species is transgenic, the basis of many GMOs. Then CRISPR-Cas9, the editor. A guide RNA directs the Cas9 scissors to a precise DNA location, where it cuts so a sequence can be disabled, fixed, or replaced. The full toolkit in one line: PCR copies, the gel sorts, recombinant DNA splices, and CRISPR edits. CRISPR makes editing cheap and precise, which is exactly why the ethics matter.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Bring the gel home to a real use: DNA fingerprinting. Everyone's DNA produces a slightly different set of fragment sizes, so everyone's band pattern on a gel is different, except identical twins. To match a crime-scene sample to a suspect, you run both and check whether the band patterns line up. That is tonight's lab. You will run a free virtual gel, read the bands, and solve a case: the crime-scene bands match Suspect Two's pattern, not Suspect One's, so Suspect Two is the source. Stress the two gradable facts: smaller fragments travel farther, and you identify a match by aligning band patterns. And note one subtlety we return to in the discussion: a non-match cleanly excludes a suspect, but a match is one line of evidence, strongest when it fits with everything else investigators know.</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biggest question of our genetic age, and this week's discussion. Frame the real case factually, no invented quotes. In twenty-eighteen a scientist announced the first CRISPR-edited human babies, embryos edited to try to confer HIV resistance. The scientific world condemned it as reckless: the edits were unnecessary, the long-term effects unknown, and the changes heritable, passed to all future descendants. He was later imprisoned. That crystallized the line many people draw. Editing a consenting patient's body cells, somatic editing, to treat a disease, like the now-approved sickle-cell gene therapy, is widely accepted. Editing embryos, germline editing, changes the human gene pool forever and is far more contested. Put the tension up as two columns: prevent terrible heritable disease versus unknown effects, no consent from future people, and the slippery slope to designer babies. There is no answer in the back of the book.</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second photograph-this anchor slide, the four lines that unlock the whole week. One: same DNA, different genes on; that is gene regulation, and it is why one genome builds hundreds of cell types. Two: not all mutations are bad; effects run from neutral to harmful to beneficial, and mutation is the raw material of evolution. Three: PCR copies, the gel sorts; one amplifies DNA, the other separates it by size, and you often copy first, then sort. Four: small and fast runs far; smaller fragments travel farther on a gel. If you can say these four lines cold and explain each one, you have the spine of the week and four likely points on next week's cumulative final. Tell them to screenshot this slide.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one final time, and warn them this is a section where the machine slips badly. Paste this to an approved chatbot: on a DNA gel, do larger or smaller fragments travel farther, and what is the difference between PCR and gel electrophoresis? Then check its work against today's lecture. Chatbots routinely claim larger fragments travel farther, which is wrong; smaller do. They blur PCR and gel electrophoresis into one process, when PCR copies and the gel sorts. And they will tell you all mutations are harmful, when many are neutral or beneficial. The defense is simple: re-state the rule, small and fast runs far, and keep copy and sort separate. Your job all semester has been to be the scientist who checks the model, and on next week's final that habit is exactly what we reward. Tonight's lab has you catch the AI reading a gel.</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and remind them this is the last graded week before the final. One, the Lecture Tutorial: work through gene regulation, the mutation types, and the biotech toolkit with an approved chatbot, then submit the share link. Two, Lab fifteen, Whose DNA Is It, a free virtual gel where you read bands and match a crime-scene sample to a suspect, with an AI-critique step, fifty points. Three, Quiz fifteen, ten auto-graded questions, no AI allowed. Four, Discussion fifteen, should we edit the human genome, the most arguable discussion of the term; take a side and steelman the other one. Five, Assignment fifteen, Read, Copy, Edit, four problems coached and scored by your chatbot. Everything closes Sunday. Start early, because next week is the cumulative final and this work doubles as your first review pass.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close the loop on the whole course. Next week is the final, and it is cumulative, Weeks one through fifteen. We will spend it pulling the entire course together, from the very first question, what is life, all the way to this week's, should we edit it. Callback to the molecular arc you just finished: two weeks ago you learned the central dogma, DNA to RNA to protein; last sequence of weeks you watched cells divide and traits inherit; this week you learned how cells control the flow of genetic information, what happens when the text changes, and how we read, copy, splice, and edit it ourselves. That is a complete picture of the molecule of life. Bring your questions Tuesday. This week's tutorial and practice are your first review pass, and the AI-audit habit you have built all term is the mindset I want you bringing into that exam.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Put up an eye cell beside a liver cell and let the room react. These two cells carry the exact same DNA, the same twenty-thousand-plus genes, yet one is transparent and full of light-sensing proteins and the other is a chemical factory. They are reading from the same book, just a different page. That is the puzzle that opens the week. And here is the twist that makes this our most powerful week: we can now read that book, photocopy any page with PCR, sort the pages on a gel, and even rewrite a sentence with CRISPR. Which forces a question biology alone cannot answer, and we will get to it Thursday: just because we can edit the human genome, should we?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Two halves. First, the cell biology: if every cell shares the same DNA, why are cells different, and what happens when the code changes? Second, the human question: now that we can read, copy, splice, and edit that DNA, what should we do with it? Promise them the payoff. By Friday they will explain why identical DNA builds different cells, trace how one typo in DNA changes a protein or does nothing at all, name the tool that copies DNA and the tool that sorts it, and take a real, defensible stand on whether we should edit a human embryo. Remind them this is the capstone of the whole molecular arc, and that next week's final is cumulative.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first big idea plainly. Every cell, with a few exceptions, carries your complete genome. What makes a muscle cell different from a neuron is which genes are switched on. Gene regulation is how a cell controls which genes get expressed, when, and how much. Use the cookbook image: the genome is a giant cookbook every cell owns, and regulation decides which recipes get cooked tonight. Why bother? Two reasons. Efficiency, because it costs energy and space to build a protein, so cells make only what they need when they need it. And specialization, because differential gene expression is exactly why a stem cell can become an eye cell or a liver cell. The memory hook is the slide: same DNA, different genes on. Kill the myth right here that you use all your genes all the time. You don't.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them the cleanest example of regulation: the lac operon, taught as an on-off switch, not a molecular deep dive. Bacteria prefer glucose but can digest lactose if they must. The genes to digest lactose are bundled in an operon controlled by one switch. When there is no lactose around, a repressor protein sits on the DNA and blocks transcription, so the genes are off. Why build lactose-digesting tools you don't need? When lactose is present, it pulls the repressor off the DNA, the block lifts, transcription proceeds, and the genes turn on. The cell builds the enzymes to eat the lactose. It is a thermostat: on only when there is lactose to digest. That is regulation in one tidy switch. Note for them that our own cells regulate too, at many points, but the operon is the cleanest on-off picture.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mutations. A mutation is a change in the DNA sequence, a typo in the instructions, and it is the ultimate source of all genetic variation, the raw material natural selection works on. Two families. First, point mutations, where one base is swapped. The reading frame stays intact, but the codon may change, with three outcomes we will detail next. Second, frameshift mutations, where a base is inserted or deleted. Because codons are read in groups of three, adding or removing one base shifts the entire reading frame downstream, garbling every codon after the change, usually catastrophic. Use the sentence the big cat ate the rat read in three-letter chunks; delete one letter and everything after it turns to gibberish. Tell them the next slide breaks the three point-mutation outcomes apart.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so keep it clean and walk each case once with the worked example. Start with the mRNA AUG, GCU, UAU, which reads Met, Ala, Tyr. Silent: change GCU to GCC. It still codes for Alanine, so the protein is unchanged, because the genetic code is redundant. Missense: change GCU to GAU. Now it codes for Aspartate, a different amino acid, one wrong building block. Sickle-cell anemia is one missense mutation. Nonsense: change UAU to UAA, which is a stop codon, so translation ends early and the protein is truncated and usually nonfunctional. These three are all single-base swaps; what differs is what happens at the amino-acid level. I verified each of these codon changes against the standard genetic code, and so should you when a chatbot claims one.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misconception that wrecks intuition: the idea that every mutation is harmful. Effects actually range across three buckets. Many mutations are neutral, especially silent ones, with no effect at all. Some are harmful, like the mutations behind sickle-cell or the ones that start many cancers. And a few are beneficial. The mutation that lets adults digest milk, lactase persistence, is a beneficial mutation. Antibiotic resistance in bacteria is a beneficial mutation from the bacterium's point of view. Without mutation there would be no new traits, no variation, and nothing for natural selection to act on. This is our evolutionary lens, one last time. Mutagens like UV light, certain chemicals, and some viruses raise the mutation rate, but the existence of a mutation tells you nothing about whether it helps, hurts, or does nothing.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Switch to biotechnology, and start with the two tools people confuse most. PCR, the polymerase chain reaction, is the photocopier. It makes millions of copies of a specific DNA segment from a tiny starting sample: heat separates the strands, short primers mark the target, a heat-stable polymerase copies it, and you repeat about thirty cycles until one copy becomes a billion. That is how a single hair at a crime scene or a few virus particles in a nasal swab become enough DNA to analyze. PCR's job is to copy. Gel electrophoresis is the sorter. Once you have DNA, the gel separates the fragments by size. Say it as the slide does and have them write it: PCR copies DNA, a gel sorts DNA. Often you copy first with PCR, then sort on a gel. The very next slide nails the rule for reading that gel.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15</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Gene Regulation,</a:t>
            </a:r>
          </a:p>
          <a:p>
            <a:pPr algn="ctr"/>
            <a:r>
              <a:rPr sz="5400" b="1" i="0">
                <a:solidFill>
                  <a:srgbClr val="FFFFFF"/>
                </a:solidFill>
                <a:latin typeface="Arial"/>
              </a:rPr>
              <a:t>Mutation &amp; Biotech</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Same DNA, different cells — and the tools to read, copy, and edit it</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HOW TO READ A GEL</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Small and fast</a:t>
            </a:r>
          </a:p>
          <a:p>
            <a:pPr algn="ctr"/>
            <a:r>
              <a:rPr sz="6600" b="1" i="0">
                <a:solidFill>
                  <a:srgbClr val="FFFFFF"/>
                </a:solidFill>
                <a:latin typeface="Arial"/>
              </a:rPr>
              <a:t>runs far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smaller fragments travel FARTHER from the wells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TOOLKIT, PART 2</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Splice, then</a:t>
            </a:r>
          </a:p>
          <a:p>
            <a:pPr algn="ctr"/>
            <a:r>
              <a:rPr sz="6600" b="1" i="0">
                <a:solidFill>
                  <a:srgbClr val="FFFFFF"/>
                </a:solidFill>
                <a:latin typeface="Arial"/>
              </a:rPr>
              <a:t>edit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recombinant DNA &amp; plasmids · then CRISPR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GEL IN ACTION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Whose DNA</a:t>
            </a:r>
          </a:p>
          <a:p>
            <a:pPr algn="ctr"/>
            <a:r>
              <a:rPr sz="8000" b="1" i="0">
                <a:solidFill>
                  <a:srgbClr val="FFFFFF"/>
                </a:solidFill>
                <a:latin typeface="Arial"/>
              </a:rPr>
              <a:t>is it?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DNA fingerprinting: match the band patterns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JUST BECAUSE WE CAN…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Should we edit</a:t>
            </a:r>
          </a:p>
          <a:p>
            <a:pPr algn="ctr"/>
            <a:r>
              <a:rPr sz="6600" b="1" i="0">
                <a:solidFill>
                  <a:srgbClr val="FFFFFF"/>
                </a:solidFill>
                <a:latin typeface="Arial"/>
              </a:rPr>
              <a:t>the genome?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somatic (a patient's cells) vs. germline (an embryo, heritable)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HOLD THESE FOUR LINES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Same DNA, different genes ON   ·   Not all mutations are bad   ·   PCR copies, the gel sorts   ·   Small runs far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the four facts that unlock this week — and four points on the final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reverse the gel rule and blur PCR with the gel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final.</a:t>
            </a:r>
          </a:p>
          <a:p>
            <a:pPr algn="ctr"/>
            <a:r>
              <a:rPr sz="6600" b="1" i="0">
                <a:solidFill>
                  <a:srgbClr val="FFFFFF"/>
                </a:solidFill>
                <a:latin typeface="Arial"/>
              </a:rPr>
              <a:t>It's cumulative.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from 'what is life?' all the way to 'should we edit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SAME DNA, DIFFERENT CELL</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An eye cell.</a:t>
            </a:r>
          </a:p>
          <a:p>
            <a:pPr algn="ctr"/>
            <a:r>
              <a:rPr sz="6600" b="1" i="0">
                <a:solidFill>
                  <a:srgbClr val="FFFFFF"/>
                </a:solidFill>
                <a:latin typeface="Arial"/>
              </a:rPr>
              <a:t>A liver cell.</a:t>
            </a:r>
          </a:p>
          <a:p>
            <a:pPr algn="ctr"/>
            <a:r>
              <a:rPr sz="6600" b="1" i="0">
                <a:solidFill>
                  <a:srgbClr val="FFFFFF"/>
                </a:solidFill>
                <a:latin typeface="Arial"/>
              </a:rPr>
              <a:t>Identical DNA.</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so why are they nothing alike?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Read, copy,</a:t>
            </a:r>
          </a:p>
          <a:p>
            <a:pPr algn="ctr"/>
            <a:r>
              <a:rPr sz="6600" b="1" i="0">
                <a:solidFill>
                  <a:srgbClr val="FFFFFF"/>
                </a:solidFill>
                <a:latin typeface="Arial"/>
              </a:rPr>
              <a:t>edit DNA?</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if every cell has the same DNA, why differ — and what SHOULD we do with the tools?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GENE REGULATION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Same DNA.</a:t>
            </a:r>
          </a:p>
          <a:p>
            <a:pPr algn="ctr"/>
            <a:r>
              <a:rPr sz="5200" b="1" i="0">
                <a:solidFill>
                  <a:srgbClr val="FFFFFF"/>
                </a:solidFill>
                <a:latin typeface="Arial"/>
              </a:rPr>
              <a:t>Different genes 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cells express only the genes they need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CLASSIC ON/OFF SWITCH</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The lac</a:t>
            </a:r>
          </a:p>
          <a:p>
            <a:pPr algn="ctr"/>
            <a:r>
              <a:rPr sz="8000" b="1" i="0">
                <a:solidFill>
                  <a:srgbClr val="FFFFFF"/>
                </a:solidFill>
                <a:latin typeface="Arial"/>
              </a:rPr>
              <a:t>operon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lactose shows up → the repressor lets go → genes 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 TYPO IN THE CODE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Mutation =</a:t>
            </a:r>
          </a:p>
          <a:p>
            <a:pPr algn="ctr"/>
            <a:r>
              <a:rPr sz="8000" b="1" i="0">
                <a:solidFill>
                  <a:srgbClr val="FFFFFF"/>
                </a:solidFill>
                <a:latin typeface="Arial"/>
              </a:rPr>
              <a:t>DNA change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point (silent · missense · nonsense) and frameshift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THREE POINT MUTATIONS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Silent = same amino acid   ·   Missense = different amino acid   ·   Nonsense = early STOP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AUG–GCU–UAU = Met–Ala–Tyr · GCU→GCC silent · GCU→GAU missense · UAU→UAA nonsense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BUST THE BIGGEST MYTH</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Not all mutations</a:t>
            </a:r>
          </a:p>
          <a:p>
            <a:pPr algn="ctr"/>
            <a:r>
              <a:rPr sz="5200" b="1" i="0">
                <a:solidFill>
                  <a:srgbClr val="FFFFFF"/>
                </a:solidFill>
                <a:latin typeface="Arial"/>
              </a:rPr>
              <a:t>are bad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neutral · harmful · beneficial — the raw material of evolution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TOOLKIT, PART 1</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PCR copies.</a:t>
            </a:r>
          </a:p>
          <a:p>
            <a:pPr algn="ctr"/>
            <a:r>
              <a:rPr sz="6600" b="1" i="0">
                <a:solidFill>
                  <a:srgbClr val="FFFFFF"/>
                </a:solidFill>
                <a:latin typeface="Arial"/>
              </a:rPr>
              <a:t>The gel sorts.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two tools students mix up most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