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finals week. This week runs differently from every other: there is no quiz, no discussion, no assignment, and no lab. The comprehensive Final replaces all of them and is twenty-five percent of the grade. Today we walk the entire course once, fast, finding the one move each topic asks of you and the single mistake that sinks it. Ground rules: this is pure review, no new content. AI is your prep partner in the exam-prep tutorial, but it is not allowed on the Final itself. The exam is cumulative over Objectives one through eight; because the midterm already covered the first half, today leans heaviest on the back half. Bring your questions and some scratch paper.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quantitative stretch. Lock the vocabulary first, because almost every genetics mistake is a word mistake: genotype is the recipe, phenotype is the cake. Build a Punnett square for two heterozygous tall plants, Tt by Tt: fill every box and you get genotype one TT, two Tt, one tt, which is one to two to one, but since any capital T is tall, the phenotype is three tall to one short, three to one. The trap students report constantly is calling the one to two to one ratio the phenotype, it is the genotype. Use the product rule to multiply for and: probability of a recessive child is one half times one half, one quarter. The dihybrid is two of these crosses multiplied, nine to three to three to one, and both-recessive is one quarter times one quarter, one sixteenth.</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photograph-this anchor slide for the patterns that bend Mendel, with their pre-verified fractions. Incomplete dominance blends, a red and a white snapdragon make pink, and crossing two pinks, RW by RW, gives one red, two pink, one white, so probability of pink is one half. Codominance is different, both alleles show, like AB blood. The ABO system uses multiple alleles: a type-A parent who is I-A i crossed with a type-B parent who is I-B i can have a child of any type, AB, A, B, or O, each one quarter, so probability of type O is one quarter, and remember type O is recessive, little i. X-linked recessive, like colorblindness, means a carrier mother and a normal father have sons affected one half of the time and daughters never affected, which is exactly why colorblindness is far more common in males.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seven, the instruction manual. DNA is a double helix of two antiparallel strands, and bases pair A with T and G with C by hydrogen bonds, which gives Chargaff's rule, percent A equals percent T. Replication is semiconservative, each new helix is one old strand plus one new strand, never conservative, and the two strands are complementary, not identical. The machinery, in order: helicase unzips, DNA polymerase adds the new bases, ligase seals. Then the central dogma, DNA to RNA to protein. Transcription happens in the nucleus and makes messenger RNA, and the single biggest fact here is RNA uses uracil instead of thymine. Translation happens at the ribosome in the cytoplasm, not the nucleus. Read codons in threes, AUG starts, and three codons stop.</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the worked example, because the Final has a codon item. Take the messenger RNA reading five prime, A-U-G, G-C-U, U-A-U, U-G-A, three prime. Read it codon by codon against the standard genetic code: AUG is methionine and the start, GCU is alanine, UAU is tyrosine, and UGA is a stop codon. The stop codon ends translation and is not an amino acid, so the protein is methionine, alanine, tyrosine, then stop, three amino acids. The trap is counting stop as a fourth residue, do not. One more transcription check: a DNA template base of adenine transcribes to messenger RNA uracil, because RNA uses U, not T. These assignments are verified against the standard codon table; the point is to read the frame carefully, three bases at a time.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eight closes the course. Gene regulation: every cell carries the same genes, but each cell type switches on only the ones it needs, the lac operon being the classic on-off example, which is how one genome builds many cell types. Mutations are changes in DNA, point or frameshift, and the headline misconception to kill is that they are all harmful, they are harmful, neutral, or beneficial, and beneficial mutations are the raw material for evolution. Biotechnology: PCR copies, that is, amplifies DNA, making millions of copies, while gel electrophoresis sorts DNA by size, and smaller fragments travel farther from the wells. Do not swap those two roles. In DNA fingerprinting you amplify with PCR, run the gel, and match the band pattern that lines up. CRISPR edits genes precisely.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course's recurring habit one final time before the exam, and remember AI is allowed for prep but not on the Final. Paste this to an approved chatbot: in a cross of two heterozygous tall pea plants, Tt by Tt, what is the phenotype ratio and the chance of a short plant, and do RNA molecules contain thymine? Then check its work against what we taught. Chatbots routinely flip the phenotype ratio to one to two to one, garble a dihybrid as nine to three to one, claim RNA has thymine when it uses uracil, put the respiration or mitosis steps out of order, or confuse mitosis with meiosis. Your job all semester has been to be the scientist who checks the model. Catch the slips here and you are ready for the Final.</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plan and frame the Final. There is no quiz, discussion, assignment, or lab this week; the Final stands in for all of them. Work the prep kit in order: first the Study Guide, the checklist of every move with the quantitative pockets re-worked; then the Exam-Prep Tutorial with an approved chatbot, and submit the share link; then the Practice Final, sat timed, like the real thing. The Final itself is twenty-five items, one hundred points, four each, twenty-five percent of your grade, cumulative over Objectives one through eight, a mix of concept, scenario, and quantitative items, with matching for the process-order and structure-function slots. The window opens Monday December fourteenth and the exam is due six days later. AI is not permitted on the Final. You have built every one of these skills across fifteen weeks. Go show them, and bring questions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Put the line on the board and let the room react: a campfire grows, it moves, it consumes fuel, so is it alive? Take a quick poll. Then the reveal: no. A flame is not made of cells, carries no DNA, and keeps no homeostasis. Life is the whole checklist, not any one trait. The point of the hook is the move the entire course taught you: do not trust what feels obvious, use the actual definition and ask for the evidence. That instinct runs through all eight objectives. Today we use it to walk the whole story, from what life is, to the cell, to energy, to division, to inheritance, to the molecule, and find where points get lost.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Across the whole course, what is the one honest move each topic asks of you, and where does everyone slip? Eight objectives, eight moves: define life, do the chemistry, build the cell, follow the energy, divide the cell, predict the cross, read the molecule, and edit the genome. By the end of today you will be able to take any of the eight and on demand state the move it requires and the mistake that costs points. Promise the payoff: the Final is not a thousand facts, it is these eight moves plus a handful of clean calculations. Learn those deeply and the exam stops feeling like everything.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Read the four acts of the course out loud. Act one, what life is and is made of: Objective one, the science of biology, what is alive and how we test it; Objective two, the chemistry of life, atoms, water, and the four macromolecules. Act two, the cell and its energy: Objective three, the cell, organelles, membranes, and transport; Objective four, energy flow, enzymes, respiration, and photosynthesis. Act three, continuity: Objective five, cell division, mitosis and meiosis; Objective six, inheritance, Mendelian genetics and the patterns that bend it. Act four, the molecular program: Objective seven, DNA, replication, and gene expression; Objective eight, regulation, mutation, and biotechnology. The whole course is one sentence, and evolution is the thread tying it together.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two objectives fast. Objective one: biology is the scientific study of life. Decide is it alive with the whole checklist, cells, energy, growth, reproduction, response, homeostasis, evolution, not one trait. A controlled experiment beats it sounds right: name the independent variable you change, the dependent variable you measure, the controlled variables, and the control group baseline. A hypothesis is one testable prediction; a theory is a broad, well-supported explanation. Objective two: bonds are covalent, electrons shared, ionic, electrons transferred, or hydrogen, weak attractions between molecules. Water's cohesion, adhesion, and high specific heat come from hydrogen bonding. On the pH scale each unit is a tenfold change in acid. And four macromolecules, carbohydrates, proteins, and nucleic acids are polymers of monomers, while lipids are the exception, glycerol plus fatty acids.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the arithmetic out loud, because this is a Final item. How much more acidic is lemon juice at pH four than pure water at pH seven? Count the units, seven minus four is three. Each unit is a tenfold change in hydrogen-ion concentration, so the factor is ten cubed, one thousand. Lemon juice is one thousand times more acidic. Hammer the trap: the answer is the factor, one thousand, not the number of units, three, and not thirty. Same logic anywhere on the scale, pH two is one hundred times more acidic than pH four. And remember lower pH means more acidic, so of pH two, five, seven, and nine, the most acidic is pH two. These numbers are pre-verified; re-derive them yourself on scratch paper.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three: prokaryotes have no nucleus, eukaryotes enclose DNA in a membrane-bound nucleus, the deepest divide. Know organelles by job: nucleus holds DNA, ribosome builds proteins, mitochondrion makes ATP, chloroplast runs photosynthesis, and plant cells have both. Osmosis is water moving, not solute; in a hypotonic surrounding water moves in and the cell swells. Active transport moves things against the gradient and costs ATP. Cells stay small because surface-area-to-volume equals six over the side, so it drops as the cell grows. Objective four: ATP is the energy currency, and enzymes lower activation energy but denature in heat. Respiration runs in order, glycolysis in the cytoplasm, the Krebs cycle in the matrix, the electron transport chain on the inner membrane where oxygen is the final acceptor and the most ATP is made.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one figure that students reverse every year. A pond plant in sunlight bubbles oxygen. Where does that oxygen come from? From splitting water in the light-dependent reactions, in the thylakoid membranes, which also make ATP and NADPH. It does not come from the carbon dioxide, that is the classic reversal. The carbon dioxide is fixed into sugar later, in the Calvin cycle, in the stroma, using the ATP and NADPH the light reactions made. So photosynthesis is two ordered stages with two locations. Tie it back to respiration: photosynthesis stores energy in glucose, respiration spends it, and plants do both, all the time. The gradable facts are the order, the locations, and that oxygen comes from water, not carbon dioxide.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back half, where the Final leans heaviest. Mitosis runs in order, prophase, metaphase, anaphase, telophase, remembered as PMAT, then cytokinesis, producing two identical diploid cells for growth and repair. The mitotic index is the percentage of cells caught in mitosis: in a field of one hundred cells with eighty in interphase and nine, four, three, and four in the four phases, twenty are in mitosis, so the index is twenty percent. Most cells, eighty percent, are in interphase. Meiosis is different, two divisions making four genetically unique haploid gametes, with crossing over and independent assortment as the sources of variation. From independent assortment alone an organism makes two to the n gametes, so three pairs give two cubed, eight. Crossing over happens in meiosis only.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16 · FINALS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The Whole Course,</a:t>
            </a:r>
          </a:p>
          <a:p>
            <a:pPr algn="ctr"/>
            <a:r>
              <a:rPr sz="5400" b="1" i="0">
                <a:solidFill>
                  <a:srgbClr val="FFFFFF"/>
                </a:solidFill>
                <a:latin typeface="Arial"/>
              </a:rPr>
              <a:t>One Last Time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cumulative review across all eight objectives</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6 · PREDICT THE CROSS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Fill the box,</a:t>
            </a:r>
          </a:p>
          <a:p>
            <a:pPr algn="ctr"/>
            <a:r>
              <a:rPr sz="6600" b="1" i="0">
                <a:solidFill>
                  <a:srgbClr val="FFFFFF"/>
                </a:solidFill>
                <a:latin typeface="Arial"/>
              </a:rPr>
              <a:t>then count: 3:1</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Tt × Tt → genotype 1:2:1 · phenotype 3:1 · dihybrid 9:3:3:1 · ttyy 1/16</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WHEN MENDEL'S RULES BEND · KNOW THE FRACTIONS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Incomplete dominance → pink 1/2   ·   ABO type O 1/4   ·   X-linked son colorblind 1/2</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blend vs. both-show · type O is recessive (ii) · sons are affected far more often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7 · READ THE MOLECULE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DNA → RNA</a:t>
            </a:r>
          </a:p>
          <a:p>
            <a:pPr algn="ctr"/>
            <a:r>
              <a:rPr sz="8000" b="1" i="0">
                <a:solidFill>
                  <a:srgbClr val="FFFFFF"/>
                </a:solidFill>
                <a:latin typeface="Arial"/>
              </a:rPr>
              <a:t>→ protein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A–T, G–C · semiconservative · transcription (nucleus) → translation (cytoplasm)</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WORK THE CODE · TRANSCRIBE &amp; TRANSLATE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AUG·GCU·UAU·UGA</a:t>
            </a:r>
          </a:p>
          <a:p>
            <a:pPr algn="ctr"/>
            <a:r>
              <a:rPr sz="6600" b="1" i="0">
                <a:solidFill>
                  <a:srgbClr val="FFFFFF"/>
                </a:solidFill>
                <a:latin typeface="Arial"/>
              </a:rPr>
              <a:t>→ Met-Ala-Tyr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stop codon ends translation — it is NOT an amino acid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8 · EDIT THE GENOME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Copy, sort,</a:t>
            </a:r>
          </a:p>
          <a:p>
            <a:pPr algn="ctr"/>
            <a:r>
              <a:rPr sz="6600" b="1" i="0">
                <a:solidFill>
                  <a:srgbClr val="FFFFFF"/>
                </a:solidFill>
                <a:latin typeface="Arial"/>
              </a:rPr>
              <a:t>and edit DNA</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gene regulation · mutations aren't all bad · PCR copies, the gel sorts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 · ONE LAST TIME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mis-order stages, garble ratios, and claim RNA has thymine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 · THE FINAL FRAME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Study guide → tutorial</a:t>
            </a:r>
          </a:p>
          <a:p>
            <a:pPr algn="ctr"/>
            <a:r>
              <a:rPr sz="5200" b="1" i="0">
                <a:solidFill>
                  <a:srgbClr val="FFFFFF"/>
                </a:solidFill>
                <a:latin typeface="Arial"/>
              </a:rPr>
              <a:t>→ practice → final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25 items · 100 pts · 25% · Obj 1–8 · opens Mon Dec 14 · AI not permitted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IS THIS ALIVE?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A campfire grows,</a:t>
            </a:r>
          </a:p>
          <a:p>
            <a:pPr algn="ctr"/>
            <a:r>
              <a:rPr sz="5200" b="1" i="0">
                <a:solidFill>
                  <a:srgbClr val="FFFFFF"/>
                </a:solidFill>
                <a:latin typeface="Arial"/>
              </a:rPr>
              <a:t>moves, consumes fuel.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so why isn't it alive?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One move, one mistake,</a:t>
            </a:r>
          </a:p>
          <a:p>
            <a:pPr algn="ctr"/>
            <a:r>
              <a:rPr sz="5200" b="1" i="0">
                <a:solidFill>
                  <a:srgbClr val="FFFFFF"/>
                </a:solidFill>
                <a:latin typeface="Arial"/>
              </a:rPr>
              <a:t>each topic.</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can you name them across all eight objectives?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MAP · THE WHOLE COURSE IN ONE FRAME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What life is · the cell &amp; its energy · division &amp; inheritance · the molecular program</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Obj 1–2  ·  Obj 3–4  ·  Obj 5–6  ·  Obj 7–8</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OBJECTIVES 1 &amp; 2 · WHAT LIFE IS &amp; WHAT IT'S MADE OF</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Test the claim,</a:t>
            </a:r>
          </a:p>
          <a:p>
            <a:pPr algn="ctr"/>
            <a:r>
              <a:rPr sz="5200" b="1" i="0">
                <a:solidFill>
                  <a:srgbClr val="FFFFFF"/>
                </a:solidFill>
                <a:latin typeface="Arial"/>
              </a:rPr>
              <a:t>then the chemistry.</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whole checklist · controlled experiment · bonds · pH · macromolecules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WORK THE NUMBER · PH IS A 10× SCALE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pH 4 vs pH 7</a:t>
            </a:r>
          </a:p>
          <a:p>
            <a:pPr algn="ctr"/>
            <a:r>
              <a:rPr sz="5200" b="1" i="0">
                <a:solidFill>
                  <a:srgbClr val="FFFFFF"/>
                </a:solidFill>
                <a:latin typeface="Arial"/>
              </a:rPr>
              <a:t>= 1000× more acidic</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3 units → 10³ — the factor, not the count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OBJECTIVES 3 &amp; 4 · THE CELL &amp; ITS ENERGY</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Match the part,</a:t>
            </a:r>
          </a:p>
          <a:p>
            <a:pPr algn="ctr"/>
            <a:r>
              <a:rPr sz="5200" b="1" i="0">
                <a:solidFill>
                  <a:srgbClr val="FFFFFF"/>
                </a:solidFill>
                <a:latin typeface="Arial"/>
              </a:rPr>
              <a:t>follow the energy.</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organelles · osmosis · SA:V · enzymes · respiration · photosynthesis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READ THE FIGURE · WHERE DOES O₂ COME FROM?</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O₂ comes from</a:t>
            </a:r>
          </a:p>
          <a:p>
            <a:pPr algn="ctr"/>
            <a:r>
              <a:rPr sz="6600" b="1" i="0">
                <a:solidFill>
                  <a:srgbClr val="FFFFFF"/>
                </a:solidFill>
                <a:latin typeface="Arial"/>
              </a:rPr>
              <a:t>splitting WATER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light reactions (thylakoid) → Calvin cycle (stroma) — not from CO₂</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OBJECTIVE 5 · CELL DIVISION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PMAT, then count</a:t>
            </a:r>
          </a:p>
          <a:p>
            <a:pPr algn="ctr"/>
            <a:r>
              <a:rPr sz="6600" b="1" i="0">
                <a:solidFill>
                  <a:srgbClr val="FFFFFF"/>
                </a:solidFill>
                <a:latin typeface="Arial"/>
              </a:rPr>
              <a:t>the dividers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mitotic index = 20/100 = 20% · 2ⁿ gametes · mitosis ≠ meiosis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