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the course. This first week asks one orienting question: what is a business, and what is going on around it? You will meet the vocabulary every later week leans on: revenue, expenses, profit, and risk; the not-for-profit as a contrast; the stakeholders who have something riding on a business; the four factors of production; and a PESTEL scan of the world outside. Then you will meet the running venture, an illustrative mobile coffee cart with no named owner, and build its first SWOT. For how the course runs, including how work is graded, the current syllabus is the place to look. DO: ask students to name one business they bought from this week, and keep the list on the board for the hook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tell the room about an illustrative ride-share driver at the end of a week. The app shows the fares riders paid, and the total looks good. The driver also bought fuel, paid for insurance, and had the brakes fixed. Ask for a show of hands: is the fare total what the driver earned? Collect answers, then name the vetted one: the fares are revenue, the money coming in, and the driver keeps only what is left after the expenses are subtracted, which is profit. Use any split in the room to introduce the week's first idea. A business is any organization that sells goods or services with the aim of taking in more money than it spends, and that aim has two sides.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coffee cart SWOT. The cart is the running venture, a mobile coffee cart with no named owner or staff, and it is illustrative, built for this course and not a real business. Its first SWOT has eight entries, two in each box. Strengths: low fixed costs, and it can move to where the customers are. Weaknesses: one espresso machine, and one person at the counter. Opportunities: an office building opening two blocks away, and a weekend farmers' market looking for vendors. Threats: a chain café opening nearby, and rising bean prices. Tell students the deck builds toward sorting these entries, and that the same dataset returns in the tutorial, the quiz, and the Business Case Workshop.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revenue is the money that comes in from selling goods or services, before anything is paid out, and for the driver that means the fares. Right column: profit is what is left when expenses are subtracted from revenue, and when expenses are larger than revenue the difference is a loss instead. Expenses are the money that goes out to run a business, such as supplies, wages, fuel, and insurance. In this week we write profit = revenue − expenses and say it in words, never computing it from a statement. Add risk: the chance that a business's expenses end up larger than its revenue, so that it takes a loss. DO: ask which column the phrase "our best sales month ever" describes. It describes revenue, because it says nothing about expenses.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a business aims to take in more than it spends, and what is left belongs to its owners, so the driver keeps the profit. Right column: a not-for-profit organization brings in revenue and pays expenses as a business does but puts any surplus back into its mission instead of paying it out to owners. Our illustrative community food bank collects donations, grants, and delivery fees, and pays warehouse rent, truck fuel, and staff wages. If it ends a year with a surplus, it might buy a second truck. DO: put the trap to the room: a not-for-profit cannot make money. Collect a true or false from each table, then cure it: it can run a surplus; it does not distribute one to owners.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stakeholder is anyone who can affect a business or is affected by it: its owners, employees, customers, suppliers, lenders, the community, and government. Walk the illustrative neighborhood bike-repair shop. The owner who put in savings is the owners group. The two mechanics are employees. Riders who bring in bikes are customers. The parts distributor is a supplier, and the bank that lent for the repair stands is a lender. Neighbors on the block are the community, and the city that licenses and inspects is government. DO: ask what happens to each group if the owner opens earlier in the morning. Riders gain, mechanics start earlier, and neighbors hear the compressor at dawn. The map does not pick a winner; it keeps any group from being forgotten. Stakeholders are not only the shareholders.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factors of production are the resources used to make goods and services, which economics conventionally names as four: natural resources, labor, capital, and entrepreneurship. Walk the illustrative family farm. Natural resources are the fields and the well water. Labor is the family's work and the seasonal workers at harvest. Capital is the tractor and the barn, things made to help produce other things. Entrepreneurship is the decision to plant a new crop and carry the risk that it does not sell. Say once that some courses add knowledge or information as a fifth factor; conventions differ, so the count is never asked for. DO: ask whether the money in the farm's bank account is its capital. It is not; in this sense capital is the tractor, not the money that buys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external environment is the forces outside a business that it cannot control but must respond to. PESTEL is a checklist for scanning it: political, economic, social, technological, environmental, and legal forces. Competitors and the global setting are not letters of their own, but a careful scan considers them alongside. Walk the illustrative campus bookstore: a state budget decision about college funding is political; prices rising across the economy is economic; more students taking classes online is social; digital access codes are technological; a push to cut plastic bags is environmental; consumer-protection rules about returns are legal. Technology is named here as one force to watch. DO: read out the economic example and ask which letter fits; then remind the room the letters vary, so only the scanning skill matters.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SWOT is a planning tool that sorts a situation into strengths and weaknesses, which sit inside the organization, and opportunities and threats, which sit outside it. It is a classroom model, and its inventor is disputed, so we name none. DO: run the coffee cart SWOT live. Read each entry and ask two questions: inside or outside the cart, and helps or hurts. Left column, inside: the strengths are low fixed costs and mobility, meaning it can move to where the customers are; the weaknesses are one espresso machine and one person at the counter. Right column, outside: the opportunities are an office building opening two blocks away and a weekend farmers' market looking for vendors; the threats are a chain café opening nearby and rising bean prices.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tally the coffee cart SWOT on the board, one step at a time. Inside entries: 2 strengths + 2 weaknesses = 4. Outside entries: 2 opportunities + 2 threats = 4. All entries: 4 + 4 = 8. Then say the result in words: the coffee cart SWOT shows that the cart's flexibility is its advantage and its single machine and single worker are its limits, while the market and the neighborhood around it bring two chances and two dangers it cannot control. Connect it to the scan: rising bean prices are an economic force from PESTEL showing up as a threat, and the chain café is a competitor, one of the lines a scan considers alongside the letters. A PESTEL scan feeds the outside half of a SWOT.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students often file the office building opening two blocks away as a strength, because it is good news for the cart, and the cart cannot control it. Right column: so it is an opportunity, and the order of the questions matters, inside versus outside first, good versus bad second. The test is not whether the entry is good but whether the cart owns or controls it. Strengths and weaknesses are inside; opportunities and threats are outside. DO: give each table one new fact to sort, such as a city festival announced for the cart's block or the owner learning to repair the espresso machine. The festival is outside, so it is an opportunity; the repair skill is inside and helps, so it is a strength. Debrief any table that filed the festival as a strength.</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exact prompt: A mobile coffee cart has low fixed costs, can move to where the customers are, has one espresso machine and one person at the counter; an office building is opening two blocks away, a weekend farmers' market is looking for vendors, a chain café is opening nearby, and bean prices are rising. Sort these into a SWOT. Compare its answer with the vetted coffee cart SWOT. Name the likely error before running it: chatbots often file the office building as a strength because it is good news, and some describe the cart's sales as its profit. The judgment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Profit = revenue − expenses, said in words: revenue is what comes in, profit is what stays, and risk is the chance of a loss. A not-for-profit can run a surplus but puts it back into its mission. There are seven stakeholder groups and four factors of production, and some courses count a fifth. PESTEL scans the world outside, with competitors alongside. The coffee cart SWOT keeps strengths and weaknesses inside and opportunities and threats outside, eight entries in all. DO: have each student write one inside entry and one outside entry for a business they know, and swap with a neighbor to check the sort. Next week, The Market It Sells Into: Economics for Business, uses the supply-and-demand model to show how a market sets a price.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Inside the cart, outside it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 · The idea and its environment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 · THE IDEA AND ITS ENVIRONMENT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 did the driver keep?</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coffee cart SWOT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Revenue vs. profit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Revenue: money coming in</a:t>
            </a:r>
          </a:p>
          <a:p>
            <a:pPr algn="l" marL="342900" indent="-342900">
              <a:spcBef>
                <a:spcPts val="0"/>
              </a:spcBef>
              <a:spcAft>
                <a:spcPts val="800"/>
              </a:spcAft>
              <a:buChar char="•"/>
            </a:pPr>
            <a:r>
              <a:rPr sz="1800">
                <a:solidFill>
                  <a:srgbClr val="FFFFFF"/>
                </a:solidFill>
                <a:latin typeface="Calibri"/>
              </a:rPr>
              <a:t>The driver's fares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Profit: what is left</a:t>
            </a:r>
          </a:p>
          <a:p>
            <a:pPr algn="l" marL="342900" indent="-342900">
              <a:spcBef>
                <a:spcPts val="0"/>
              </a:spcBef>
              <a:spcAft>
                <a:spcPts val="800"/>
              </a:spcAft>
              <a:buChar char="•"/>
            </a:pPr>
            <a:r>
              <a:rPr sz="1800">
                <a:solidFill>
                  <a:srgbClr val="FFFFFF"/>
                </a:solidFill>
                <a:latin typeface="Calibri"/>
              </a:rPr>
              <a:t>Revenue − expenses, said in words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TWO SIDES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Inside the cart, outside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Business vs. not-for-profit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Business: leftover goes to owners</a:t>
            </a:r>
          </a:p>
          <a:p>
            <a:pPr algn="l" marL="342900" indent="-342900">
              <a:spcBef>
                <a:spcPts val="0"/>
              </a:spcBef>
              <a:spcAft>
                <a:spcPts val="800"/>
              </a:spcAft>
              <a:buChar char="•"/>
            </a:pPr>
            <a:r>
              <a:rPr sz="1800">
                <a:solidFill>
                  <a:srgbClr val="FFFFFF"/>
                </a:solidFill>
                <a:latin typeface="Calibri"/>
              </a:rPr>
              <a:t>The driver keeps the profit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Not-for-profit: surplus to mission</a:t>
            </a:r>
          </a:p>
          <a:p>
            <a:pPr algn="l" marL="342900" indent="-342900">
              <a:spcBef>
                <a:spcPts val="0"/>
              </a:spcBef>
              <a:spcAft>
                <a:spcPts val="800"/>
              </a:spcAft>
              <a:buChar char="•"/>
            </a:pPr>
            <a:r>
              <a:rPr sz="1800">
                <a:solidFill>
                  <a:srgbClr val="FFFFFF"/>
                </a:solidFill>
                <a:latin typeface="Calibri"/>
              </a:rPr>
              <a:t>Food bank buys a second truck</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SAME TOOLS, DIFFERENT PURPOSE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Inside the cart, outside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Seven groups hold a stake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Owners, employees, customers</a:t>
            </a:r>
          </a:p>
          <a:p>
            <a:pPr algn="l" marL="342900" indent="-342900">
              <a:spcBef>
                <a:spcPts val="0"/>
              </a:spcBef>
              <a:spcAft>
                <a:spcPts val="800"/>
              </a:spcAft>
              <a:buChar char="•"/>
            </a:pPr>
            <a:r>
              <a:rPr sz="1800">
                <a:solidFill>
                  <a:srgbClr val="FFFFFF"/>
                </a:solidFill>
                <a:latin typeface="Calibri"/>
              </a:rPr>
              <a:t>Suppliers and lenders</a:t>
            </a:r>
          </a:p>
          <a:p>
            <a:pPr algn="l" marL="342900" indent="-342900">
              <a:spcBef>
                <a:spcPts val="0"/>
              </a:spcBef>
              <a:spcAft>
                <a:spcPts val="800"/>
              </a:spcAft>
              <a:buChar char="•"/>
            </a:pPr>
            <a:r>
              <a:rPr sz="1800">
                <a:solidFill>
                  <a:srgbClr val="FFFFFF"/>
                </a:solidFill>
                <a:latin typeface="Calibri"/>
              </a:rPr>
              <a:t>The community and government</a:t>
            </a:r>
          </a:p>
          <a:p>
            <a:pPr algn="l" marL="342900" indent="-342900">
              <a:spcBef>
                <a:spcPts val="0"/>
              </a:spcBef>
              <a:spcAft>
                <a:spcPts val="800"/>
              </a:spcAft>
              <a:buChar char="•"/>
            </a:pPr>
            <a:r>
              <a:rPr sz="1800">
                <a:solidFill>
                  <a:srgbClr val="FFFFFF"/>
                </a:solidFill>
                <a:latin typeface="Calibri"/>
              </a:rPr>
              <a:t>Not only the shareholders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EVERYONE WITH A STAKE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Inside the cart, outside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factors, one farm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Natural resources: fields and well</a:t>
            </a:r>
          </a:p>
          <a:p>
            <a:pPr algn="l" marL="342900" indent="-342900">
              <a:spcBef>
                <a:spcPts val="0"/>
              </a:spcBef>
              <a:spcAft>
                <a:spcPts val="800"/>
              </a:spcAft>
              <a:buChar char="•"/>
            </a:pPr>
            <a:r>
              <a:rPr sz="1800">
                <a:solidFill>
                  <a:srgbClr val="FFFFFF"/>
                </a:solidFill>
                <a:latin typeface="Calibri"/>
              </a:rPr>
              <a:t>Labor: family and seasonal workers</a:t>
            </a:r>
          </a:p>
          <a:p>
            <a:pPr algn="l" marL="342900" indent="-342900">
              <a:spcBef>
                <a:spcPts val="0"/>
              </a:spcBef>
              <a:spcAft>
                <a:spcPts val="800"/>
              </a:spcAft>
              <a:buChar char="•"/>
            </a:pPr>
            <a:r>
              <a:rPr sz="1800">
                <a:solidFill>
                  <a:srgbClr val="FFFFFF"/>
                </a:solidFill>
                <a:latin typeface="Calibri"/>
              </a:rPr>
              <a:t>Capital: tractor and barn</a:t>
            </a:r>
          </a:p>
          <a:p>
            <a:pPr algn="l" marL="342900" indent="-342900">
              <a:spcBef>
                <a:spcPts val="0"/>
              </a:spcBef>
              <a:spcAft>
                <a:spcPts val="800"/>
              </a:spcAft>
              <a:buChar char="•"/>
            </a:pPr>
            <a:r>
              <a:rPr sz="1800">
                <a:solidFill>
                  <a:srgbClr val="FFFFFF"/>
                </a:solidFill>
                <a:latin typeface="Calibri"/>
              </a:rPr>
              <a:t>Entrepreneurship: the new-crop bet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BUSINESS INGREDIENTS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Inside the cart, outside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Scan outside with PESTEL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Political, economic, social</a:t>
            </a:r>
          </a:p>
          <a:p>
            <a:pPr algn="l" marL="342900" indent="-342900">
              <a:spcBef>
                <a:spcPts val="0"/>
              </a:spcBef>
              <a:spcAft>
                <a:spcPts val="800"/>
              </a:spcAft>
              <a:buChar char="•"/>
            </a:pPr>
            <a:r>
              <a:rPr sz="1800">
                <a:solidFill>
                  <a:srgbClr val="FFFFFF"/>
                </a:solidFill>
                <a:latin typeface="Calibri"/>
              </a:rPr>
              <a:t>Technological, environmental, legal</a:t>
            </a:r>
          </a:p>
          <a:p>
            <a:pPr algn="l" marL="342900" indent="-342900">
              <a:spcBef>
                <a:spcPts val="0"/>
              </a:spcBef>
              <a:spcAft>
                <a:spcPts val="800"/>
              </a:spcAft>
              <a:buChar char="•"/>
            </a:pPr>
            <a:r>
              <a:rPr sz="1800">
                <a:solidFill>
                  <a:srgbClr val="FFFFFF"/>
                </a:solidFill>
                <a:latin typeface="Calibri"/>
              </a:rPr>
              <a:t>Plus competitors and the global setting</a:t>
            </a:r>
          </a:p>
          <a:p>
            <a:pPr algn="l" marL="342900" indent="-342900">
              <a:spcBef>
                <a:spcPts val="0"/>
              </a:spcBef>
              <a:spcAft>
                <a:spcPts val="800"/>
              </a:spcAft>
              <a:buChar char="•"/>
            </a:pPr>
            <a:r>
              <a:rPr sz="1800">
                <a:solidFill>
                  <a:srgbClr val="FFFFFF"/>
                </a:solidFill>
                <a:latin typeface="Calibri"/>
              </a:rPr>
              <a:t>Letters vary: PEST, PESTLE, PESTEL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THE WORLD OUTSIDE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Inside the cart, outside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Inside vs. outside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Strengths: low fixed costs; mobility</a:t>
            </a:r>
          </a:p>
          <a:p>
            <a:pPr algn="l" marL="342900" indent="-342900">
              <a:spcBef>
                <a:spcPts val="0"/>
              </a:spcBef>
              <a:spcAft>
                <a:spcPts val="800"/>
              </a:spcAft>
              <a:buChar char="•"/>
            </a:pPr>
            <a:r>
              <a:rPr sz="1800">
                <a:solidFill>
                  <a:srgbClr val="FFFFFF"/>
                </a:solidFill>
                <a:latin typeface="Calibri"/>
              </a:rPr>
              <a:t>Weaknesses: one machine; one person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Opportunities: office building; farmers' market</a:t>
            </a:r>
          </a:p>
          <a:p>
            <a:pPr algn="l" marL="342900" indent="-342900">
              <a:spcBef>
                <a:spcPts val="0"/>
              </a:spcBef>
              <a:spcAft>
                <a:spcPts val="800"/>
              </a:spcAft>
              <a:buChar char="•"/>
            </a:pPr>
            <a:r>
              <a:rPr sz="1800">
                <a:solidFill>
                  <a:srgbClr val="FFFFFF"/>
                </a:solidFill>
                <a:latin typeface="Calibri"/>
              </a:rPr>
              <a:t>Threats: chain café; rising bean prices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WORKED EXAMPLE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Inside the cart, outside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Eight entries, four boxes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 strengths + 2 weaknesses = 4 inside</a:t>
            </a:r>
          </a:p>
          <a:p>
            <a:pPr algn="l" marL="342900" indent="-342900">
              <a:spcBef>
                <a:spcPts val="0"/>
              </a:spcBef>
              <a:spcAft>
                <a:spcPts val="800"/>
              </a:spcAft>
              <a:buChar char="•"/>
            </a:pPr>
            <a:r>
              <a:rPr sz="1800">
                <a:solidFill>
                  <a:srgbClr val="FFFFFF"/>
                </a:solidFill>
                <a:latin typeface="Calibri"/>
              </a:rPr>
              <a:t>2 opportunities + 2 threats = 4 outside</a:t>
            </a:r>
          </a:p>
          <a:p>
            <a:pPr algn="l" marL="342900" indent="-342900">
              <a:spcBef>
                <a:spcPts val="0"/>
              </a:spcBef>
              <a:spcAft>
                <a:spcPts val="800"/>
              </a:spcAft>
              <a:buChar char="•"/>
            </a:pPr>
            <a:r>
              <a:rPr sz="1800">
                <a:solidFill>
                  <a:srgbClr val="FFFFFF"/>
                </a:solidFill>
                <a:latin typeface="Calibri"/>
              </a:rPr>
              <a:t>4 + 4 = 8 entries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TALLY THE GRID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Inside the cart, outside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Good news vs. strength</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Office building: good news</a:t>
            </a:r>
          </a:p>
          <a:p>
            <a:pPr algn="l" marL="342900" indent="-342900">
              <a:spcBef>
                <a:spcPts val="0"/>
              </a:spcBef>
              <a:spcAft>
                <a:spcPts val="800"/>
              </a:spcAft>
              <a:buChar char="•"/>
            </a:pPr>
            <a:r>
              <a:rPr sz="1800">
                <a:solidFill>
                  <a:srgbClr val="FFFFFF"/>
                </a:solidFill>
                <a:latin typeface="Calibri"/>
              </a:rPr>
              <a:t>The cart cannot control it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 it is an opportunity</a:t>
            </a:r>
          </a:p>
          <a:p>
            <a:pPr algn="l" marL="342900" indent="-342900">
              <a:spcBef>
                <a:spcPts val="0"/>
              </a:spcBef>
              <a:spcAft>
                <a:spcPts val="800"/>
              </a:spcAft>
              <a:buChar char="•"/>
            </a:pPr>
            <a:r>
              <a:rPr sz="1800">
                <a:solidFill>
                  <a:srgbClr val="FFFFFF"/>
                </a:solidFill>
                <a:latin typeface="Calibri"/>
              </a:rPr>
              <a:t>Inside versus outside first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Inside the cart, outside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cart prompt into Claude or ChatGPT</a:t>
            </a:r>
          </a:p>
          <a:p>
            <a:pPr algn="l" marL="342900" indent="-342900">
              <a:spcBef>
                <a:spcPts val="0"/>
              </a:spcBef>
              <a:spcAft>
                <a:spcPts val="800"/>
              </a:spcAft>
              <a:buChar char="•"/>
            </a:pPr>
            <a:r>
              <a:rPr sz="1800">
                <a:solidFill>
                  <a:srgbClr val="FFFFFF"/>
                </a:solidFill>
                <a:latin typeface="Calibri"/>
              </a:rPr>
              <a:t>Check: where did the office building go?</a:t>
            </a:r>
          </a:p>
          <a:p>
            <a:pPr algn="l" marL="342900" indent="-342900">
              <a:spcBef>
                <a:spcPts val="0"/>
              </a:spcBef>
              <a:spcAft>
                <a:spcPts val="800"/>
              </a:spcAft>
              <a:buChar char="•"/>
            </a:pPr>
            <a:r>
              <a:rPr sz="1800">
                <a:solidFill>
                  <a:srgbClr val="FFFFFF"/>
                </a:solidFill>
                <a:latin typeface="Calibri"/>
              </a:rPr>
              <a:t>Check: did it call revenue profit?</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Inside the cart, outside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Idea, stakes, forces, SWOT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Profit = revenue − expenses, said in words</a:t>
            </a:r>
          </a:p>
          <a:p>
            <a:pPr algn="l" marL="342900" indent="-342900">
              <a:spcBef>
                <a:spcPts val="0"/>
              </a:spcBef>
              <a:spcAft>
                <a:spcPts val="800"/>
              </a:spcAft>
              <a:buChar char="•"/>
            </a:pPr>
            <a:r>
              <a:rPr sz="1800">
                <a:solidFill>
                  <a:srgbClr val="FFFFFF"/>
                </a:solidFill>
                <a:latin typeface="Calibri"/>
              </a:rPr>
              <a:t>Seven stakeholder groups, four factors</a:t>
            </a:r>
          </a:p>
          <a:p>
            <a:pPr algn="l" marL="342900" indent="-342900">
              <a:spcBef>
                <a:spcPts val="0"/>
              </a:spcBef>
              <a:spcAft>
                <a:spcPts val="800"/>
              </a:spcAft>
              <a:buChar char="•"/>
            </a:pPr>
            <a:r>
              <a:rPr sz="1800">
                <a:solidFill>
                  <a:srgbClr val="FFFFFF"/>
                </a:solidFill>
                <a:latin typeface="Calibri"/>
              </a:rPr>
              <a:t>PESTEL scans the world outside</a:t>
            </a:r>
          </a:p>
          <a:p>
            <a:pPr algn="l" marL="342900" indent="-342900">
              <a:spcBef>
                <a:spcPts val="0"/>
              </a:spcBef>
              <a:spcAft>
                <a:spcPts val="800"/>
              </a:spcAft>
              <a:buChar char="•"/>
            </a:pPr>
            <a:r>
              <a:rPr sz="1800">
                <a:solidFill>
                  <a:srgbClr val="FFFFFF"/>
                </a:solidFill>
                <a:latin typeface="Calibri"/>
              </a:rPr>
              <a:t>Next: The Market It Sells Into</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cart, outside it</dc:title>
  <dc:subject>Inside the cart, outside it — Week 01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