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3. This week asks one orienting question: how does an idea become a plan that someone else can read and trust? You will meet the entrepreneur behind a venture and the tendencies many share, see how common small businesses are, compare the SBA's traditional plan with its one-page lean startup plan, read the coffee cart's industry with the five forces, and count what the cart needs before it opens and where that money comes from. You will finish by summing up the whole plan in three sentences. For how the course runs, including how work is graded, the current syllabus is the place to look. DO: ask students to name one business idea a friend or relative has talked about starting, and keep the list for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read back three ideas from the title-slide list, then ask the room what question each idea would hit first once someone tried to start it. Collect answers on the board and sort them into four piles: who will buy, who else is selling, what it costs to start, and where the money comes from. Tell students those four piles are exactly what a business plan answers, and that most ideas stall not because the idea is bad but because nobody wrote down the answers. Then name the week's arc: the person who starts a venture, how common small businesses are, two ways to write a plan, the five forces that read an industry, and the start-up list and funding plan for the illustrative coffee cart. Close by saying a plan is a tool you keep using, not a form you file.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start-up list and funding plan. It is illustrative, constructed for this course and not real data. The start-up needs are cart and equipment 20,000 dollars, opening inventory 2,000 dollars, and a cash cushion of 8,000 dollars, for start-up needs of 30,000 dollars. The funding sources are 20,000 dollars of the owner's money and a 10,000-dollar equipment loan, for funding sources of 30,000 dollars. The loan costs 10 percent a year, so the first year's interest is 1,000 dollars. Tell students the deck adds both columns, checks that they match, and computes the interest. The same list returns in the tutorial and the quiz. Callback: the cart is the same running venture whose SWOT you built in Week 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entrepreneur is a person who starts and runs a new venture and carries the risk that it fails. Callback: in Week 1, entrepreneurship was one of the four factors of production, the work of spotting a chance, combining resources, and carrying the risk; the entrepreneur is the person doing that work. Picture an illustrative ride-share driver who starts a weekend moving-help service with a rented trailer. Three common tendencies show up in what the driver does. Comfort with uncertainty: acting before everything is known. Persistence: trying again after a slow first weekend. Initiative: starting something nobody asked for. DO: ask the room whether a careful, risk-averse person can be an entrepreneur, collect two answers, then confirm: yes, because these are tendencies and habits that grow with practice, never a checklist you pass or fail.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99.9 percent of U.S. businesses are small, the real figure from the SBA Office of Advocacy, 2026 edition, in its report Frequently Asked Questions About Small Business 2026. The same report counts the small businesses too, but that count is revised every edition, so we say it in words and never treat it as exact. Right column: size standards vary by industry. A small business is one that falls under the SBA's size standard for its industry, a limit based on employees or annual receipts. So an illustrative family farm and an illustrative software studio are each measured against their own industry's standard. DO: ask whether a business with many employees can be small. The vetted answer: yes, if it falls under its own industry's standard. Name the trap: small business does not mean fewer than 10 employees everywhere.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business plan is a written description of what a business sells, to whom, how it will run, how it will be funded, and how it will earn money. Left column: the traditional plan has eight sections: executive summary, company description, market analysis, organization and management, service or product line, marketing and sales, funding request, and financial projections. It is written for lenders and investors who must make a decision. Right column: the lean startup plan fits on about one page, for testing an idea fast. DO: describe two illustrative owners, one seeking a bank loan for a sit-down restaurant and one testing weekend bike repairs at customers' homes, and have tables pick a format for each. The vetted answers: the traditional plan for the lender, the lean plan for the bike-repair test.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a business plan is written once, handed in, and filed, because school assignments work that way. Correct it: a plan is a working tool. Owners revise when sales or costs change, and they return to it when a new rival arrives. Many owners start lean and grow the traditional plan as facts arrive. DO: give the illustrative bike-repair owner three news items, one at a time: bookings on the first two weekends were double the guess; spare parts cost more than planned; a bike shop opens a block away. For each, ask which plan line must change. The vetted answers: the sales expectation, the start-up costs, and the market analysis. Debrief: every item changed the plan, which is why the plan is a draft, not a form.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five forces are a classroom model from Porter (1979), How Competitive Forces Shape Strategy, that reads an industry's competition. DO: run the cart's five forces live, one fact at a time, collecting the room's guess before revealing each. New entrant: the chain café, a possible new entrant, and a new cart needs only modest equipment and a permit. Suppliers: rising bean prices show the bean supplier's bargaining power; callback, those rising bean prices were a threat in the Week 1 SWOT. Substitute: bottled cold brew in a grocery store meets the same need another way. Customers: a rival is minutes away, so buyers hold bargaining power. The fifth force, rivalry among existing competitors, is the other carts and cafés, which the chain café joins once it opens. In words: the industry is crowded and easy to enter, so the plan must say why buyers still choose this cart.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Left column: rivalry is one force of five, the existing carts and cafés competing on price, quality, and service. Right column: the four other pushes are newcomers, buyers, suppliers, and substitutes. Students often list five rival coffee shops and call it a five forces analysis; correct it by asking, for each fact, who is pushing on the cart. Callback: in Week 2 we placed the cart in monopolistic competition, with many sellers and easy entry; the five forces show why that easy entry and those many rivals matter for the plan. DO: read four facts aloud and have the room name the force for each: a new cart parks across the street (new entrant); a dairy raises milk prices (supplier power); an office installs a free espresso machine (substitute); a café cuts its prices (rivalry). Debrief any fact the room called a competitor.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Start-up needs are the money a business must have before it opens. A cash cushion is money set aside at opening to pay the bills while sales build up. DO: build the cart's start-up list on the board, line by line, asking the room to add as you go. Cart and equipment 20,000 dollars, opening inventory 2,000 dollars, cash cushion 8,000 dollars: 20,000 + 2,000 + 8,000 = 30,000 dollars. Name the three lines as cart, inventory, cash cushion. Ask which line students would be most tempted to cut, and why the cushion exists at all: the first weeks are uncertain, which is comfort with uncertainty turned into a number. Say it in words: the cart needs 30,000 dollars before it sells a single drink.</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funding plan lists where the start-up money will come from and checks that the sources add up to the start-up needs. Left column: needs, 30,000 dollars, made of the cart, inventory, and cushion. Right column: sources, 30,000 dollars, made of the owner's 20,000 + the loan's 10,000, so owner 20,000 + loan 10,000 = 30,000. The two totals match, so every dollar the cart needs has a source. The loan fills the gap the owner's money leaves: 30,000 − 20,000 = 10,000 dollars. DO: put a deliberate error on the board, a funding plan that lists only the owner's 20,000 against needs of 30,000, and ask the room what is wrong. The vetted answer: the plan does not balance until the 10,000-dollar loan joins the sources.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Interest is what a lender charges for the use of borrowed money, usually stated as a percentage of the loan for each year. The cart's loan costs 10 percent a year, and 10 percent written as a decimal is 0.10. DO: compute it live: interest = loan × rate = 10,000 × 0.10 = 1,000 dollars in the first year. Then ask: does the funding request promise the cart will earn a profit? The vetted reply: no. The funding request only says how much money the cart needs and where it comes from; the 1,000 dollars of interest is owed whether or not profit comes. Name the trap students fall into: reading the funding request as a forecast of profit. Say it in words: the loan adds a 1,000-dollar cost the plan must carry in year one.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plan's summary is three sentences: what it sells, to whom, and why revenue beats expenses. For the cart: it sells espresso drinks and brewed coffee from a cart it can move; it serves office workers on weekdays and farmers'-market shoppers on weekends; and its low fixed costs and its ability to move to the busiest corner let it take in more from drink sales than it spends on beans, cups, and its loan. That summary opens the traditional plan as its executive summary. Callback: Week 1 drew the line between revenue and profit, and the third sentence must respect it. DO: show the weak version, people love coffee, and ask why it fails. The vetted answer: it names demand, not a reason revenue can exceed expenses.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exact prompt: A coffee cart needs cart and equipment of 20,000 dollars, opening inventory of 2,000 dollars, and a cash cushion of 8,000 dollars. The owner puts in 20,000 dollars and takes an equipment loan for the rest at 10 percent a year. Find the start-up needs, the loan, and the first year's interest, then write the plan's three-sentence summary. Compare the reply with the vetted answers: 30,000 dollars, a 10,000-dollar loan, and 1,000 dollars of interest. Name the likely error first: chatbots often charge 10 percent on the whole 30,000 and report 3,000 dollars, or invent a market-size figure for the summary.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An entrepreneur starts and runs a venture and carries its risk, and shared tendencies are habits, not a checklist. 99.9 percent of U.S. businesses are small, per the SBA Office of Advocacy's 2026 edition, and size standards vary by industry. The traditional plan has eight sections and the lean startup plan fits on one page. The five forces read an industry; only rivalry is about existing competitors. The cart's needs total 30,000 dollars, matched by 20,000 of the owner's money and a 10,000-dollar loan, and the loan costs 1,000 dollars of interest in year one. DO: have each student write a three-sentence summary for a business they know. Next: Choosing a Legal Form, where the question is who is on the hook for that loan.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From idea to plan</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3 · Entrepreneurship, small business, and the plan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FROM IDEA TO PLAN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Why do good ideas stall?</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start-up list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Tendencies, not a checklist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Comfort with uncertainty</a:t>
            </a:r>
          </a:p>
          <a:p>
            <a:pPr algn="l" marL="342900" indent="-342900">
              <a:spcBef>
                <a:spcPts val="0"/>
              </a:spcBef>
              <a:spcAft>
                <a:spcPts val="800"/>
              </a:spcAft>
              <a:buChar char="•"/>
            </a:pPr>
            <a:r>
              <a:rPr sz="1800">
                <a:solidFill>
                  <a:srgbClr val="FFFFFF"/>
                </a:solidFill>
                <a:latin typeface="Calibri"/>
              </a:rPr>
              <a:t>Persistence</a:t>
            </a:r>
          </a:p>
          <a:p>
            <a:pPr algn="l" marL="342900" indent="-342900">
              <a:spcBef>
                <a:spcPts val="0"/>
              </a:spcBef>
              <a:spcAft>
                <a:spcPts val="800"/>
              </a:spcAft>
              <a:buChar char="•"/>
            </a:pPr>
            <a:r>
              <a:rPr sz="1800">
                <a:solidFill>
                  <a:srgbClr val="FFFFFF"/>
                </a:solidFill>
                <a:latin typeface="Calibri"/>
              </a:rPr>
              <a:t>Initiative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PERSON BEHIND 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Small depends on industry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99.9 percent of U.S. businesses</a:t>
            </a:r>
          </a:p>
          <a:p>
            <a:pPr algn="l" marL="342900" indent="-342900">
              <a:spcBef>
                <a:spcPts val="0"/>
              </a:spcBef>
              <a:spcAft>
                <a:spcPts val="800"/>
              </a:spcAft>
              <a:buChar char="•"/>
            </a:pPr>
            <a:r>
              <a:rPr sz="1800">
                <a:solidFill>
                  <a:srgbClr val="FFFFFF"/>
                </a:solidFill>
                <a:latin typeface="Calibri"/>
              </a:rPr>
              <a:t>SBA Office of Advocacy, 2026 edition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Size standards vary by industry</a:t>
            </a:r>
          </a:p>
          <a:p>
            <a:pPr algn="l" marL="342900" indent="-342900">
              <a:spcBef>
                <a:spcPts val="0"/>
              </a:spcBef>
              <a:spcAft>
                <a:spcPts val="800"/>
              </a:spcAft>
              <a:buChar char="•"/>
            </a:pPr>
            <a:r>
              <a:rPr sz="1800">
                <a:solidFill>
                  <a:srgbClr val="FFFFFF"/>
                </a:solidFill>
                <a:latin typeface="Calibri"/>
              </a:rPr>
              <a:t>Employees or annual receipts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HOW SMALL IS SMALL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Traditional vs. lean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Eight sections</a:t>
            </a:r>
          </a:p>
          <a:p>
            <a:pPr algn="l" marL="342900" indent="-342900">
              <a:spcBef>
                <a:spcPts val="0"/>
              </a:spcBef>
              <a:spcAft>
                <a:spcPts val="800"/>
              </a:spcAft>
              <a:buChar char="•"/>
            </a:pPr>
            <a:r>
              <a:rPr sz="1800">
                <a:solidFill>
                  <a:srgbClr val="FFFFFF"/>
                </a:solidFill>
                <a:latin typeface="Calibri"/>
              </a:rPr>
              <a:t>For lenders and investors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About one page</a:t>
            </a:r>
          </a:p>
          <a:p>
            <a:pPr algn="l" marL="342900" indent="-342900">
              <a:spcBef>
                <a:spcPts val="0"/>
              </a:spcBef>
              <a:spcAft>
                <a:spcPts val="800"/>
              </a:spcAft>
              <a:buChar char="•"/>
            </a:pPr>
            <a:r>
              <a:rPr sz="1800">
                <a:solidFill>
                  <a:srgbClr val="FFFFFF"/>
                </a:solidFill>
                <a:latin typeface="Calibri"/>
              </a:rPr>
              <a:t>For testing an idea fast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TWO PLAN FORMATS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plan keeps changing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Revise when sales or costs change</a:t>
            </a:r>
          </a:p>
          <a:p>
            <a:pPr algn="l" marL="342900" indent="-342900">
              <a:spcBef>
                <a:spcPts val="0"/>
              </a:spcBef>
              <a:spcAft>
                <a:spcPts val="800"/>
              </a:spcAft>
              <a:buChar char="•"/>
            </a:pPr>
            <a:r>
              <a:rPr sz="1800">
                <a:solidFill>
                  <a:srgbClr val="FFFFFF"/>
                </a:solidFill>
                <a:latin typeface="Calibri"/>
              </a:rPr>
              <a:t>Return to it when rivals arrive</a:t>
            </a:r>
          </a:p>
          <a:p>
            <a:pPr algn="l" marL="342900" indent="-342900">
              <a:spcBef>
                <a:spcPts val="0"/>
              </a:spcBef>
              <a:spcAft>
                <a:spcPts val="800"/>
              </a:spcAft>
              <a:buChar char="•"/>
            </a:pPr>
            <a:r>
              <a:rPr sz="1800">
                <a:solidFill>
                  <a:srgbClr val="FFFFFF"/>
                </a:solidFill>
                <a:latin typeface="Calibri"/>
              </a:rPr>
              <a:t>Start lean, grow it traditional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pushes on the cart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New entrant: the chain café</a:t>
            </a:r>
          </a:p>
          <a:p>
            <a:pPr algn="l" marL="342900" indent="-342900">
              <a:spcBef>
                <a:spcPts val="0"/>
              </a:spcBef>
              <a:spcAft>
                <a:spcPts val="800"/>
              </a:spcAft>
              <a:buChar char="•"/>
            </a:pPr>
            <a:r>
              <a:rPr sz="1800">
                <a:solidFill>
                  <a:srgbClr val="FFFFFF"/>
                </a:solidFill>
                <a:latin typeface="Calibri"/>
              </a:rPr>
              <a:t>Suppliers: rising bean prices</a:t>
            </a:r>
          </a:p>
          <a:p>
            <a:pPr algn="l" marL="342900" indent="-342900">
              <a:spcBef>
                <a:spcPts val="0"/>
              </a:spcBef>
              <a:spcAft>
                <a:spcPts val="800"/>
              </a:spcAft>
              <a:buChar char="•"/>
            </a:pPr>
            <a:r>
              <a:rPr sz="1800">
                <a:solidFill>
                  <a:srgbClr val="FFFFFF"/>
                </a:solidFill>
                <a:latin typeface="Calibri"/>
              </a:rPr>
              <a:t>Substitute: bottled cold brew</a:t>
            </a:r>
          </a:p>
          <a:p>
            <a:pPr algn="l" marL="342900" indent="-342900">
              <a:spcBef>
                <a:spcPts val="0"/>
              </a:spcBef>
              <a:spcAft>
                <a:spcPts val="800"/>
              </a:spcAft>
              <a:buChar char="•"/>
            </a:pPr>
            <a:r>
              <a:rPr sz="1800">
                <a:solidFill>
                  <a:srgbClr val="FFFFFF"/>
                </a:solidFill>
                <a:latin typeface="Calibri"/>
              </a:rPr>
              <a:t>Customers: a rival minutes away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Forces vs. competitors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Rivalry: one force of five</a:t>
            </a:r>
          </a:p>
          <a:p>
            <a:pPr algn="l" marL="342900" indent="-342900">
              <a:spcBef>
                <a:spcPts val="0"/>
              </a:spcBef>
              <a:spcAft>
                <a:spcPts val="800"/>
              </a:spcAft>
              <a:buChar char="•"/>
            </a:pPr>
            <a:r>
              <a:rPr sz="1800">
                <a:solidFill>
                  <a:srgbClr val="FFFFFF"/>
                </a:solidFill>
                <a:latin typeface="Calibri"/>
              </a:rPr>
              <a:t>Existing carts and cafés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Four other pushes</a:t>
            </a:r>
          </a:p>
          <a:p>
            <a:pPr algn="l" marL="342900" indent="-342900">
              <a:spcBef>
                <a:spcPts val="0"/>
              </a:spcBef>
              <a:spcAft>
                <a:spcPts val="800"/>
              </a:spcAft>
              <a:buChar char="•"/>
            </a:pPr>
            <a:r>
              <a:rPr sz="1800">
                <a:solidFill>
                  <a:srgbClr val="FFFFFF"/>
                </a:solidFill>
                <a:latin typeface="Calibri"/>
              </a:rPr>
              <a:t>Newcomers, buyers, suppliers, substitutes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READ THE MODEL RIGHT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Needs add to 30,000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20,000 + 2,000 + 8,000 = 30,000</a:t>
            </a:r>
          </a:p>
          <a:p>
            <a:pPr algn="l" marL="342900" indent="-342900">
              <a:spcBef>
                <a:spcPts val="0"/>
              </a:spcBef>
              <a:spcAft>
                <a:spcPts val="800"/>
              </a:spcAft>
              <a:buChar char="•"/>
            </a:pPr>
            <a:r>
              <a:rPr sz="1800">
                <a:solidFill>
                  <a:srgbClr val="FFFFFF"/>
                </a:solidFill>
                <a:latin typeface="Calibri"/>
              </a:rPr>
              <a:t>Cart, inventory, cash cushion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Needs vs. sources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Needs: 30,000 dollars</a:t>
            </a:r>
          </a:p>
          <a:p>
            <a:pPr algn="l" marL="342900" indent="-342900">
              <a:spcBef>
                <a:spcPts val="0"/>
              </a:spcBef>
              <a:spcAft>
                <a:spcPts val="800"/>
              </a:spcAft>
              <a:buChar char="•"/>
            </a:pPr>
            <a:r>
              <a:rPr sz="1800">
                <a:solidFill>
                  <a:srgbClr val="FFFFFF"/>
                </a:solidFill>
                <a:latin typeface="Calibri"/>
              </a:rPr>
              <a:t>Cart, inventory, cushion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Sources: 30,000 dollars</a:t>
            </a:r>
          </a:p>
          <a:p>
            <a:pPr algn="l" marL="342900" indent="-342900">
              <a:spcBef>
                <a:spcPts val="0"/>
              </a:spcBef>
              <a:spcAft>
                <a:spcPts val="800"/>
              </a:spcAft>
              <a:buChar char="•"/>
            </a:pPr>
            <a:r>
              <a:rPr sz="1800">
                <a:solidFill>
                  <a:srgbClr val="FFFFFF"/>
                </a:solidFill>
                <a:latin typeface="Calibri"/>
              </a:rPr>
              <a:t>Owner 20,000 + loan 10,000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CHECK THE PLAN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loan costs 1,000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10,000 × 0.10 = 1,000</a:t>
            </a:r>
          </a:p>
          <a:p>
            <a:pPr algn="l" marL="342900" indent="-342900">
              <a:spcBef>
                <a:spcPts val="0"/>
              </a:spcBef>
              <a:spcAft>
                <a:spcPts val="800"/>
              </a:spcAft>
              <a:buChar char="•"/>
            </a:pPr>
            <a:r>
              <a:rPr sz="1800">
                <a:solidFill>
                  <a:srgbClr val="FFFFFF"/>
                </a:solidFill>
                <a:latin typeface="Calibri"/>
              </a:rPr>
              <a:t>Owed whether or not profit comes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WHAT THE LOAN COSTS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sentences, one plan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What it sells</a:t>
            </a:r>
          </a:p>
          <a:p>
            <a:pPr algn="l" marL="342900" indent="-342900">
              <a:spcBef>
                <a:spcPts val="0"/>
              </a:spcBef>
              <a:spcAft>
                <a:spcPts val="800"/>
              </a:spcAft>
              <a:buChar char="•"/>
            </a:pPr>
            <a:r>
              <a:rPr sz="1800">
                <a:solidFill>
                  <a:srgbClr val="FFFFFF"/>
                </a:solidFill>
                <a:latin typeface="Calibri"/>
              </a:rPr>
              <a:t>To whom</a:t>
            </a:r>
          </a:p>
          <a:p>
            <a:pPr algn="l" marL="342900" indent="-342900">
              <a:spcBef>
                <a:spcPts val="0"/>
              </a:spcBef>
              <a:spcAft>
                <a:spcPts val="800"/>
              </a:spcAft>
              <a:buChar char="•"/>
            </a:pPr>
            <a:r>
              <a:rPr sz="1800">
                <a:solidFill>
                  <a:srgbClr val="FFFFFF"/>
                </a:solidFill>
                <a:latin typeface="Calibri"/>
              </a:rPr>
              <a:t>Why revenue beats expenses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THE PLAN IN BRIEF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start-up list into Claude or ChatGPT</a:t>
            </a:r>
          </a:p>
          <a:p>
            <a:pPr algn="l" marL="342900" indent="-342900">
              <a:spcBef>
                <a:spcPts val="0"/>
              </a:spcBef>
              <a:spcAft>
                <a:spcPts val="800"/>
              </a:spcAft>
              <a:buChar char="•"/>
            </a:pPr>
            <a:r>
              <a:rPr sz="1800">
                <a:solidFill>
                  <a:srgbClr val="FFFFFF"/>
                </a:solidFill>
                <a:latin typeface="Calibri"/>
              </a:rPr>
              <a:t>Check: interest on the loan, not the total</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From idea to plan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Plan, forces, and funding</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Needs and sources: 30,000 dollars</a:t>
            </a:r>
          </a:p>
          <a:p>
            <a:pPr algn="l" marL="342900" indent="-342900">
              <a:spcBef>
                <a:spcPts val="0"/>
              </a:spcBef>
              <a:spcAft>
                <a:spcPts val="800"/>
              </a:spcAft>
              <a:buChar char="•"/>
            </a:pPr>
            <a:r>
              <a:rPr sz="1800">
                <a:solidFill>
                  <a:srgbClr val="FFFFFF"/>
                </a:solidFill>
                <a:latin typeface="Calibri"/>
              </a:rPr>
              <a:t>Loan interest: 1,000 dollars</a:t>
            </a:r>
          </a:p>
          <a:p>
            <a:pPr algn="l" marL="342900" indent="-342900">
              <a:spcBef>
                <a:spcPts val="0"/>
              </a:spcBef>
              <a:spcAft>
                <a:spcPts val="800"/>
              </a:spcAft>
              <a:buChar char="•"/>
            </a:pPr>
            <a:r>
              <a:rPr sz="1800">
                <a:solidFill>
                  <a:srgbClr val="FFFFFF"/>
                </a:solidFill>
                <a:latin typeface="Calibri"/>
              </a:rPr>
              <a:t>Five forces, one of them rivalry</a:t>
            </a:r>
          </a:p>
          <a:p>
            <a:pPr algn="l" marL="342900" indent="-342900">
              <a:spcBef>
                <a:spcPts val="0"/>
              </a:spcBef>
              <a:spcAft>
                <a:spcPts val="800"/>
              </a:spcAft>
              <a:buChar char="•"/>
            </a:pPr>
            <a:r>
              <a:rPr sz="1800">
                <a:solidFill>
                  <a:srgbClr val="FFFFFF"/>
                </a:solidFill>
                <a:latin typeface="Calibri"/>
              </a:rPr>
              <a:t>Next: Choosing a Legal Form</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idea to plan</dc:title>
  <dc:subject>From idea to plan — Week 03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