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4. This week asks one orienting question: when a business borrows money, whose savings stand behind the debt? You will meet the sole proprietorship, the general partnership, and the corporation, then the limited liability company and the other forms the IRS names. You will compare those forms for the illustrative coffee cart and compute, in dollars, what its owner could lose under each. Then you will see franchising as a way to start under someone else's brand, and sort mergers into three types. For how the course runs, including how work is graded, the current syllabus is the place to look. DO: ask students to name one local business and guess whether it has one owner, two partners, or many stockholders; keep the list for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read back three businesses from the title-slide list, then tell one illustrative story. A house painter works alone with a used van bought on a loan. Two friends run a weekend food stall and borrowed for a grill. A regional bakery sold shares to its neighbors. Ask the room: if each business failed tomorrow with its loan unpaid, whose savings could the lender reach? Collect guesses for each and leave them on the board. Tell students the answer depends on one choice each owner made, the legal form, and that this week turns that choice into a number. Name the arc: three classic forms, the LLC and other forms, the coffee cart's comparison in dollars, franchising, and the three types of mergers. Close with the carry line: the form decides whose savings back the debt, not the business's size.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coffee cart's ownership-form comparison. It is illustrative, constructed for this course and not real data. Callback: in Week 3 the cart's funding plan paired 20,000 dollars of the owner's money with a 10,000-dollar equipment loan, for 30,000 dollars of start-up money. This week the owner compares three forms, a sole proprietorship, a two-person partnership with a friend, and a single-member LLC, on four rows: who owns it, who is liable for the 10,000-dollar loan if the cart fails, how it ends, and how it raises money. The settled results: personal exposure of 30,000 dollars as a sole proprietor, 20,000 dollars as a single-member LLC, and 10,000 dollars removed by the shield. The disclosure document in franchising carries 23 items. The tutorial and quiz reuse these numbers.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sole proprietorship is a business owned by one person, easy to start, in which the owner answers personally for every business debt and the business ends with the owner. It is easy to start, and the owner decides everything and keeps every dollar of profit. The price is unlimited liability: an owner's duty to pay the business's debts out of personal assets, such as savings or a car, with no cap on the amount. And it ends with the owner. DO: tell the painter's story from the chapter. The business owes 6,000 dollars on the van and 1,500 dollars for paint, and the account holds 2,500 dollars. Ask the room how much is still unpaid and who owes it. The vetted answer: 7,500 − 2,500 = 5,000 dollars, collectible from the painter's own savings. A business name on the van door is no wall.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general partnership is a business owned by two or more general partners who share its management, its profits, and unlimited personal liability for its debts. Left column: profit is split by agreement, and decisions are shared, so a partnership agreement, a written contract on who puts in what, who decides, how profits are shared, and what happens if a partner wants out, matters from day one. Right column: liability is unlimited for each general partner, so it is not capped at half. DO: tell the food-stall story, two friends with an 8,000-dollar grill loan. Ask: if the stall fails, does each friend owe 4,000 dollars? The vetted answer: no; unlimited means no cap for anyone, so each partner's savings stand behind the whole 8,000 dollars. The agreement only settles how they square up with each other.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corporation is a business that the law treats as a legal person separate from its owners, so it can own property, owe debts, and continue after its owners change. That is the first bullet: separate from its owners. Second, it sells stock to raise money; stock is shares of ownership, and a stockholder is a person or organization that owns those shares and is therefore an owner. Third, continuous life: it does not end when one owner sells, retires, or dies. Because the corporation is its own legal person, its debts are its own, and limited liability caps a stockholder's loss at what the stockholder paid for the shares. DO: describe the illustrative regional bakery that wants a new kitchen, and ask which of the three features helps most. Accept any defended answer; most groups pick selling stock.</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Limited liability is protection that caps an owner's loss from a business's debts at what the owner put into the business. Students often read it as the owners cannot lose money. DO: walk the chapter's illustrative bakery case. Left column: a neighbor paid 2,000 dollars for shares, and when the bakery failed the neighbor lost the 2,000 dollars. Right column: the bakery's debts were 90,000 dollars, and none of that reached the neighbor's savings, because the debt belongs to the corporation. Ask the room to finish the sentence: limited liability means you can lose what you put in, and no more. Then flag that the same rule returns for the cart in a few slides, where the owner's 20,000 dollars stays at risk even with a shield.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IRS names the most common business forms as the sole proprietorship, the partnership, the corporation, and the S corporation, and it describes the LLC as a business structure allowed by state statute. Left column: a limited liability company is a business structure created under state law that gives its owners limited liability without being a corporation. Right column: the corporation is a separate legal person, and an S corporation is a corporation the IRS lists as a separate common form because of how it is treated for federal tax purposes. Also named: a cooperative, owned and controlled by the members who use its services, such as family farms that market their grain together. Every form has its own tax treatment; that is general education, and real tax questions go to the IRS. DO: ask why sharing the shield does not make an LLC a corporation.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Personal exposure is the most an owner could lose personally if a business fails: the money the owner put in plus any business debt the owner must repay from personal assets. DO: run the outline's worked example live. Start-up money carried forward from Week 3: owner's money 20,000 + equipment loan 10,000 = 30,000 dollars. The worst case: the cart fails and nothing from it goes toward the 10,000-dollar loan. Ask the room what a sole proprietor stands to lose, then work it together: the owner loses the 20,000 put in and still owes the 10,000 loan personally, so personal exposure = 20,000 + 10,000 = 30,000 dollars. Then the partnership: both general partners carry unlimited liability, so each partner answers personally for the whole loan, not half of it. Say it in words: without a shield, the owner's savings stand behind the whole loan.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liability shield is the protection a separate legal entity, such as a corporation or an LLC, gives its owners' personal assets from the business's debts. Left column: as a sole proprietor, personal exposure is 30,000 dollars, the savings plus the loan. Right column: as a single-member LLC, the 10,000 loan is the LLC's debt, so personal exposure = 20,000 dollars, the savings only. DO: ask the room to compute what the shield removes, then work it together: 30,000 − 20,000 = 10,000 dollars, the amount of the equipment loan. The case chooses the LLC for its liability shield; that decision belongs to the illustrative case and is not advice. Honesty note: if a lender asked the owner to promise the loan personally, the shield would not cover that promise. Callback: the lender is one of the stakeholders mapped in Week 1, and the form changes what it can collect.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franchise is an arrangement in which a business owner pays for the right to run an outlet under another company's brand and system in a defined territory. The franchisor owns the brand and supplies its name, operating system, training, and ongoing support. The franchisee pays fees for the right to run an outlet in a territory, following a franchise agreement, and never owns the brand. The Federal Trade Commission's Franchise Rule requires a disclosure document, given before the sale, covering 23 specified items. DO: describe the illustrative cousin choosing between a tutoring center from scratch and a tutoring franchise, and an illustrative fitness studio brand making the same offer. Ask: after paying the fees, who owns the brand? The vetted answer: the franchisor. Remind students the franchisee's outlet still needs a legal form of its own.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merger is a deal in which two companies combine to form a single company; an acquisition is a deal in which one company buys another. Sort the deal by how the two companies relate. Horizontal: two companies selling the same kind of product at the same stage, such as two illustrative bike-shop chains. Vertical: companies at different stages of one product, such as a bakery chain and the flour mill that supplies it. Conglomerate: companies in unrelated lines, such as a fitness-studio company and a pet-food maker. Callback: in Week 2 we named the Sherman Act (1890) as the antitrust law that polices monopoly; this course names that link and goes no further. DO: read three new pairs aloud, a grocery chain and a rival, an ice-cream maker and a dairy farm, a bus maker and a bookstore chain; vetted answers horizontal, vertical, conglomerate.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material. DO: paste this prompt: A coffee cart owner put in 20,000 dollars of savings and took a 10,000-dollar equipment loan. If the cart fails and nothing from it repays the loan, what is the most the owner could lose as a sole proprietor and as a single-member LLC? Which form should this owner choose? Compare the reply with the vetted answers: 30,000 dollars and 20,000 dollars, with the shield removing 10,000 dollars. Name the likely errors first: chatbots often say the LLC owner loses nothing, forgetting the 20,000 put in, or they tell this owner which form to file, which is confident legal advice for a specific situation. The judgment rule: the tool drafts; you check every number.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 in the order it was taught. A sole proprietor answers personally for every debt. General partners share the same unlimited liability, not half each. A corporation is a legal person, so a stockholder can lose what was paid for the shares and no more. An LLC is a form state law creates, not a kind of corporation. For the cart, exposure is 30,000 versus 20,000 dollars, and the shield removes the 10,000 loan. A franchisee never owns the brand, and the disclosure document has 23 items. Mergers are horizontal, vertical, or conglomerate. Next: what a corporation owes, in Week 5, What the Business Owes: Ethics &amp; Social Responsibility. DO: have each student write one sentence naming the form they would want for a business with a friend and the one fact that would change their mind, then collect three.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carries the debt?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4 · Ownership, franchising, and mergers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CHOOSING A LEGAL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Whose savings back the debt?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ownership comparison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owner, no wall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Easy to start, owner decides</a:t>
            </a:r>
          </a:p>
          <a:p>
            <a:pPr algn="l" marL="342900" indent="-342900">
              <a:spcBef>
                <a:spcPts val="0"/>
              </a:spcBef>
              <a:spcAft>
                <a:spcPts val="800"/>
              </a:spcAft>
              <a:buChar char="•"/>
            </a:pPr>
            <a:r>
              <a:rPr sz="1800">
                <a:solidFill>
                  <a:srgbClr val="FFFFFF"/>
                </a:solidFill>
                <a:latin typeface="Calibri"/>
              </a:rPr>
              <a:t>Unlimited liability for every debt</a:t>
            </a:r>
          </a:p>
          <a:p>
            <a:pPr algn="l" marL="342900" indent="-342900">
              <a:spcBef>
                <a:spcPts val="0"/>
              </a:spcBef>
              <a:spcAft>
                <a:spcPts val="800"/>
              </a:spcAft>
              <a:buChar char="•"/>
            </a:pPr>
            <a:r>
              <a:rPr sz="1800">
                <a:solidFill>
                  <a:srgbClr val="FFFFFF"/>
                </a:solidFill>
                <a:latin typeface="Calibri"/>
              </a:rPr>
              <a:t>Ends with the owner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ONE OWNER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Shared work, whole debt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Profit: split by agreement</a:t>
            </a:r>
          </a:p>
          <a:p>
            <a:pPr algn="l" marL="342900" indent="-342900">
              <a:spcBef>
                <a:spcPts val="0"/>
              </a:spcBef>
              <a:spcAft>
                <a:spcPts val="800"/>
              </a:spcAft>
              <a:buChar char="•"/>
            </a:pPr>
            <a:r>
              <a:rPr sz="1800">
                <a:solidFill>
                  <a:srgbClr val="FFFFFF"/>
                </a:solidFill>
                <a:latin typeface="Calibri"/>
              </a:rPr>
              <a:t>Decisions: shared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Liability: unlimited for each</a:t>
            </a:r>
          </a:p>
          <a:p>
            <a:pPr algn="l" marL="342900" indent="-342900">
              <a:spcBef>
                <a:spcPts val="0"/>
              </a:spcBef>
              <a:spcAft>
                <a:spcPts val="800"/>
              </a:spcAft>
              <a:buChar char="•"/>
            </a:pPr>
            <a:r>
              <a:rPr sz="1800">
                <a:solidFill>
                  <a:srgbClr val="FFFFFF"/>
                </a:solidFill>
                <a:latin typeface="Calibri"/>
              </a:rPr>
              <a:t>Not capped at half</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ADDING A PARTNER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Its own legal person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Separate from its owners</a:t>
            </a:r>
          </a:p>
          <a:p>
            <a:pPr algn="l" marL="342900" indent="-342900">
              <a:spcBef>
                <a:spcPts val="0"/>
              </a:spcBef>
              <a:spcAft>
                <a:spcPts val="800"/>
              </a:spcAft>
              <a:buChar char="•"/>
            </a:pPr>
            <a:r>
              <a:rPr sz="1800">
                <a:solidFill>
                  <a:srgbClr val="FFFFFF"/>
                </a:solidFill>
                <a:latin typeface="Calibri"/>
              </a:rPr>
              <a:t>Sells stock to raise money</a:t>
            </a:r>
          </a:p>
          <a:p>
            <a:pPr algn="l" marL="342900" indent="-342900">
              <a:spcBef>
                <a:spcPts val="0"/>
              </a:spcBef>
              <a:spcAft>
                <a:spcPts val="800"/>
              </a:spcAft>
              <a:buChar char="•"/>
            </a:pPr>
            <a:r>
              <a:rPr sz="1800">
                <a:solidFill>
                  <a:srgbClr val="FFFFFF"/>
                </a:solidFill>
                <a:latin typeface="Calibri"/>
              </a:rPr>
              <a:t>Continuous life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A SEPARATE PERSON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Capped, not erased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Paid for shares: 2,000</a:t>
            </a:r>
          </a:p>
          <a:p>
            <a:pPr algn="l" marL="342900" indent="-342900">
              <a:spcBef>
                <a:spcPts val="0"/>
              </a:spcBef>
              <a:spcAft>
                <a:spcPts val="800"/>
              </a:spcAft>
              <a:buChar char="•"/>
            </a:pPr>
            <a:r>
              <a:rPr sz="1800">
                <a:solidFill>
                  <a:srgbClr val="FFFFFF"/>
                </a:solidFill>
                <a:latin typeface="Calibri"/>
              </a:rPr>
              <a:t>Lost: the 2,000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Bakery's debts: 90,000</a:t>
            </a:r>
          </a:p>
          <a:p>
            <a:pPr algn="l" marL="342900" indent="-342900">
              <a:spcBef>
                <a:spcPts val="0"/>
              </a:spcBef>
              <a:spcAft>
                <a:spcPts val="800"/>
              </a:spcAft>
              <a:buChar char="•"/>
            </a:pPr>
            <a:r>
              <a:rPr sz="1800">
                <a:solidFill>
                  <a:srgbClr val="FFFFFF"/>
                </a:solidFill>
                <a:latin typeface="Calibri"/>
              </a:rPr>
              <a:t>Reached the neighbor: none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LLC vs. corporation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LLC: created under state law</a:t>
            </a:r>
          </a:p>
          <a:p>
            <a:pPr algn="l" marL="342900" indent="-342900">
              <a:spcBef>
                <a:spcPts val="0"/>
              </a:spcBef>
              <a:spcAft>
                <a:spcPts val="800"/>
              </a:spcAft>
              <a:buChar char="•"/>
            </a:pPr>
            <a:r>
              <a:rPr sz="1800">
                <a:solidFill>
                  <a:srgbClr val="FFFFFF"/>
                </a:solidFill>
                <a:latin typeface="Calibri"/>
              </a:rPr>
              <a:t>Limited liability, not a corporation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Corporation: separate legal person</a:t>
            </a:r>
          </a:p>
          <a:p>
            <a:pPr algn="l" marL="342900" indent="-342900">
              <a:spcBef>
                <a:spcPts val="0"/>
              </a:spcBef>
              <a:spcAft>
                <a:spcPts val="800"/>
              </a:spcAft>
              <a:buChar char="•"/>
            </a:pPr>
            <a:r>
              <a:rPr sz="1800">
                <a:solidFill>
                  <a:srgbClr val="FFFFFF"/>
                </a:solidFill>
                <a:latin typeface="Calibri"/>
              </a:rPr>
              <a:t>S corporation: an IRS-listed form</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OTHER FORMS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30,000 at risk, unshielded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20,000 + 10,000 = 30,000</a:t>
            </a:r>
          </a:p>
          <a:p>
            <a:pPr algn="l" marL="342900" indent="-342900">
              <a:spcBef>
                <a:spcPts val="0"/>
              </a:spcBef>
              <a:spcAft>
                <a:spcPts val="800"/>
              </a:spcAft>
              <a:buChar char="•"/>
            </a:pPr>
            <a:r>
              <a:rPr sz="1800">
                <a:solidFill>
                  <a:srgbClr val="FFFFFF"/>
                </a:solidFill>
                <a:latin typeface="Calibri"/>
              </a:rPr>
              <a:t>Sole proprietor owes the loan personally</a:t>
            </a:r>
          </a:p>
          <a:p>
            <a:pPr algn="l" marL="342900" indent="-342900">
              <a:spcBef>
                <a:spcPts val="0"/>
              </a:spcBef>
              <a:spcAft>
                <a:spcPts val="800"/>
              </a:spcAft>
              <a:buChar char="•"/>
            </a:pPr>
            <a:r>
              <a:rPr sz="1800">
                <a:solidFill>
                  <a:srgbClr val="FFFFFF"/>
                </a:solidFill>
                <a:latin typeface="Calibri"/>
              </a:rPr>
              <a:t>Partners: each backs the whole loan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30,000 vs. 20,000</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Sole proprietor: 30,000</a:t>
            </a:r>
          </a:p>
          <a:p>
            <a:pPr algn="l" marL="342900" indent="-342900">
              <a:spcBef>
                <a:spcPts val="0"/>
              </a:spcBef>
              <a:spcAft>
                <a:spcPts val="800"/>
              </a:spcAft>
              <a:buChar char="•"/>
            </a:pPr>
            <a:r>
              <a:rPr sz="1800">
                <a:solidFill>
                  <a:srgbClr val="FFFFFF"/>
                </a:solidFill>
                <a:latin typeface="Calibri"/>
              </a:rPr>
              <a:t>Savings plus the loan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Single-member LLC: 20,000</a:t>
            </a:r>
          </a:p>
          <a:p>
            <a:pPr algn="l" marL="342900" indent="-342900">
              <a:spcBef>
                <a:spcPts val="0"/>
              </a:spcBef>
              <a:spcAft>
                <a:spcPts val="800"/>
              </a:spcAft>
              <a:buChar char="•"/>
            </a:pPr>
            <a:r>
              <a:rPr sz="1800">
                <a:solidFill>
                  <a:srgbClr val="FFFFFF"/>
                </a:solidFill>
                <a:latin typeface="Calibri"/>
              </a:rPr>
              <a:t>Savings only; shield removes 10,000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THE SHIELD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Rent the brand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Franchisor owns the brand, supplies the system</a:t>
            </a:r>
          </a:p>
          <a:p>
            <a:pPr algn="l" marL="342900" indent="-342900">
              <a:spcBef>
                <a:spcPts val="0"/>
              </a:spcBef>
              <a:spcAft>
                <a:spcPts val="800"/>
              </a:spcAft>
              <a:buChar char="•"/>
            </a:pPr>
            <a:r>
              <a:rPr sz="1800">
                <a:solidFill>
                  <a:srgbClr val="FFFFFF"/>
                </a:solidFill>
                <a:latin typeface="Calibri"/>
              </a:rPr>
              <a:t>Franchisee pays fees, runs one territory</a:t>
            </a:r>
          </a:p>
          <a:p>
            <a:pPr algn="l" marL="342900" indent="-342900">
              <a:spcBef>
                <a:spcPts val="0"/>
              </a:spcBef>
              <a:spcAft>
                <a:spcPts val="800"/>
              </a:spcAft>
              <a:buChar char="•"/>
            </a:pPr>
            <a:r>
              <a:rPr sz="1800">
                <a:solidFill>
                  <a:srgbClr val="FFFFFF"/>
                </a:solidFill>
                <a:latin typeface="Calibri"/>
              </a:rPr>
              <a:t>FTC disclosure document: 23 items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FRANCHISING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ways to combine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Horizontal: two bike-shop chains</a:t>
            </a:r>
          </a:p>
          <a:p>
            <a:pPr algn="l" marL="342900" indent="-342900">
              <a:spcBef>
                <a:spcPts val="0"/>
              </a:spcBef>
              <a:spcAft>
                <a:spcPts val="800"/>
              </a:spcAft>
              <a:buChar char="•"/>
            </a:pPr>
            <a:r>
              <a:rPr sz="1800">
                <a:solidFill>
                  <a:srgbClr val="FFFFFF"/>
                </a:solidFill>
                <a:latin typeface="Calibri"/>
              </a:rPr>
              <a:t>Vertical: bakery chain and flour mill</a:t>
            </a:r>
          </a:p>
          <a:p>
            <a:pPr algn="l" marL="342900" indent="-342900">
              <a:spcBef>
                <a:spcPts val="0"/>
              </a:spcBef>
              <a:spcAft>
                <a:spcPts val="800"/>
              </a:spcAft>
              <a:buChar char="•"/>
            </a:pPr>
            <a:r>
              <a:rPr sz="1800">
                <a:solidFill>
                  <a:srgbClr val="FFFFFF"/>
                </a:solidFill>
                <a:latin typeface="Calibri"/>
              </a:rPr>
              <a:t>Conglomerate: fitness studios and pet food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COMBINING COMPANIES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cart's comparison into Claude or ChatGPT</a:t>
            </a:r>
          </a:p>
          <a:p>
            <a:pPr algn="l" marL="342900" indent="-342900">
              <a:spcBef>
                <a:spcPts val="0"/>
              </a:spcBef>
              <a:spcAft>
                <a:spcPts val="800"/>
              </a:spcAft>
              <a:buChar char="•"/>
            </a:pPr>
            <a:r>
              <a:rPr sz="1800">
                <a:solidFill>
                  <a:srgbClr val="FFFFFF"/>
                </a:solidFill>
                <a:latin typeface="Calibri"/>
              </a:rPr>
              <a:t>Check: does the LLC owner lose nothing?</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carries the debt?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Forms, shields, and deals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Exposure: 30,000 versus 20,000</a:t>
            </a:r>
          </a:p>
          <a:p>
            <a:pPr algn="l" marL="342900" indent="-342900">
              <a:spcBef>
                <a:spcPts val="0"/>
              </a:spcBef>
              <a:spcAft>
                <a:spcPts val="800"/>
              </a:spcAft>
              <a:buChar char="•"/>
            </a:pPr>
            <a:r>
              <a:rPr sz="1800">
                <a:solidFill>
                  <a:srgbClr val="FFFFFF"/>
                </a:solidFill>
                <a:latin typeface="Calibri"/>
              </a:rPr>
              <a:t>Shield removes the 10,000 loan</a:t>
            </a:r>
          </a:p>
          <a:p>
            <a:pPr algn="l" marL="342900" indent="-342900">
              <a:spcBef>
                <a:spcPts val="0"/>
              </a:spcBef>
              <a:spcAft>
                <a:spcPts val="800"/>
              </a:spcAft>
              <a:buChar char="•"/>
            </a:pPr>
            <a:r>
              <a:rPr sz="1800">
                <a:solidFill>
                  <a:srgbClr val="FFFFFF"/>
                </a:solidFill>
                <a:latin typeface="Calibri"/>
              </a:rPr>
              <a:t>Franchisee never owns the brand</a:t>
            </a:r>
          </a:p>
          <a:p>
            <a:pPr algn="l" marL="342900" indent="-342900">
              <a:spcBef>
                <a:spcPts val="0"/>
              </a:spcBef>
              <a:spcAft>
                <a:spcPts val="800"/>
              </a:spcAft>
              <a:buChar char="•"/>
            </a:pPr>
            <a:r>
              <a:rPr sz="1800">
                <a:solidFill>
                  <a:srgbClr val="FFFFFF"/>
                </a:solidFill>
                <a:latin typeface="Calibri"/>
              </a:rPr>
              <a:t>Next: what a corporation owes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CLASS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carries the debt?</dc:title>
  <dc:subject>Who carries the debt? — Week 04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