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This week asks one orienting question: what does a business owe, beyond what the law demands? You will separate a legal question from an ethical one and practice three questions a manager can run on any decision. You will see the four tools an organization uses to shape conduct, then meet two frameworks for what a business owes society, Carroll's pyramid and Elkington's triple bottom line. Last, you will set out the two positions on what a corporation is for and try both on an illustrative factory's automation decision. For how the course runs, including how work is graded, the current syllabus is the place to look. DO: ask each student to write one choice they have seen a business make that was legal but felt unfair; keep three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read back two or three of the legal-but-unfair choices from the title slide, then tell one illustrative story. A neighborhood bike shop fitted one brand of brake pad on about 80 bikes over two years. A supplier note now says the pads wear out early, and in this case no rule requires the shop to warn its past buyers. Ask the room two questions and keep the answers apart on the board: is staying quiet allowed, and is staying quiet right? Most rooms say yes to the first and hesitate on the second. Name the gap between those answers as this week's territory. Close with the carry line: legal is the floor, not the ceiling, and ethics builds above it. That sets up the dataset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appliance-parts plant's automation case. It is illustrative, constructed for this course and not real data, and it carries no names and no verdict. The plant has 120 employees in a small town. Automating one line eliminates 40 positions, and the plant retrains 15 of those workers for maintenance roles. The settled results: the net change in positions is 40 − 15 = 25 positions, and the plant ends with 120 − 25 = 95 employees. The stakeholders are named by role: owners, line workers, maintenance staff, customers, suppliers, and the town. Callback: Week 1 defined a stakeholder as anyone who can affect a business or is affected by it, and this case puts that map under pressure. DO: ask students to guess which stakeholder gains most and which loses most, and keep the guesses for the last concept.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Business ethics is the standards of right and wrong that guide the choices people make in a business, including choices the law leaves open. Legality is whether the law allows an act; the law sets a minimum that conduct must not fall below, so a legal act can still be unethical. Left column: legality asks whether an act is allowed, and the law is the floor. Right column: ethics asks whether it is right, which is how far above the floor you build. DO: run the three ethical-reasoning questions on the bike shop live. Is it legal to stay quiet? Yes, in this case. Is it fair to everyone it touches? The 80 riders carry a risk they cannot see. Would the owner be comfortable if it were public? Probably not. Vetted reading: silence passes the legal question and struggles on the other two.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ethical-reasoning questions are a short set of questions a manager can run on any decision: is it legal, is it fair to everyone it touches, and would I be comfortable if it were public. The first bullet is the legal check, the floor. The second asks who carries the cost or the risk, and whether they know. The third imagines the choice reported to the people it affects. Name the trap: students often think ethical means legal. The cure is to ask two separate questions every time, is it allowed and is it right. DO: give pairs a used-phone store that may legally sell a phone without mentioning a weak battery, and have them run all three questions in two minutes. Collect one answer per question; the vetted reading is that silence passes the first question and struggles on the other two.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code of ethics is a written statement of the values and the conduct an organization expects from its people, including what to do when something goes wrong. Ethics training teaches people that code and how to use it when the right choice is unclear. Leadership by example has managers follow the same rules they ask of others, in plain view. A protected reporting channel lets a worker report suspected wrongdoing without punishment for a good-faith report; the person who uses it is a whistleblower. DO: tell the illustrative hospital kitchen story, where a new cook sees allergy labels skipped during the lunch rush. Ask which tool helps that cook most. Then add a twist: the code is on the wall, but the head cook skips checks. The vetted answer: leadership by example is missing. Name the trap that a posted code is enough.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Corporate social responsibility is the responsibilities a business carries toward the society it operates in. The pyramid of corporate social responsibility is a classroom model from Carroll (1991), published in Business Horizons, that stacks four kinds of responsibility. At the base is economic responsibility: make goods or services people want and earn enough to stay in business. Next is legal responsibility: obey the laws and rules that apply. Then ethical responsibility: do what is right and fair even where no law requires it. At the top is philanthropic responsibility: voluntary giving back, such as donations or volunteer time. Name the trap: corporate social responsibility read as philanthropy only. The cure is to read the pyramid from the bottom up. DO: draw four stacked bands on the board, label them aloud from the base, and leave space beside each.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Callback: in Week 1 you drew the coffee cart's stakeholder map; this slide reuses it. Take the customers, the part-time helper, the bean supplier, the neighbors, and the city's permit office. Left column, the two lower levels: pricing drinks so the cart stays open and the helper keeps a job is economic, and holding the permit and following food-safety rules is legal. Right column, the two upper levels: telling customers the oat milk ran out instead of quietly swapping it, and keeping the sidewalk clear beyond what the permit asks, are ethical; coffee for volunteers at a neighborhood cleanup is philanthropic. DO: read each action aloud and have the room vote on its level before you reveal it. Then point out that the free coffee sits on top of three levels: a cart that cannot pay its bills has nothing left to give.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triple bottom line is a classroom model associated with Elkington that weighs a business's results on three lines, profit, people, and planet, instead of on profit alone. His 1997 book is Cannibals with Forks: The Triple Bottom Line of 21st Century Business. In a 2018 essay he recalls coining the phrase about 25 years earlier and proposes a recall of it. DO: present the illustrative family farm that floods its fields and is offered drip lines. Ask pairs to place one effect on each line. Vetted placements: the cost of the lines and a lower water bill on profit; workers' time and neighbors' water on people; less water drawn on planet. Name the trap: the triple bottom line read as an accounting standard every firm must report.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slide sets out two positions on what a corporation is for, each at full strength, with no verdict. Left column: the shareholder position, argued by Friedman (1970) in an essay in The New York Times Magazine, holds that within the law and ethical custom a corporate executive's duty runs to the owners who employ them. Supporters say the owners put their money at risk and hired the executives to manage it. Right column: the stakeholder position, set out by Freeman (1984) in Strategic Management: A Stakeholder Approach, holds that a firm is managed for everyone who can affect it or is affected by it. Supporters say workers, customers, suppliers, and towns carry risk too. Callback: Week 4 explained that stockholders own a corporation, which is why this argument only makes sense now. DO: ask students to state each side's strongest reason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read Friedman's position as anything goes, as long as it makes money. That is tempting, because the essay's title, The Social Responsibility of Business Is to Increase Its Profits, talks only about profits. But the shareholder position keeps two limits: the law and ethical custom. Critics of the shareholder position answer that the law can lag behind new harms. Critics of the stakeholder position answer that a manager answerable to everyone may end up answerable to no one. Both critiques are serious, and neither settles the question. DO: write the position on the board without its limits, ask the room what is missing, and add the law and ethical custom back in. Then have half the room give the strongest critique of one side and half the other, and close by saying the course gives no verdict.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Automation is using machines or software to do work people used to do by hand. Retraining is teaching current workers new skills so they can move into different roles. The net change in positions is the positions eliminated minus the workers retrained. DO: run the outline's worked example live, pausing before each step for predictions. Employees before automation: 120 employees. Positions eliminated by automating one line: 40 positions. Workers retrained for maintenance roles: 15 of the 40. Net change in positions: 40 − 15 = 25 positions. Employees after automation: 120 − 25 = 95 employees. Say it in words: the plant ends with 25 fewer positions, 95 employees instead of 120. Then stress that the count is a fact both positions accept, and the disagreement is about whether the change is right.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stakeholders by role. Owners get lower costs and customers get steadier quality; the 15 retrained workers start new roles; the 25 workers whose positions end lose their jobs at the plant; and the town sees a smaller payroll. Left column, the shareholder reading: the managers were hired to run the plant well for its owners, lower costs serve them within the law, and supporters add that a plant that falls behind on cost may later put all 120 jobs at risk. Right column, the stakeholder reading: line workers, maintenance staff, and the town are affected, so their interests count, and supporters ask whether more workers could be retrained or the change slowed. DO: return to the guesses from the dataset slide, compare them with this list, and ask which stakeholder the 25-position count hides most. Accept any defended answer.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plant with 120 employees automates one line, eliminating 40 positions, and retrains 15 of those workers for maintenance roles. What is the net change in positions, and how many employees remain? Should the plant automate? Compare the reply with the vetted answers: 40 − 15 = 25 positions, and 95 employees. Name the likely errors first. Chatbots often subtract 15 from 120 instead of from 40, or report 40 as the net change, forgetting the retrained workers. They also often hand back a one-sided verdict that ignores the line workers or the town, or the owners. The judgment rule for this audit: the tool drafts; you recompute every number and check that both positions appear.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Legal is the floor, and the three ethical-reasoning questions ask whether a choice is legal, fair to everyone it touches, and comfortable if public. A workplace shapes conduct with a code, training, leaders who live it, and a protected reporting channel. Carroll's pyramid runs from economic to legal to ethical to philanthropic. Elkington's triple bottom line weighs profit, people, and planet. The shareholder and stakeholder positions answer what a corporation is for, with no verdict here. At the plant, 25 fewer positions leave 95 employees instead of 120. Next: Week 6, Making the Product: Operations, Quality &amp; Information Systems. DO: have each student write which position they find stronger for the plant and the one fact that would change their mind, then collect three and read them without comment.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Legal, right, and owed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 · Ethics and social responsibility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WHAT THE BUSINESS OWES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Allowed, but is it right?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appliance-parts plant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Legal vs. right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Legality: is it allowed?</a:t>
            </a:r>
          </a:p>
          <a:p>
            <a:pPr algn="l" marL="342900" indent="-342900">
              <a:spcBef>
                <a:spcPts val="0"/>
              </a:spcBef>
              <a:spcAft>
                <a:spcPts val="800"/>
              </a:spcAft>
              <a:buChar char="•"/>
            </a:pPr>
            <a:r>
              <a:rPr sz="1800">
                <a:solidFill>
                  <a:srgbClr val="FFFFFF"/>
                </a:solidFill>
                <a:latin typeface="Calibri"/>
              </a:rPr>
              <a:t>The law is a floor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Ethics: is it right?</a:t>
            </a:r>
          </a:p>
          <a:p>
            <a:pPr algn="l" marL="342900" indent="-342900">
              <a:spcBef>
                <a:spcPts val="0"/>
              </a:spcBef>
              <a:spcAft>
                <a:spcPts val="800"/>
              </a:spcAft>
              <a:buChar char="•"/>
            </a:pPr>
            <a:r>
              <a:rPr sz="1800">
                <a:solidFill>
                  <a:srgbClr val="FFFFFF"/>
                </a:solidFill>
                <a:latin typeface="Calibri"/>
              </a:rPr>
              <a:t>How far above the floor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FLOOR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questions, any decision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Is it legal?</a:t>
            </a:r>
          </a:p>
          <a:p>
            <a:pPr algn="l" marL="342900" indent="-342900">
              <a:spcBef>
                <a:spcPts val="0"/>
              </a:spcBef>
              <a:spcAft>
                <a:spcPts val="800"/>
              </a:spcAft>
              <a:buChar char="•"/>
            </a:pPr>
            <a:r>
              <a:rPr sz="1800">
                <a:solidFill>
                  <a:srgbClr val="FFFFFF"/>
                </a:solidFill>
                <a:latin typeface="Calibri"/>
              </a:rPr>
              <a:t>Is it fair to everyone it touches?</a:t>
            </a:r>
          </a:p>
          <a:p>
            <a:pPr algn="l" marL="342900" indent="-342900">
              <a:spcBef>
                <a:spcPts val="0"/>
              </a:spcBef>
              <a:spcAft>
                <a:spcPts val="800"/>
              </a:spcAft>
              <a:buChar char="•"/>
            </a:pPr>
            <a:r>
              <a:rPr sz="1800">
                <a:solidFill>
                  <a:srgbClr val="FFFFFF"/>
                </a:solidFill>
                <a:latin typeface="Calibri"/>
              </a:rPr>
              <a:t>Would I be comfortable if it were public?</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A THINKING TOOL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tools, not one poster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Code of ethics: write it</a:t>
            </a:r>
          </a:p>
          <a:p>
            <a:pPr algn="l" marL="342900" indent="-342900">
              <a:spcBef>
                <a:spcPts val="0"/>
              </a:spcBef>
              <a:spcAft>
                <a:spcPts val="800"/>
              </a:spcAft>
              <a:buChar char="•"/>
            </a:pPr>
            <a:r>
              <a:rPr sz="1800">
                <a:solidFill>
                  <a:srgbClr val="FFFFFF"/>
                </a:solidFill>
                <a:latin typeface="Calibri"/>
              </a:rPr>
              <a:t>Training: teach it</a:t>
            </a:r>
          </a:p>
          <a:p>
            <a:pPr algn="l" marL="342900" indent="-342900">
              <a:spcBef>
                <a:spcPts val="0"/>
              </a:spcBef>
              <a:spcAft>
                <a:spcPts val="800"/>
              </a:spcAft>
              <a:buChar char="•"/>
            </a:pPr>
            <a:r>
              <a:rPr sz="1800">
                <a:solidFill>
                  <a:srgbClr val="FFFFFF"/>
                </a:solidFill>
                <a:latin typeface="Calibri"/>
              </a:rPr>
              <a:t>Leaders: live it</a:t>
            </a:r>
          </a:p>
          <a:p>
            <a:pPr algn="l" marL="342900" indent="-342900">
              <a:spcBef>
                <a:spcPts val="0"/>
              </a:spcBef>
              <a:spcAft>
                <a:spcPts val="800"/>
              </a:spcAft>
              <a:buChar char="•"/>
            </a:pPr>
            <a:r>
              <a:rPr sz="1800">
                <a:solidFill>
                  <a:srgbClr val="FFFFFF"/>
                </a:solidFill>
                <a:latin typeface="Calibri"/>
              </a:rPr>
              <a:t>Reporting channel: protect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SHAPING CONDUCT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Earn, obey, do right, give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Economic at the base</a:t>
            </a:r>
          </a:p>
          <a:p>
            <a:pPr algn="l" marL="342900" indent="-342900">
              <a:spcBef>
                <a:spcPts val="0"/>
              </a:spcBef>
              <a:spcAft>
                <a:spcPts val="800"/>
              </a:spcAft>
              <a:buChar char="•"/>
            </a:pPr>
            <a:r>
              <a:rPr sz="1800">
                <a:solidFill>
                  <a:srgbClr val="FFFFFF"/>
                </a:solidFill>
                <a:latin typeface="Calibri"/>
              </a:rPr>
              <a:t>Then legal, then ethical</a:t>
            </a:r>
          </a:p>
          <a:p>
            <a:pPr algn="l" marL="342900" indent="-342900">
              <a:spcBef>
                <a:spcPts val="0"/>
              </a:spcBef>
              <a:spcAft>
                <a:spcPts val="800"/>
              </a:spcAft>
              <a:buChar char="•"/>
            </a:pPr>
            <a:r>
              <a:rPr sz="1800">
                <a:solidFill>
                  <a:srgbClr val="FFFFFF"/>
                </a:solidFill>
                <a:latin typeface="Calibri"/>
              </a:rPr>
              <a:t>Philanthropic at the top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CARROLL'S PYRAMID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stakeholders, four levels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Economic: price to stay open</a:t>
            </a:r>
          </a:p>
          <a:p>
            <a:pPr algn="l" marL="342900" indent="-342900">
              <a:spcBef>
                <a:spcPts val="0"/>
              </a:spcBef>
              <a:spcAft>
                <a:spcPts val="800"/>
              </a:spcAft>
              <a:buChar char="•"/>
            </a:pPr>
            <a:r>
              <a:rPr sz="1800">
                <a:solidFill>
                  <a:srgbClr val="FFFFFF"/>
                </a:solidFill>
                <a:latin typeface="Calibri"/>
              </a:rPr>
              <a:t>Legal: permit, food safety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Ethical: honest about the milk</a:t>
            </a:r>
          </a:p>
          <a:p>
            <a:pPr algn="l" marL="342900" indent="-342900">
              <a:spcBef>
                <a:spcPts val="0"/>
              </a:spcBef>
              <a:spcAft>
                <a:spcPts val="800"/>
              </a:spcAft>
              <a:buChar char="•"/>
            </a:pPr>
            <a:r>
              <a:rPr sz="1800">
                <a:solidFill>
                  <a:srgbClr val="FFFFFF"/>
                </a:solidFill>
                <a:latin typeface="Calibri"/>
              </a:rPr>
              <a:t>Philanthropic: cleanup coffee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CART'S MAP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lines, one decision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Profit: cost and savings</a:t>
            </a:r>
          </a:p>
          <a:p>
            <a:pPr algn="l" marL="342900" indent="-342900">
              <a:spcBef>
                <a:spcPts val="0"/>
              </a:spcBef>
              <a:spcAft>
                <a:spcPts val="800"/>
              </a:spcAft>
              <a:buChar char="•"/>
            </a:pPr>
            <a:r>
              <a:rPr sz="1800">
                <a:solidFill>
                  <a:srgbClr val="FFFFFF"/>
                </a:solidFill>
                <a:latin typeface="Calibri"/>
              </a:rPr>
              <a:t>People: workers and neighbors</a:t>
            </a:r>
          </a:p>
          <a:p>
            <a:pPr algn="l" marL="342900" indent="-342900">
              <a:spcBef>
                <a:spcPts val="0"/>
              </a:spcBef>
              <a:spcAft>
                <a:spcPts val="800"/>
              </a:spcAft>
              <a:buChar char="•"/>
            </a:pPr>
            <a:r>
              <a:rPr sz="1800">
                <a:solidFill>
                  <a:srgbClr val="FFFFFF"/>
                </a:solidFill>
                <a:latin typeface="Calibri"/>
              </a:rPr>
              <a:t>Planet: water drawn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ELKINGTON'S MODEL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Owners vs. everyone touched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Shareholder: Friedman (1970)</a:t>
            </a:r>
          </a:p>
          <a:p>
            <a:pPr algn="l" marL="342900" indent="-342900">
              <a:spcBef>
                <a:spcPts val="0"/>
              </a:spcBef>
              <a:spcAft>
                <a:spcPts val="800"/>
              </a:spcAft>
              <a:buChar char="•"/>
            </a:pPr>
            <a:r>
              <a:rPr sz="1800">
                <a:solidFill>
                  <a:srgbClr val="FFFFFF"/>
                </a:solidFill>
                <a:latin typeface="Calibri"/>
              </a:rPr>
              <a:t>Duty to owners, within limits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Stakeholder: Freeman (1984)</a:t>
            </a:r>
          </a:p>
          <a:p>
            <a:pPr algn="l" marL="342900" indent="-342900">
              <a:spcBef>
                <a:spcPts val="0"/>
              </a:spcBef>
              <a:spcAft>
                <a:spcPts val="800"/>
              </a:spcAft>
              <a:buChar char="•"/>
            </a:pPr>
            <a:r>
              <a:rPr sz="1800">
                <a:solidFill>
                  <a:srgbClr val="FFFFFF"/>
                </a:solidFill>
                <a:latin typeface="Calibri"/>
              </a:rPr>
              <a:t>Everyone who affects or is affected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TWO POSITIONS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Not anything goes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Limit one: the law</a:t>
            </a:r>
          </a:p>
          <a:p>
            <a:pPr algn="l" marL="342900" indent="-342900">
              <a:spcBef>
                <a:spcPts val="0"/>
              </a:spcBef>
              <a:spcAft>
                <a:spcPts val="800"/>
              </a:spcAft>
              <a:buChar char="•"/>
            </a:pPr>
            <a:r>
              <a:rPr sz="1800">
                <a:solidFill>
                  <a:srgbClr val="FFFFFF"/>
                </a:solidFill>
                <a:latin typeface="Calibri"/>
              </a:rPr>
              <a:t>Limit two: ethical custom</a:t>
            </a:r>
          </a:p>
          <a:p>
            <a:pPr algn="l" marL="342900" indent="-342900">
              <a:spcBef>
                <a:spcPts val="0"/>
              </a:spcBef>
              <a:spcAft>
                <a:spcPts val="800"/>
              </a:spcAft>
              <a:buChar char="•"/>
            </a:pPr>
            <a:r>
              <a:rPr sz="1800">
                <a:solidFill>
                  <a:srgbClr val="FFFFFF"/>
                </a:solidFill>
                <a:latin typeface="Calibri"/>
              </a:rPr>
              <a:t>Each side has serious critics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Count it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40 − 15 = 25 positions</a:t>
            </a:r>
          </a:p>
          <a:p>
            <a:pPr algn="l" marL="342900" indent="-342900">
              <a:spcBef>
                <a:spcPts val="0"/>
              </a:spcBef>
              <a:spcAft>
                <a:spcPts val="800"/>
              </a:spcAft>
              <a:buChar char="•"/>
            </a:pPr>
            <a:r>
              <a:rPr sz="1800">
                <a:solidFill>
                  <a:srgbClr val="FFFFFF"/>
                </a:solidFill>
                <a:latin typeface="Calibri"/>
              </a:rPr>
              <a:t>120 − 25 = 95 employees</a:t>
            </a:r>
          </a:p>
          <a:p>
            <a:pPr algn="l" marL="342900" indent="-342900">
              <a:spcBef>
                <a:spcPts val="0"/>
              </a:spcBef>
              <a:spcAft>
                <a:spcPts val="800"/>
              </a:spcAft>
              <a:buChar char="•"/>
            </a:pPr>
            <a:r>
              <a:rPr sz="1800">
                <a:solidFill>
                  <a:srgbClr val="FFFFFF"/>
                </a:solidFill>
                <a:latin typeface="Calibri"/>
              </a:rPr>
              <a:t>A fact both positions accept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Then weigh it both ways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Shareholder: costs, quality, owners</a:t>
            </a:r>
          </a:p>
          <a:p>
            <a:pPr algn="l" marL="342900" indent="-342900">
              <a:spcBef>
                <a:spcPts val="0"/>
              </a:spcBef>
              <a:spcAft>
                <a:spcPts val="800"/>
              </a:spcAft>
              <a:buChar char="•"/>
            </a:pPr>
            <a:r>
              <a:rPr sz="1800">
                <a:solidFill>
                  <a:srgbClr val="FFFFFF"/>
                </a:solidFill>
                <a:latin typeface="Calibri"/>
              </a:rPr>
              <a:t>Within the law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Stakeholder: workers, the town</a:t>
            </a:r>
          </a:p>
          <a:p>
            <a:pPr algn="l" marL="342900" indent="-342900">
              <a:spcBef>
                <a:spcPts val="0"/>
              </a:spcBef>
              <a:spcAft>
                <a:spcPts val="800"/>
              </a:spcAft>
              <a:buChar char="•"/>
            </a:pPr>
            <a:r>
              <a:rPr sz="1800">
                <a:solidFill>
                  <a:srgbClr val="FFFFFF"/>
                </a:solidFill>
                <a:latin typeface="Calibri"/>
              </a:rPr>
              <a:t>Retrain more, go slower?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WEIGH 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plant case into Claude or ChatGPT</a:t>
            </a:r>
          </a:p>
          <a:p>
            <a:pPr algn="l" marL="342900" indent="-342900">
              <a:spcBef>
                <a:spcPts val="0"/>
              </a:spcBef>
              <a:spcAft>
                <a:spcPts val="800"/>
              </a:spcAft>
              <a:buChar char="•"/>
            </a:pPr>
            <a:r>
              <a:rPr sz="1800">
                <a:solidFill>
                  <a:srgbClr val="FFFFFF"/>
                </a:solidFill>
                <a:latin typeface="Calibri"/>
              </a:rPr>
              <a:t>Check: 25 positions, 95 employees?</a:t>
            </a:r>
          </a:p>
          <a:p>
            <a:pPr algn="l" marL="342900" indent="-342900">
              <a:spcBef>
                <a:spcPts val="0"/>
              </a:spcBef>
              <a:spcAft>
                <a:spcPts val="800"/>
              </a:spcAft>
              <a:buChar char="•"/>
            </a:pPr>
            <a:r>
              <a:rPr sz="1800">
                <a:solidFill>
                  <a:srgbClr val="FFFFFF"/>
                </a:solidFill>
                <a:latin typeface="Calibri"/>
              </a:rPr>
              <a:t>Check: both positions, no verdict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a business owe?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Floor, tools, pyramid, positions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Legal is the floor</a:t>
            </a:r>
          </a:p>
          <a:p>
            <a:pPr algn="l" marL="342900" indent="-342900">
              <a:spcBef>
                <a:spcPts val="0"/>
              </a:spcBef>
              <a:spcAft>
                <a:spcPts val="800"/>
              </a:spcAft>
              <a:buChar char="•"/>
            </a:pPr>
            <a:r>
              <a:rPr sz="1800">
                <a:solidFill>
                  <a:srgbClr val="FFFFFF"/>
                </a:solidFill>
                <a:latin typeface="Calibri"/>
              </a:rPr>
              <a:t>Earn, obey, do right, give</a:t>
            </a:r>
          </a:p>
          <a:p>
            <a:pPr algn="l" marL="342900" indent="-342900">
              <a:spcBef>
                <a:spcPts val="0"/>
              </a:spcBef>
              <a:spcAft>
                <a:spcPts val="800"/>
              </a:spcAft>
              <a:buChar char="•"/>
            </a:pPr>
            <a:r>
              <a:rPr sz="1800">
                <a:solidFill>
                  <a:srgbClr val="FFFFFF"/>
                </a:solidFill>
                <a:latin typeface="Calibri"/>
              </a:rPr>
              <a:t>Two positions, no verdict</a:t>
            </a:r>
          </a:p>
          <a:p>
            <a:pPr algn="l" marL="342900" indent="-342900">
              <a:spcBef>
                <a:spcPts val="0"/>
              </a:spcBef>
              <a:spcAft>
                <a:spcPts val="800"/>
              </a:spcAft>
              <a:buChar char="•"/>
            </a:pPr>
            <a:r>
              <a:rPr sz="1800">
                <a:solidFill>
                  <a:srgbClr val="FFFFFF"/>
                </a:solidFill>
                <a:latin typeface="Calibri"/>
              </a:rPr>
              <a:t>Next: making the product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a business owe?</dc:title>
  <dc:subject>What does a business owe?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