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midpoint of the course. The orienting question has two halves: what have we learned, and what changes when one cart becomes two? First you will walk back through Weeks 1 to 7, one tool or one distinction per week, with every number you have already met. Then you will meet the one new tool, the organization chart, and draw the coffee cart's chart at one cart and at two. The week also carries the midterm, so this deck doubles as a map of the first half. For how the course runs, including how work is graded, the current syllabus is the place to look. DO: ask each student to write down the one Week 1 to 7 tool they feel least sure about, and keep the list for the closing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something most people have lived. On the first day at a job or a volunteer shift, someone told you whom to ask when something went wrong. That person was your boss, and the line between you was part of a chart, even if nobody ever drew it. Now picture the coffee cart. For seven weeks it has been an owner and one part-time helper, close enough to talk across the counter. A second cart changes that, because the owner can stand at only one cart at a time. DO: ask three students to name whom they asked for help on a first day, and what that person's job was. Record the answers; you will sort them into line and staff positions later in the deck.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dataset is every pinned value from Weeks 1 to 7 plus one new set, the cart's organization chart at two sizes, all illustrative and constructed for this course, not real data. You will meet the cart's SWOT with 4 inside and 4 outside entries, the strawberry schedule's match at 5 dollars and 400 pints, the 30,000-dollar start-up need and its 10,000-dollar loan, the plant's net change of 25 positions, a capacity of 30 drinks an hour, and a break-even of 12,000 drinks with a 150 percent markup and a 60 percent margin. The new set: at one cart, 2 people on 2 levels; at two carts, 7 people on 3 levels, with a span of control of 2 at each level. Every number on the next slides comes from this list.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1 gave you one distinction and one tool. The distinction: revenue is the money that comes in from selling goods or services, and profit is what is left when expenses are subtracted from revenue, so revenue is not profit. A campus bookstore's busy first week shows lots of revenue, but not necessarily profit. The tool is the SWOT, sorted with two questions: inside or outside the cart, then helps or hurts. The cart has 2 strengths plus 2 weaknesses, which is 4 inside entries, and 2 opportunities plus 2 threats, which is 4 outside entries. The office building opening two blocks away is an opportunity, because the cart does not control it. DO: read the eight entries aloud one at a time and have the room call inside or outside; the office building is the one to pause on.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2's tool is the strawberry schedule, a classroom model of buyers and sellers. At 5 dollars a pint, buyers want 400 pints and sellers offer 400, so equilibrium is 5 dollars and 400 pints. At 4 dollars, buyers want 500 and sellers offer 300, so the shortage is 500 − 300 = 200 pints, and the price tends to rise. After the summer festival adds 200 pints of demand at every price, the new match is 6 dollars and 500 pints. Week 2 also placed the cart in monopolistic competition: many sellers, each drink a little different, and easy entry. The Week 2 trap was reading a shortage as sellers running out; at 4 dollars sellers still bring 300 pints. DO: ask the room what happens at 6 dollars before the festival; the vetted reading is a surplus of 200 pints.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3 gave you one calculation and one framework. The calculation checks the plan: start-up needs of 20,000 plus 2,000 plus 8,000 equal 30,000 dollars, and the funding plan's 20,000 of the owner's money plus the 10,000-dollar loan also equals 30,000, so every dollar has a source. The loan's first-year interest is 10,000 × 0.10 = 1,000 dollars. The framework is Porter (1979) and the five forces: rivalry and new entrants, the chain café; supplier power, the bean supplier; substitutes, bottled cold brew in a grocery store; and buyer power, customers who can walk to another cart. The five forces are not five rivals. DO: run the two sums live; pause after each line for the class to call the total, then reveal 30,000 for both.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4's distinction is who is on the hook for the loan if the cart fails. Personal exposure is the most an owner could lose personally: the money put in plus any business debt repaid from personal assets. As a sole proprietor, the owner loses the 20,000 put in and still owes the 10,000 loan, so exposure is 20,000 + 10,000 = 30,000 dollars. As a single-member LLC, the loan is the LLC's debt, so exposure is 20,000 dollars, and the shield removes 10,000 dollars, the amount of the loan. Limited liability does not mean the owner cannot lose money. This is an illustrative case, not advice. DO: ask which form protects the owner's car if the cart fails; collect answers, then reveal the LLC and the 10,000-dollar shield.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5 kept ethics and legality apart. Legality is whether the law allows an act, and the law sets a minimum; business ethics asks what is right beyond it, so a legal act can still be unethical. The case is the illustrative appliance-parts plant with 120 employees. Automating one line eliminates 40 positions, and 15 workers are retrained, so the net change is 40 − 15 = 25 positions and the plant ends with 120 − 25 = 95 employees. The shareholder position, Friedman (1970), and the stakeholder position, Freeman (1984), both accept that count and disagree about whether the change is right; the course gives no verdict. DO: split the room in two, have each half argue one position for a minute, then name the fact both halves used.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6's calculation starts from the bottleneck, the slowest step in a process. At the cart the counter takes 1 minute per drink and preparation takes 2 minutes on the one espresso machine, so the machine is the bottleneck. Capacity with one machine is 60 ÷ 2 = 30 drinks an hour, or 30 × 4 = 120 drinks in a four-hour rush. A second machine and a second person bring preparation to an effective 1 minute, so the counter caps capacity at 60 ÷ 1 = 60 drinks an hour. The Week 6 trap was reading capacity off the fastest step. DO: ask what happens to capacity if only the counter speeds up; collect predictions, then reveal that capacity stays at 30 an hour because the machine still sets the pace.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7's calculation is the break-even, fixed costs ÷ (price − variable cost per unit). Each drink sells for 5 dollars and costs 2, so it leaves 3 dollars toward fixed costs of 36,000 dollars a year. The break-even is 36,000 ÷ (5 − 2) = 12,000 drinks a year, and 12,000 ÷ 250 = 48 drinks a day. The same 3-dollar gap is a 150 percent markup on cost and a 60 percent margin on price, because one divides by the cost and the other by the price. The wrong answer, 36,000 ÷ 5 = 7,200, divides by the price. DO: work the break-even live; pause before each step, collect predictions, and reveal 12,000 drinks, 48 a day, then compare 150 percent with 60 percent.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growth question as a picture. Organizational structure is the way a business divides its work into positions and links them through reporting relationships, and an organization chart draws it. The figure counts people on each level, from the owner at the top. At one cart, the dots show 1 person on level 1 and 1 on level 2: the owner and one part-time helper, 2 people on 2 levels. At two carts, the bars show 1 owner, 2 cart leads, and 4 part-time baristas: 1 + 2 + 2 × 2 = 7 people on 3 levels. Each bar is twice the one above it. DO: before revealing the bars, ask the room to predict how many people the two-cart business needs if each lead runs two baristas, then reveal 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Span of control is the number of people who report directly to one manager. At one cart, the owner's span is 1, the helper, with 2 people on 2 levels. At two carts, the owner's span is 2, the two cart leads, and each lead's span is 2, the two baristas, so the span is 2 at each level while the business has 7 people on 3 levels. That is the Week 8 trap: span of control is not the size of the whole company. One owner and two leads, 3 people, manage others, and the 4 baristas manage no one. DO: hand out a blank chart and ask each student to draw the two-cart version and circle the owner's direct reports; the vetted count is 2, not 7 and not 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line position does an organization's core work, or directly manages it, and carries direct authority over that work. A staff position advises and supports the people in line positions with specialized help, without direct authority over the core work. Every position on the cart's chart is a line position: the owner, the cart leads, and the baristas all make and sell drinks or run the people who do. In an illustrative hospital kitchen, the cooks hold line positions, and a dietitian who advises them holds a staff position. A staff position is not "the staff", meaning every employee. DO: return to the hook answers and sort each first-day helper into line or staff; expect a shift lead to be line and a trainer or adviser to be staff.</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Centralization keeps most important decisions with the top managers; decentralization hands decision-making authority down to people closer to the work. At two carts, the owner might keep the 5-dollar price, because the 12,000-drink break-even rests on it, while a cart lead could set the morning schedule. A tall structure has many levels with narrow spans; a flat structure has few levels with wide spans. The two-cart chart is the taller choice, 3 levels with a span of 2. A flat choice keeps the same 7 people on 2 levels, with the owner over all 7 − 1 = 6 others, a span of 6. Flat still has a manager. DO: vote on tall or flat for the two carts, then ask each side for one cost of its choice.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new tool. DO: paste this prompt: A coffee cart business has an owner, two cart leads who report to the owner, and four baristas, two reporting to each lead. How many people and levels does its organization chart have, what is the owner's span of control, and is a cart lead a line or a staff position? Compare the reply with the vetted answers: 7 people on 3 levels, a span of control of 2 for the owner, and a line position. Name the likely error first: chatbots sometimes count everyone below the owner and report a span of 6 or 7. The judgment rule for this audit: the tool drafts; you count the direct lines yourself.</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half together, one line per week. Revenue is not profit, and a SWOT sorts inside or outside first. The strawberry market matches at 5 dollars and 400 pints. The cart's 30,000 dollars of needs match its sources. The LLC cuts exposure from 30,000 to 20,000 dollars. Legal is the floor. The slowest step sets capacity at 30 drinks an hour. The break-even is 12,000 drinks, with a 150 percent markup and a 60 percent margin. And at two carts the chart holds 7 people on 3 levels with a span of 2. The midterm covers Weeks 1 to 7. Next week, Week 9, takes the growing cart to more customers. DO: return to the list from the title slide and assign one review slide to each tool students named as least sure.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Seven tools, one new chart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and the growth question</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THE GROWTH QUESTION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Whom do you ask?</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Seven weeks, one cart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Inside or outside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Revenue is not profit</a:t>
            </a:r>
          </a:p>
          <a:p>
            <a:pPr algn="l" marL="342900" indent="-342900">
              <a:spcBef>
                <a:spcPts val="0"/>
              </a:spcBef>
              <a:spcAft>
                <a:spcPts val="800"/>
              </a:spcAft>
              <a:buChar char="•"/>
            </a:pPr>
            <a:r>
              <a:rPr sz="1800">
                <a:solidFill>
                  <a:srgbClr val="FFFFFF"/>
                </a:solidFill>
                <a:latin typeface="Calibri"/>
              </a:rPr>
              <a:t>4 inside entries, 4 outside entries</a:t>
            </a:r>
          </a:p>
          <a:p>
            <a:pPr algn="l" marL="342900" indent="-342900">
              <a:spcBef>
                <a:spcPts val="0"/>
              </a:spcBef>
              <a:spcAft>
                <a:spcPts val="800"/>
              </a:spcAft>
              <a:buChar char="•"/>
            </a:pPr>
            <a:r>
              <a:rPr sz="1800">
                <a:solidFill>
                  <a:srgbClr val="FFFFFF"/>
                </a:solidFill>
                <a:latin typeface="Calibri"/>
              </a:rPr>
              <a:t>Office building two blocks away: an opportunity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9 · WEEK 1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Below the match, a shortage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Match: 5 dollars, 400 pints</a:t>
            </a:r>
          </a:p>
          <a:p>
            <a:pPr algn="l" marL="342900" indent="-342900">
              <a:spcBef>
                <a:spcPts val="0"/>
              </a:spcBef>
              <a:spcAft>
                <a:spcPts val="800"/>
              </a:spcAft>
              <a:buChar char="•"/>
            </a:pPr>
            <a:r>
              <a:rPr sz="1800">
                <a:solidFill>
                  <a:srgbClr val="FFFFFF"/>
                </a:solidFill>
                <a:latin typeface="Calibri"/>
              </a:rPr>
              <a:t>At 4 dollars: 500 − 300 = 200 short</a:t>
            </a:r>
          </a:p>
          <a:p>
            <a:pPr algn="l" marL="342900" indent="-342900">
              <a:spcBef>
                <a:spcPts val="0"/>
              </a:spcBef>
              <a:spcAft>
                <a:spcPts val="800"/>
              </a:spcAft>
              <a:buChar char="•"/>
            </a:pPr>
            <a:r>
              <a:rPr sz="1800">
                <a:solidFill>
                  <a:srgbClr val="FFFFFF"/>
                </a:solidFill>
                <a:latin typeface="Calibri"/>
              </a:rPr>
              <a:t>Festival: 6 dollars, 500 pints</a:t>
            </a:r>
          </a:p>
          <a:p>
            <a:pPr algn="l" marL="342900" indent="-342900">
              <a:spcBef>
                <a:spcPts val="0"/>
              </a:spcBef>
              <a:spcAft>
                <a:spcPts val="800"/>
              </a:spcAft>
              <a:buChar char="•"/>
            </a:pPr>
            <a:r>
              <a:rPr sz="1800">
                <a:solidFill>
                  <a:srgbClr val="FFFFFF"/>
                </a:solidFill>
                <a:latin typeface="Calibri"/>
              </a:rPr>
              <a:t>Cart: monopolistic competition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9 · WEEK 2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Needs equal sources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20,000 + 2,000 + 8,000 = 30,000</a:t>
            </a:r>
          </a:p>
          <a:p>
            <a:pPr algn="l" marL="342900" indent="-342900">
              <a:spcBef>
                <a:spcPts val="0"/>
              </a:spcBef>
              <a:spcAft>
                <a:spcPts val="800"/>
              </a:spcAft>
              <a:buChar char="•"/>
            </a:pPr>
            <a:r>
              <a:rPr sz="1800">
                <a:solidFill>
                  <a:srgbClr val="FFFFFF"/>
                </a:solidFill>
                <a:latin typeface="Calibri"/>
              </a:rPr>
              <a:t>Interest: 10,000 × 0.10 = 1,000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Five forces, not five rivals</a:t>
            </a:r>
          </a:p>
          <a:p>
            <a:pPr algn="l" marL="342900" indent="-342900">
              <a:spcBef>
                <a:spcPts val="0"/>
              </a:spcBef>
              <a:spcAft>
                <a:spcPts val="800"/>
              </a:spcAft>
              <a:buChar char="•"/>
            </a:pPr>
            <a:r>
              <a:rPr sz="1800">
                <a:solidFill>
                  <a:srgbClr val="FFFFFF"/>
                </a:solidFill>
                <a:latin typeface="Calibri"/>
              </a:rPr>
              <a:t>Supplier and substitute count too</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9 · WEEK 3 REVIEW</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Shield the house, not stake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Sole proprietor: 20,000 + 10,000</a:t>
            </a:r>
          </a:p>
          <a:p>
            <a:pPr algn="l" marL="342900" indent="-342900">
              <a:spcBef>
                <a:spcPts val="0"/>
              </a:spcBef>
              <a:spcAft>
                <a:spcPts val="800"/>
              </a:spcAft>
              <a:buChar char="•"/>
            </a:pPr>
            <a:r>
              <a:rPr sz="1800">
                <a:solidFill>
                  <a:srgbClr val="FFFFFF"/>
                </a:solidFill>
                <a:latin typeface="Calibri"/>
              </a:rPr>
              <a:t>Exposure: 30,000 dollars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Single-member LLC: 20,000 dollars</a:t>
            </a:r>
          </a:p>
          <a:p>
            <a:pPr algn="l" marL="342900" indent="-342900">
              <a:spcBef>
                <a:spcPts val="0"/>
              </a:spcBef>
              <a:spcAft>
                <a:spcPts val="800"/>
              </a:spcAft>
              <a:buChar char="•"/>
            </a:pPr>
            <a:r>
              <a:rPr sz="1800">
                <a:solidFill>
                  <a:srgbClr val="FFFFFF"/>
                </a:solidFill>
                <a:latin typeface="Calibri"/>
              </a:rPr>
              <a:t>Shield removes the 10,000 loan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9 · WEEK 4 REVIEW</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Legal is the floor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Net change: 40 − 15 = 25 positions</a:t>
            </a:r>
          </a:p>
          <a:p>
            <a:pPr algn="l" marL="342900" indent="-342900">
              <a:spcBef>
                <a:spcPts val="0"/>
              </a:spcBef>
              <a:spcAft>
                <a:spcPts val="800"/>
              </a:spcAft>
              <a:buChar char="•"/>
            </a:pPr>
            <a:r>
              <a:rPr sz="1800">
                <a:solidFill>
                  <a:srgbClr val="FFFFFF"/>
                </a:solidFill>
                <a:latin typeface="Calibri"/>
              </a:rPr>
              <a:t>120 − 25 = 95 employees</a:t>
            </a:r>
          </a:p>
          <a:p>
            <a:pPr algn="l" marL="342900" indent="-342900">
              <a:spcBef>
                <a:spcPts val="0"/>
              </a:spcBef>
              <a:spcAft>
                <a:spcPts val="800"/>
              </a:spcAft>
              <a:buChar char="•"/>
            </a:pPr>
            <a:r>
              <a:rPr sz="1800">
                <a:solidFill>
                  <a:srgbClr val="FFFFFF"/>
                </a:solidFill>
                <a:latin typeface="Calibri"/>
              </a:rPr>
              <a:t>Shareholder vs. stakeholder: no verdict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9 · WEEK 5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Slowest step sets speed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Bottleneck: the 2-minute machine</a:t>
            </a:r>
          </a:p>
          <a:p>
            <a:pPr algn="l" marL="342900" indent="-342900">
              <a:spcBef>
                <a:spcPts val="0"/>
              </a:spcBef>
              <a:spcAft>
                <a:spcPts val="800"/>
              </a:spcAft>
              <a:buChar char="•"/>
            </a:pPr>
            <a:r>
              <a:rPr sz="1800">
                <a:solidFill>
                  <a:srgbClr val="FFFFFF"/>
                </a:solidFill>
                <a:latin typeface="Calibri"/>
              </a:rPr>
              <a:t>60 ÷ 2 = 30 drinks an hour</a:t>
            </a:r>
          </a:p>
          <a:p>
            <a:pPr algn="l" marL="342900" indent="-342900">
              <a:spcBef>
                <a:spcPts val="0"/>
              </a:spcBef>
              <a:spcAft>
                <a:spcPts val="800"/>
              </a:spcAft>
              <a:buChar char="•"/>
            </a:pPr>
            <a:r>
              <a:rPr sz="1800">
                <a:solidFill>
                  <a:srgbClr val="FFFFFF"/>
                </a:solidFill>
                <a:latin typeface="Calibri"/>
              </a:rPr>
              <a:t>30 × 4 = 120 in a rush</a:t>
            </a:r>
          </a:p>
          <a:p>
            <a:pPr algn="l" marL="342900" indent="-342900">
              <a:spcBef>
                <a:spcPts val="0"/>
              </a:spcBef>
              <a:spcAft>
                <a:spcPts val="800"/>
              </a:spcAft>
              <a:buChar char="•"/>
            </a:pPr>
            <a:r>
              <a:rPr sz="1800">
                <a:solidFill>
                  <a:srgbClr val="FFFFFF"/>
                </a:solidFill>
                <a:latin typeface="Calibri"/>
              </a:rPr>
              <a:t>Second machine: 60 ÷ 1 = 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9 · WEEK 6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Divide by what's left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36,000 ÷ (5 − 2) = 12,000 drinks</a:t>
            </a:r>
          </a:p>
          <a:p>
            <a:pPr algn="l" marL="342900" indent="-342900">
              <a:spcBef>
                <a:spcPts val="0"/>
              </a:spcBef>
              <a:spcAft>
                <a:spcPts val="800"/>
              </a:spcAft>
              <a:buChar char="•"/>
            </a:pPr>
            <a:r>
              <a:rPr sz="1800">
                <a:solidFill>
                  <a:srgbClr val="FFFFFF"/>
                </a:solidFill>
                <a:latin typeface="Calibri"/>
              </a:rPr>
              <a:t>12,000 ÷ 250 = 48 a day</a:t>
            </a:r>
          </a:p>
          <a:p>
            <a:pPr algn="l" marL="342900" indent="-342900">
              <a:spcBef>
                <a:spcPts val="0"/>
              </a:spcBef>
              <a:spcAft>
                <a:spcPts val="800"/>
              </a:spcAft>
              <a:buChar char="•"/>
            </a:pPr>
            <a:r>
              <a:rPr sz="1800">
                <a:solidFill>
                  <a:srgbClr val="FFFFFF"/>
                </a:solidFill>
                <a:latin typeface="Calibri"/>
              </a:rPr>
              <a:t>Markup 150 percent vs. margin 60 percent</a:t>
            </a:r>
          </a:p>
          <a:p>
            <a:pPr algn="l" marL="342900" indent="-342900">
              <a:spcBef>
                <a:spcPts val="0"/>
              </a:spcBef>
              <a:spcAft>
                <a:spcPts val="800"/>
              </a:spcAft>
              <a:buChar char="•"/>
            </a:pPr>
            <a:r>
              <a:rPr sz="1800">
                <a:solidFill>
                  <a:srgbClr val="FFFFFF"/>
                </a:solidFill>
                <a:latin typeface="Calibri"/>
              </a:rPr>
              <a:t>Wrong: 36,000 ÷ 5 = 7,200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9 · WEEK 7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One cart becomes two</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s and dots compare the coffee cart's organization chart at two sizes. The horizontal axis numbers the levels of the chart from the top: level 1 is the owner, level 2 is the helper or the cart leads, and level 3 is the baristas. The vertical axis counts people. The bars show two carts: 1 person on level 1, 2 on level 2, and 4 on level 3, for 7 people on 3 levels. The dots show one cart: 1 person on level 1 and 1 on level 2, for 2 people on 2 levels, with nothing on level 3. Each level of the two-cart bars holds twice as many people as the level above it, which is a span of control of 2 at each level."/>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8 OF 9 · PICTURE THE GROWTH</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11</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Seven tools, one new chart</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08</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Span 2, not 7</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cart: 2 people, 2 levels</a:t>
            </a:r>
          </a:p>
          <a:p>
            <a:pPr algn="l" marL="342900" indent="-342900">
              <a:spcBef>
                <a:spcPts val="0"/>
              </a:spcBef>
              <a:spcAft>
                <a:spcPts val="800"/>
              </a:spcAft>
              <a:buChar char="•"/>
            </a:pPr>
            <a:r>
              <a:rPr sz="1800">
                <a:solidFill>
                  <a:srgbClr val="FFFFFF"/>
                </a:solidFill>
                <a:latin typeface="Calibri"/>
              </a:rPr>
              <a:t>Owner's span: 1</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 carts: 7 people, 3 levels</a:t>
            </a:r>
          </a:p>
          <a:p>
            <a:pPr algn="l" marL="342900" indent="-342900">
              <a:spcBef>
                <a:spcPts val="0"/>
              </a:spcBef>
              <a:spcAft>
                <a:spcPts val="800"/>
              </a:spcAft>
              <a:buChar char="•"/>
            </a:pPr>
            <a:r>
              <a:rPr sz="1800">
                <a:solidFill>
                  <a:srgbClr val="FFFFFF"/>
                </a:solidFill>
                <a:latin typeface="Calibri"/>
              </a:rPr>
              <a:t>Each manager's span: 2</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SPAN OF CONTROL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Line does; staff advises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Line: does or runs core work</a:t>
            </a:r>
          </a:p>
          <a:p>
            <a:pPr algn="l" marL="342900" indent="-342900">
              <a:spcBef>
                <a:spcPts val="0"/>
              </a:spcBef>
              <a:spcAft>
                <a:spcPts val="800"/>
              </a:spcAft>
              <a:buChar char="•"/>
            </a:pPr>
            <a:r>
              <a:rPr sz="1800">
                <a:solidFill>
                  <a:srgbClr val="FFFFFF"/>
                </a:solidFill>
                <a:latin typeface="Calibri"/>
              </a:rPr>
              <a:t>Cart leads, baristas, cooks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Staff: advises and supports</a:t>
            </a:r>
          </a:p>
          <a:p>
            <a:pPr algn="l" marL="342900" indent="-342900">
              <a:spcBef>
                <a:spcPts val="0"/>
              </a:spcBef>
              <a:spcAft>
                <a:spcPts val="800"/>
              </a:spcAft>
              <a:buChar char="•"/>
            </a:pPr>
            <a:r>
              <a:rPr sz="1800">
                <a:solidFill>
                  <a:srgbClr val="FFFFFF"/>
                </a:solidFill>
                <a:latin typeface="Calibri"/>
              </a:rPr>
              <a:t>A kitchen's dietitian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9 · LINE VS. STAFF</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decides, how tall?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Centralize: owner keeps the price</a:t>
            </a:r>
          </a:p>
          <a:p>
            <a:pPr algn="l" marL="342900" indent="-342900">
              <a:spcBef>
                <a:spcPts val="0"/>
              </a:spcBef>
              <a:spcAft>
                <a:spcPts val="800"/>
              </a:spcAft>
              <a:buChar char="•"/>
            </a:pPr>
            <a:r>
              <a:rPr sz="1800">
                <a:solidFill>
                  <a:srgbClr val="FFFFFF"/>
                </a:solidFill>
                <a:latin typeface="Calibri"/>
              </a:rPr>
              <a:t>Decentralize: lead sets the schedule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Tall: 3 levels, span 2</a:t>
            </a:r>
          </a:p>
          <a:p>
            <a:pPr algn="l" marL="342900" indent="-342900">
              <a:spcBef>
                <a:spcPts val="0"/>
              </a:spcBef>
              <a:spcAft>
                <a:spcPts val="800"/>
              </a:spcAft>
              <a:buChar char="•"/>
            </a:pPr>
            <a:r>
              <a:rPr sz="1800">
                <a:solidFill>
                  <a:srgbClr val="FFFFFF"/>
                </a:solidFill>
                <a:latin typeface="Calibri"/>
              </a:rPr>
              <a:t>Flat: 2 levels, span 6</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9 · WHERE DECISIONS SIT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two-cart chart into Claude or ChatGPT</a:t>
            </a:r>
          </a:p>
          <a:p>
            <a:pPr algn="l" marL="342900" indent="-342900">
              <a:spcBef>
                <a:spcPts val="0"/>
              </a:spcBef>
              <a:spcAft>
                <a:spcPts val="800"/>
              </a:spcAft>
              <a:buChar char="•"/>
            </a:pPr>
            <a:r>
              <a:rPr sz="1800">
                <a:solidFill>
                  <a:srgbClr val="FFFFFF"/>
                </a:solidFill>
                <a:latin typeface="Calibri"/>
              </a:rPr>
              <a:t>Check: 7 people on 3 levels?</a:t>
            </a:r>
          </a:p>
          <a:p>
            <a:pPr algn="l" marL="342900" indent="-342900">
              <a:spcBef>
                <a:spcPts val="0"/>
              </a:spcBef>
              <a:spcAft>
                <a:spcPts val="800"/>
              </a:spcAft>
              <a:buChar char="•"/>
            </a:pPr>
            <a:r>
              <a:rPr sz="1800">
                <a:solidFill>
                  <a:srgbClr val="FFFFFF"/>
                </a:solidFill>
                <a:latin typeface="Calibri"/>
              </a:rPr>
              <a:t>Check: owner's span is 2, not 6 or 7?</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tools, one new chart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tool per week</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tool or distinction per week</a:t>
            </a:r>
          </a:p>
          <a:p>
            <a:pPr algn="l" marL="342900" indent="-342900">
              <a:spcBef>
                <a:spcPts val="0"/>
              </a:spcBef>
              <a:spcAft>
                <a:spcPts val="800"/>
              </a:spcAft>
              <a:buChar char="•"/>
            </a:pPr>
            <a:r>
              <a:rPr sz="1800">
                <a:solidFill>
                  <a:srgbClr val="FFFFFF"/>
                </a:solidFill>
                <a:latin typeface="Calibri"/>
              </a:rPr>
              <a:t>Two carts: 7 people, 3 levels, span 2</a:t>
            </a:r>
          </a:p>
          <a:p>
            <a:pPr algn="l" marL="342900" indent="-342900">
              <a:spcBef>
                <a:spcPts val="0"/>
              </a:spcBef>
              <a:spcAft>
                <a:spcPts val="800"/>
              </a:spcAft>
              <a:buChar char="•"/>
            </a:pPr>
            <a:r>
              <a:rPr sz="1800">
                <a:solidFill>
                  <a:srgbClr val="FFFFFF"/>
                </a:solidFill>
                <a:latin typeface="Calibri"/>
              </a:rPr>
              <a:t>Midterm: Weeks 1 to 7</a:t>
            </a:r>
          </a:p>
          <a:p>
            <a:pPr algn="l" marL="342900" indent="-342900">
              <a:spcBef>
                <a:spcPts val="0"/>
              </a:spcBef>
              <a:spcAft>
                <a:spcPts val="800"/>
              </a:spcAft>
              <a:buChar char="•"/>
            </a:pPr>
            <a:r>
              <a:rPr sz="1800">
                <a:solidFill>
                  <a:srgbClr val="FFFFFF"/>
                </a:solidFill>
                <a:latin typeface="Calibri"/>
              </a:rPr>
              <a:t>Next: reaching more customers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tools, one new chart</dc:title>
  <dc:subject>Seven tools, one new chart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