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the first full week of the course's second half. The orienting question is short: once a business has a product and a price, how does the product reach more buyers, and how does the word get out honestly? You will trace the paths a product takes from a family farm, meet the businesses in between, and follow the coffee cart's supply chain. Then you will sort the promotion tools, set the cart's promotion budget, count what its punch card costs, see how online ordering adds a channel, and test which claims a business may make. For course policy, deadlines, and how your work is graded, the current syllabus is the place to check. Start by thinking about something you bought recently and how you first heard about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three or four students to name something they bought recently and say two things: how the product got to them (a store shelf, a delivery, a pickup counter, a farm stand) and how they first heard about it (a friend, a post, a coupon, a sign). Write the answers in two lists on the board, one headed path and one headed message. Most rooms produce a long path list and a long message list, and that is the week in miniature. Tell the room the path list is distribution and the message list is promotion, the two Ps that Week 7 named and left for later. Week 7 defined place as every decision about how the offer reaches the buyer; this week fills that definition in. That sets up the dataset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promotion budget and punch card. It is illustrative, constructed for this course and not real data. The plan expects 15,000 drinks in the first year at a price of 5 dollars, so planned revenue is 75,000 dollars. The cart sets its promotion budget at 4 percent of planned revenue, which is 3,000 dollars for the year, split across social posts, a printed menu board, and the punch card. Each drink still costs 2 dollars in supplies, so the per-unit margin is 3 dollars, the same figure from Week 7's break-even of 12,000 drinks. The punch card says buy nine, the tenth is free. DO: ask the room to predict, before any arithmetic, whether the punch card costs the cart anything; hold the answers until the punch-card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Distribution is every decision about how a product gets from the business that makes it to the buyer who uses it. A marketing channel is the path the product takes. Left column: an illustrative family farm sells carrots at its own farm stand, farm to shopper, with no business in between; that is a direct channel. Right column: the same farm sends crates to a grocery co-op, farm to co-op to shopper; that is an indirect channel, with one or more intermediaries. DO: sketch both paths on the board as arrows, farm on the left and shopper on the right, and draw one box on the second arrow for the co-op. Then name the trap: students often read place as only the store's address. The farm has one address and two channels, so place is the path, not the pin.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intermediary is a business that helps move a product from the producer to the buyer. First bullet: a wholesaler buys in large amounts and resells to retailers and other businesses, not to the public; the farm's lettuce might go to a produce wholesaler that resells it by the truckload to restaurants. Second bullet: a retailer sells to the final consumer; the grocery co-op is the farm's retailer. Third bullet: an agent arranges sales between a seller and buyers for a fee or commission and never owns the goods, like a food broker who finds new restaurant buyers for the farm. DO: name three businesses aloud, a warehouse club that sells only to restaurants, a corner grocery, and a broker paid per deal, and have the room call out wholesaler, retailer, or agent for each. The trap is reading a wholesaler as selling to the public; ask who the next buyer is.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supply chain is the whole series of businesses and steps that turn raw materials into a finished product in a buyer's hands. Supply-chain management is the work of coordinating the materials, information, and money that flow along it. First bullet: beans from the bean supplier and cups from the cup supplier move forward to the cart, and drinks move forward to the buyer. Second bullet: information moves back, because what sold tells the cart what to order next. Third bullet: money moves back, from the buyer to the cart to its suppliers. Call back to Week 1: the cart's SWOT listed rising bean prices as a threat, and that threat starts at the far end of this chain. DO: draw the chain left to right, then add one arrow pointing back for information and one for money, and ask which flow a late payment breaks.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promotional mix is the set of tools a business uses to communicate with buyers. Advertising is a paid message carried to many people at once, like the cart's printed menu board. Personal selling is one person talking one to one with a buyer, like the owner's chat about the least bitter drink. Sales promotion is a short-term reward that nudges a buyer to act, like the punch card. Public relations is building goodwill and earning attention rather than paying for it, like an illustrative city transit agency holding a community meeting about a schedule change. Direct and digital marketing, like the cart's post about where it is parked, is often counted as a fifth tool; conventions differ, so the count is never tested. DO: hold up a coupon, a poster, and a news clipping in turn and have the room name each tool.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Integrated marketing communications is coordinating every promotional tool so that buyers hear one consistent message across every channel. Left column: the illustrative transit agency puts the same new times and the same reason for the change on its posters, its website, its social posts, and in what its drivers tell riders. Right column: the coffee cart's menu board, its posts, and its punch card all carry the same 5-dollar price and the same made-to-order promise. DO: describe a version where the posters show new times and the website shows old ones, and ask the room what a rider does next; most will say they would guess, or miss the bus. The trap is believing that more tools always make a stronger message. Tools that disagree confuse buyers, so check agreement before adding another tool.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outline's worked example live, pausing before each step for predictions. Planned revenue: 15,000 drinks × 5 dollars = 75,000 dollars of planned first-year revenue. Promotion budget: 4 percent of planned revenue = 0.04 × 75,000 = 3,000 dollars for the year. Per-unit margin: price 5 − variable cost 2 = 3 dollars a drink, the same margin as Week 7. Drinks to pay for the budget: 3,000 ÷ 3 = 1,000 drinks of per-unit margin. Then the surprise: the 3,000 dollars is one of the lines inside the 35,000 dollars of operating expenses, which plus 1,000 dollars of interest make the 36,000 dollars of fixed costs behind Week 7's 12,000-drink break-even. In words: promotion takes the margin from 1,000 drinks, and the break-even already pays for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take 4 percent of the wrong revenue figure, such as the break-even revenue from Week 7: 0.04 × 60,000 = 2,400 dollars. That is tempting, because 60,000 dollars is a revenue number they have already met, and it sits right beside the break-even. But the budget rate applies to planned revenue, the 75,000 dollars the plan expects, not to the smaller amount the cart needs to cover its costs. So the right figure is 0.04 × 75,000 = 3,000 dollars. DO: write both lines on the board, cover the base in each, and ask the room which number belongs under the percent before revealing it. The cure is one question asked before every percentage: a percent of what? Name the base first, then multiply.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punch card is a sales promotion that marks each purchase and gives a free item after a set number of paid ones. DO: return to the prediction from the dataset slide, then work the card live. Punch card revenue: buy nine, the tenth is free, means 9 × 5 = 45 dollars for 10 drinks. Punch card variable cost: 10 × 2 = 20 dollars of cups, lids, beans, and milk for the 10 drinks. The free tenth drink brings in no revenue, still uses its 2-dollar variable cost, and gives up the 5-dollar price it would have earned if sold: 2 spent, 5 forgone. The trap is reading a sales promotion as free because the customer pays nothing. Honesty note: whether the card pays for itself depends on whether it brings the regular back on mornings they would have skipped.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Digital commerce is buying and selling through websites, apps, and social media, including ordering ahead and paying online. Left column: an illustrative campus bookstore sells sweatshirts only at its counter, one path with a long line in the week before classes. Right column: it adds a web page where students order and pay, then pick up at a side counter, a new channel to the buyer. The trends are visible from the buyer's side: people find businesses online first, more businesses let buyers order ahead, and small sellers reach buyers through their own pages. This course gives no figures for them, because platforms change prices and audiences often. DO: ask whether the order page is place or promotion. It is place, because the student can complete the purchase there. The posts announcing it are promotion.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promotion may make claims that are specific, true, and supportable. It may not use invented testimonials, made-up statistics, or endorsements no one gave. The Federal Trade Commission, the FTC, is the federal agency that polices deceptive advertising. DO: read the cart's two drafts aloud. Draft one: espresso drinks made to order, 5 dollars. Draft two: voted the best coffee in the city, and nine out of ten office workers prefer us. Ask which may be used. Only draft one may, because no vote and no count ever happened. Then call back to Week 5: the law sets a floor, and ethics asks more. Run Week 5's three questions on a vague claim such as freshest coffee at the market: is it legal, which is a question for the FTC's guidance and not legal advice; is it fair to everyone it touches; would the owner be comfortable if it were public?</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plans 15,000 drinks at 5 dollars each and sets its promotion budget at 4 percent of planned revenue; each drink costs 2 dollars in supplies, and its break-even revenue is 60,000 dollars. What is the promotion budget, and what does a buy-nine-get-the-tenth-free card cost the cart per full card? Compare the answer with the outline. A likely error is taking 4 percent of the 60,000 dollars of break-even revenue and reporting 2,400 dollars; the right base is planned revenue, so the budget is 3,000 dollars. Another is calling the free drink costless; it uses 2 dollars of supplies and gives up a 5-dollar sale. The judgment rule for this activity: the tool drafts, and you check every number.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Distribution is every decision about how a product reaches the buyer, and a channel is direct with no business in between or indirect through intermediaries: wholesalers, retailers, and agents. A supply chain carries materials forward and information and money back. The promotional mix is advertising, personal selling, sales promotion, and public relations, with direct and digital marketing often counted as a fifth, and integrated marketing communications gives them one voice. The cart's budget is 3,000 dollars, 4 percent of 75,000, the margin from 1,000 drinks, and the punch card's free drink still costs 2 dollars and forgoes 5. Claims must be specific, true, and supportable. DO: have each student write one claim for a business they know and trade it with a neighbor to test. Next week: leading the work, the four functions of management.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Reaching more customers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 · Distribution, promotion, and digital commerce</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DISTRIBUTION AND PROMOTION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reached you first?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cart's budget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Direct vs. indirect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Direct: farm stand to shopper</a:t>
            </a:r>
          </a:p>
          <a:p>
            <a:pPr algn="l" marL="342900" indent="-342900">
              <a:spcBef>
                <a:spcPts val="0"/>
              </a:spcBef>
              <a:spcAft>
                <a:spcPts val="800"/>
              </a:spcAft>
              <a:buChar char="•"/>
            </a:pPr>
            <a:r>
              <a:rPr sz="1800">
                <a:solidFill>
                  <a:srgbClr val="FFFFFF"/>
                </a:solidFill>
                <a:latin typeface="Calibri"/>
              </a:rPr>
              <a:t>No business in between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Indirect: farm, co-op, shopper</a:t>
            </a:r>
          </a:p>
          <a:p>
            <a:pPr algn="l" marL="342900" indent="-342900">
              <a:spcBef>
                <a:spcPts val="0"/>
              </a:spcBef>
              <a:spcAft>
                <a:spcPts val="800"/>
              </a:spcAft>
              <a:buChar char="•"/>
            </a:pPr>
            <a:r>
              <a:rPr sz="1800">
                <a:solidFill>
                  <a:srgbClr val="FFFFFF"/>
                </a:solidFill>
                <a:latin typeface="Calibri"/>
              </a:rPr>
              <a:t>One or more intermediaries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TWO CHANNELS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stands in between?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Wholesaler: resells to businesses, not the public</a:t>
            </a:r>
          </a:p>
          <a:p>
            <a:pPr algn="l" marL="342900" indent="-342900">
              <a:spcBef>
                <a:spcPts val="0"/>
              </a:spcBef>
              <a:spcAft>
                <a:spcPts val="800"/>
              </a:spcAft>
              <a:buChar char="•"/>
            </a:pPr>
            <a:r>
              <a:rPr sz="1800">
                <a:solidFill>
                  <a:srgbClr val="FFFFFF"/>
                </a:solidFill>
                <a:latin typeface="Calibri"/>
              </a:rPr>
              <a:t>Retailer: sells to the final consumer</a:t>
            </a:r>
          </a:p>
          <a:p>
            <a:pPr algn="l" marL="342900" indent="-342900">
              <a:spcBef>
                <a:spcPts val="0"/>
              </a:spcBef>
              <a:spcAft>
                <a:spcPts val="800"/>
              </a:spcAft>
              <a:buChar char="•"/>
            </a:pPr>
            <a:r>
              <a:rPr sz="1800">
                <a:solidFill>
                  <a:srgbClr val="FFFFFF"/>
                </a:solidFill>
                <a:latin typeface="Calibri"/>
              </a:rPr>
              <a:t>Agent: arranges sales, never owns goods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THE BUSINESSES IN BETWEEN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flows, one chain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Materials forward: beans, cups, drinks</a:t>
            </a:r>
          </a:p>
          <a:p>
            <a:pPr algn="l" marL="342900" indent="-342900">
              <a:spcBef>
                <a:spcPts val="0"/>
              </a:spcBef>
              <a:spcAft>
                <a:spcPts val="800"/>
              </a:spcAft>
              <a:buChar char="•"/>
            </a:pPr>
            <a:r>
              <a:rPr sz="1800">
                <a:solidFill>
                  <a:srgbClr val="FFFFFF"/>
                </a:solidFill>
                <a:latin typeface="Calibri"/>
              </a:rPr>
              <a:t>Information back: what sold</a:t>
            </a:r>
          </a:p>
          <a:p>
            <a:pPr algn="l" marL="342900" indent="-342900">
              <a:spcBef>
                <a:spcPts val="0"/>
              </a:spcBef>
              <a:spcAft>
                <a:spcPts val="800"/>
              </a:spcAft>
              <a:buChar char="•"/>
            </a:pPr>
            <a:r>
              <a:rPr sz="1800">
                <a:solidFill>
                  <a:srgbClr val="FFFFFF"/>
                </a:solidFill>
                <a:latin typeface="Calibri"/>
              </a:rPr>
              <a:t>Money back: buyer to cart to supplier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THE SUPPLY CHAIN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ways to talk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Advertising: the menu board</a:t>
            </a:r>
          </a:p>
          <a:p>
            <a:pPr algn="l" marL="342900" indent="-342900">
              <a:spcBef>
                <a:spcPts val="0"/>
              </a:spcBef>
              <a:spcAft>
                <a:spcPts val="800"/>
              </a:spcAft>
              <a:buChar char="•"/>
            </a:pPr>
            <a:r>
              <a:rPr sz="1800">
                <a:solidFill>
                  <a:srgbClr val="FFFFFF"/>
                </a:solidFill>
                <a:latin typeface="Calibri"/>
              </a:rPr>
              <a:t>Personal selling: the counter chat</a:t>
            </a:r>
          </a:p>
          <a:p>
            <a:pPr algn="l" marL="342900" indent="-342900">
              <a:spcBef>
                <a:spcPts val="0"/>
              </a:spcBef>
              <a:spcAft>
                <a:spcPts val="800"/>
              </a:spcAft>
              <a:buChar char="•"/>
            </a:pPr>
            <a:r>
              <a:rPr sz="1800">
                <a:solidFill>
                  <a:srgbClr val="FFFFFF"/>
                </a:solidFill>
                <a:latin typeface="Calibri"/>
              </a:rPr>
              <a:t>Sales promotion: the punch card</a:t>
            </a:r>
          </a:p>
          <a:p>
            <a:pPr algn="l" marL="342900" indent="-342900">
              <a:spcBef>
                <a:spcPts val="0"/>
              </a:spcBef>
              <a:spcAft>
                <a:spcPts val="800"/>
              </a:spcAft>
              <a:buChar char="•"/>
            </a:pPr>
            <a:r>
              <a:rPr sz="1800">
                <a:solidFill>
                  <a:srgbClr val="FFFFFF"/>
                </a:solidFill>
                <a:latin typeface="Calibri"/>
              </a:rPr>
              <a:t>Public relations; direct and digital marketing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THE PROMOTIONAL MIX</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tools, one voice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Transit: same times everywhere</a:t>
            </a:r>
          </a:p>
          <a:p>
            <a:pPr algn="l" marL="342900" indent="-342900">
              <a:spcBef>
                <a:spcPts val="0"/>
              </a:spcBef>
              <a:spcAft>
                <a:spcPts val="800"/>
              </a:spcAft>
              <a:buChar char="•"/>
            </a:pPr>
            <a:r>
              <a:rPr sz="1800">
                <a:solidFill>
                  <a:srgbClr val="FFFFFF"/>
                </a:solidFill>
                <a:latin typeface="Calibri"/>
              </a:rPr>
              <a:t>Posters, website, posts, drivers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Cart: same 5-dollar price</a:t>
            </a:r>
          </a:p>
          <a:p>
            <a:pPr algn="l" marL="342900" indent="-342900">
              <a:spcBef>
                <a:spcPts val="0"/>
              </a:spcBef>
              <a:spcAft>
                <a:spcPts val="800"/>
              </a:spcAft>
              <a:buChar char="•"/>
            </a:pPr>
            <a:r>
              <a:rPr sz="1800">
                <a:solidFill>
                  <a:srgbClr val="FFFFFF"/>
                </a:solidFill>
                <a:latin typeface="Calibri"/>
              </a:rPr>
              <a:t>Board, posts, card agree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ONE MESSAGE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budget of 3,000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15,000 × 5 = 75,000 dollars</a:t>
            </a:r>
          </a:p>
          <a:p>
            <a:pPr algn="l" marL="342900" indent="-342900">
              <a:spcBef>
                <a:spcPts val="0"/>
              </a:spcBef>
              <a:spcAft>
                <a:spcPts val="800"/>
              </a:spcAft>
              <a:buChar char="•"/>
            </a:pPr>
            <a:r>
              <a:rPr sz="1800">
                <a:solidFill>
                  <a:srgbClr val="FFFFFF"/>
                </a:solidFill>
                <a:latin typeface="Calibri"/>
              </a:rPr>
              <a:t>0.04 × 75,000 = 3,000 dollars</a:t>
            </a:r>
          </a:p>
          <a:p>
            <a:pPr algn="l" marL="342900" indent="-342900">
              <a:spcBef>
                <a:spcPts val="0"/>
              </a:spcBef>
              <a:spcAft>
                <a:spcPts val="800"/>
              </a:spcAft>
              <a:buChar char="•"/>
            </a:pPr>
            <a:r>
              <a:rPr sz="1800">
                <a:solidFill>
                  <a:srgbClr val="FFFFFF"/>
                </a:solidFill>
                <a:latin typeface="Calibri"/>
              </a:rPr>
              <a:t>3,000 ÷ 3 = 1,000 drinks</a:t>
            </a:r>
          </a:p>
          <a:p>
            <a:pPr algn="l" marL="342900" indent="-342900">
              <a:spcBef>
                <a:spcPts val="0"/>
              </a:spcBef>
              <a:spcAft>
                <a:spcPts val="800"/>
              </a:spcAft>
              <a:buChar char="•"/>
            </a:pPr>
            <a:r>
              <a:rPr sz="1800">
                <a:solidFill>
                  <a:srgbClr val="FFFFFF"/>
                </a:solidFill>
                <a:latin typeface="Calibri"/>
              </a:rPr>
              <a:t>Already inside 36,000 of fixed costs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4 percent of what?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0.04 × 60,000 = 2,400</a:t>
            </a:r>
          </a:p>
          <a:p>
            <a:pPr algn="l" marL="342900" indent="-342900">
              <a:spcBef>
                <a:spcPts val="0"/>
              </a:spcBef>
              <a:spcAft>
                <a:spcPts val="800"/>
              </a:spcAft>
              <a:buChar char="•"/>
            </a:pPr>
            <a:r>
              <a:rPr sz="1800">
                <a:solidFill>
                  <a:srgbClr val="FFFFFF"/>
                </a:solidFill>
                <a:latin typeface="Calibri"/>
              </a:rPr>
              <a:t>Right: 0.04 × 75,000 = 3,000</a:t>
            </a:r>
          </a:p>
          <a:p>
            <a:pPr algn="l" marL="342900" indent="-342900">
              <a:spcBef>
                <a:spcPts val="0"/>
              </a:spcBef>
              <a:spcAft>
                <a:spcPts val="800"/>
              </a:spcAft>
              <a:buChar char="•"/>
            </a:pPr>
            <a:r>
              <a:rPr sz="1800">
                <a:solidFill>
                  <a:srgbClr val="FFFFFF"/>
                </a:solidFill>
                <a:latin typeface="Calibri"/>
              </a:rPr>
              <a:t>Name the base first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free drink isn't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9 × 5 = 45 dollars for 10 drinks</a:t>
            </a:r>
          </a:p>
          <a:p>
            <a:pPr algn="l" marL="342900" indent="-342900">
              <a:spcBef>
                <a:spcPts val="0"/>
              </a:spcBef>
              <a:spcAft>
                <a:spcPts val="800"/>
              </a:spcAft>
              <a:buChar char="•"/>
            </a:pPr>
            <a:r>
              <a:rPr sz="1800">
                <a:solidFill>
                  <a:srgbClr val="FFFFFF"/>
                </a:solidFill>
                <a:latin typeface="Calibri"/>
              </a:rPr>
              <a:t>10 × 2 = 20 dollars of supplies</a:t>
            </a:r>
          </a:p>
          <a:p>
            <a:pPr algn="l" marL="342900" indent="-342900">
              <a:spcBef>
                <a:spcPts val="0"/>
              </a:spcBef>
              <a:spcAft>
                <a:spcPts val="800"/>
              </a:spcAft>
              <a:buChar char="•"/>
            </a:pPr>
            <a:r>
              <a:rPr sz="1800">
                <a:solidFill>
                  <a:srgbClr val="FFFFFF"/>
                </a:solidFill>
                <a:latin typeface="Calibri"/>
              </a:rPr>
              <a:t>Free drink: 2 spent, 5 forgone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Order page or ad?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Before: counter only</a:t>
            </a:r>
          </a:p>
          <a:p>
            <a:pPr algn="l" marL="342900" indent="-342900">
              <a:spcBef>
                <a:spcPts val="0"/>
              </a:spcBef>
              <a:spcAft>
                <a:spcPts val="800"/>
              </a:spcAft>
              <a:buChar char="•"/>
            </a:pPr>
            <a:r>
              <a:rPr sz="1800">
                <a:solidFill>
                  <a:srgbClr val="FFFFFF"/>
                </a:solidFill>
                <a:latin typeface="Calibri"/>
              </a:rPr>
              <a:t>One path, a long line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After: order online, pick up</a:t>
            </a:r>
          </a:p>
          <a:p>
            <a:pPr algn="l" marL="342900" indent="-342900">
              <a:spcBef>
                <a:spcPts val="0"/>
              </a:spcBef>
              <a:spcAft>
                <a:spcPts val="800"/>
              </a:spcAft>
              <a:buChar char="•"/>
            </a:pPr>
            <a:r>
              <a:rPr sz="1800">
                <a:solidFill>
                  <a:srgbClr val="FFFFFF"/>
                </a:solidFill>
                <a:latin typeface="Calibri"/>
              </a:rPr>
              <a:t>A new channel to the buyer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DIGITAL COMMERCE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Could you show 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May: specific, true, supportable</a:t>
            </a:r>
          </a:p>
          <a:p>
            <a:pPr algn="l" marL="342900" indent="-342900">
              <a:spcBef>
                <a:spcPts val="0"/>
              </a:spcBef>
              <a:spcAft>
                <a:spcPts val="800"/>
              </a:spcAft>
              <a:buChar char="•"/>
            </a:pPr>
            <a:r>
              <a:rPr sz="1800">
                <a:solidFill>
                  <a:srgbClr val="FFFFFF"/>
                </a:solidFill>
                <a:latin typeface="Calibri"/>
              </a:rPr>
              <a:t>May not: invented testimonials, made-up statistics</a:t>
            </a:r>
          </a:p>
          <a:p>
            <a:pPr algn="l" marL="342900" indent="-342900">
              <a:spcBef>
                <a:spcPts val="0"/>
              </a:spcBef>
              <a:spcAft>
                <a:spcPts val="800"/>
              </a:spcAft>
              <a:buChar char="•"/>
            </a:pPr>
            <a:r>
              <a:rPr sz="1800">
                <a:solidFill>
                  <a:srgbClr val="FFFFFF"/>
                </a:solidFill>
                <a:latin typeface="Calibri"/>
              </a:rPr>
              <a:t>May not: endorsements no one gave</a:t>
            </a:r>
          </a:p>
          <a:p>
            <a:pPr algn="l" marL="342900" indent="-342900">
              <a:spcBef>
                <a:spcPts val="0"/>
              </a:spcBef>
              <a:spcAft>
                <a:spcPts val="800"/>
              </a:spcAft>
              <a:buChar char="•"/>
            </a:pPr>
            <a:r>
              <a:rPr sz="1800">
                <a:solidFill>
                  <a:srgbClr val="FFFFFF"/>
                </a:solidFill>
                <a:latin typeface="Calibri"/>
              </a:rPr>
              <a:t>The FTC polices deceptive advertising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9 · HONEST CLAIMS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cart's budget into Claude or ChatGPT</a:t>
            </a:r>
          </a:p>
          <a:p>
            <a:pPr algn="l" marL="342900" indent="-342900">
              <a:spcBef>
                <a:spcPts val="0"/>
              </a:spcBef>
              <a:spcAft>
                <a:spcPts val="800"/>
              </a:spcAft>
              <a:buChar char="•"/>
            </a:pPr>
            <a:r>
              <a:rPr sz="1800">
                <a:solidFill>
                  <a:srgbClr val="FFFFFF"/>
                </a:solidFill>
                <a:latin typeface="Calibri"/>
              </a:rPr>
              <a:t>Check: 3,000 dollars, not 2,400?</a:t>
            </a:r>
          </a:p>
          <a:p>
            <a:pPr algn="l" marL="342900" indent="-342900">
              <a:spcBef>
                <a:spcPts val="0"/>
              </a:spcBef>
              <a:spcAft>
                <a:spcPts val="800"/>
              </a:spcAft>
              <a:buChar char="•"/>
            </a:pPr>
            <a:r>
              <a:rPr sz="1800">
                <a:solidFill>
                  <a:srgbClr val="FFFFFF"/>
                </a:solidFill>
                <a:latin typeface="Calibri"/>
              </a:rPr>
              <a:t>Check: is the free drink costed?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Reaching more customers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Reach them, honestly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Place is the path: direct or indirect</a:t>
            </a:r>
          </a:p>
          <a:p>
            <a:pPr algn="l" marL="342900" indent="-342900">
              <a:spcBef>
                <a:spcPts val="0"/>
              </a:spcBef>
              <a:spcAft>
                <a:spcPts val="800"/>
              </a:spcAft>
              <a:buChar char="•"/>
            </a:pPr>
            <a:r>
              <a:rPr sz="1800">
                <a:solidFill>
                  <a:srgbClr val="FFFFFF"/>
                </a:solidFill>
                <a:latin typeface="Calibri"/>
              </a:rPr>
              <a:t>Five tools, one voice</a:t>
            </a:r>
          </a:p>
          <a:p>
            <a:pPr algn="l" marL="342900" indent="-342900">
              <a:spcBef>
                <a:spcPts val="0"/>
              </a:spcBef>
              <a:spcAft>
                <a:spcPts val="800"/>
              </a:spcAft>
              <a:buChar char="•"/>
            </a:pPr>
            <a:r>
              <a:rPr sz="1800">
                <a:solidFill>
                  <a:srgbClr val="FFFFFF"/>
                </a:solidFill>
                <a:latin typeface="Calibri"/>
              </a:rPr>
              <a:t>3,000 budget; the free drink costs</a:t>
            </a:r>
          </a:p>
          <a:p>
            <a:pPr algn="l" marL="342900" indent="-342900">
              <a:spcBef>
                <a:spcPts val="0"/>
              </a:spcBef>
              <a:spcAft>
                <a:spcPts val="800"/>
              </a:spcAft>
              <a:buChar char="•"/>
            </a:pPr>
            <a:r>
              <a:rPr sz="1800">
                <a:solidFill>
                  <a:srgbClr val="FFFFFF"/>
                </a:solidFill>
                <a:latin typeface="Calibri"/>
              </a:rPr>
              <a:t>Next: leading the work</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Reaching more customers</dc:title>
  <dc:subject>Reaching more customers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