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The coffee cart has grown from one cart to two, and the orienting question for this week is who keeps seven people pulling in the same direction, and how. You will meet the four functions of management, sort the kinds of plans a business makes, organize the two carts' people, compare three leadership styles, pull management apart from leadership, learn how a manager checks results against a standard, and match the managerial skills to a manager's level. For course policy, deadlines, and how your work is graded, the current syllabus is the place to check. Start by thinking about the best and the worst person who ever supervised you, coached you, or led a group you were part of.</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three or four students to describe the best supervisor, coach, or group-project leader they have had, and then the worst, in one sentence each. Write the answers in two lists on the board, one headed best and one headed worst. Most rooms produce items like had a plan, knew who did what, kept us going, and noticed problems early, against no plan, chaos, no energy, and surprises. Circle those four ideas and tell the room they are the four functions of management: planning, organizing, leading, and controlling. Point out that hard work rarely appears on either list; the difference is how the person managed and led. That sets up the dataset on the next slide, the coffee cart at two carts.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two-cart plan. It is illustrative, constructed for this course and not real data. The strategic plan is to open a second cart, which costs 20,000 dollars, the same as the first cart and its equipment; how to pay for it waits for Week 14. The chart is the one from Week 8: 1 owner, 2 cart leads, and 4 part-time baristas, 7 people on 3 levels, with a span of control of 2 at each level. If each cart runs one espresso machine, each makes 30 drinks an hour. The first cart's break-even pace is 48 drinks a day. DO: ask the room to predict the owner's span of control before any counting, and hold the answers until the organizing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Management is the work of directing an organization's people, money, and materials toward its goals, conventionally taught as four functions. First bullet: planning is deciding what the business wants to achieve and how; for the cart, that is planning the second cart. Second bullet: organizing is arranging people, positions, and resources so the work can get done, such as the morning shift across two carts. Third bullet: leading is guiding and influencing people toward the goals; the owner leads the 2 cart leads. Fourth bullet: controlling is setting a standard, measuring, comparing, and correcting; each cart lead keeps a daily waste count. DO: read four tasks aloud, picking the next spot, scheduling a break, thanking a barista, and checking the waste count, and have the room name the function for each: planning, organizing, leading, controlling.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four types of planning differ by how far ahead they look and how much of the business they cover. Left column: strategic planning looks one to five years ahead for the whole business, such as opening the second cart, and tactical planning covers under a year for one part, such as the second cart's first season of menus and spots. Right column: operational planning sets the work day to day, such as the next morning's shift schedule, and contingency planning covers what if, such as the cart's one espresso machine breaking mid-rush, the weakness from Week 1's SWOT. DO: read four plans aloud, a five-year plan, a season's plan, tomorrow's schedule, and a power-outage plan, and have the room sort each one. The trap is thinking a plan is one document written once and filed.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mission statement is a short statement of what an organization does, whom it serves, and why. The cart's mission, written for this course, is to serve fresh, made-to-order espresso drinks to people where they work and shop. An objective is a specific result the organization means to reach by a set time, written so someone can check it later: sell at least 12,000 drinks at the first cart this year, its break-even. An illustrative community food bank works the same way: its mission is that no family in town goes without groceries, and one objective is to add a distribution day each week by the end of the year. Call back to Week 3: every section of the traditional business plan should serve the same mission. DO: have pairs write a one-line mission for a club they know.</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outline's worked example live, pausing before each step for predictions, and sketch the chart as you go: the owner in one box at the top, two cart-lead boxes below, and two barista boxes under each lead. Organizing, the people: 1 owner + 2 cart leads + 2 × 2 part-time baristas = 1 + 2 + 4 = 7 people. Each cart's team: 1 cart lead + 2 baristas = 3 people, so the two carts hold 2 × 3 = 6 people, and 6 + 1 owner = 7. Levels and spans: 3 levels; the owner's span of control is 2, the two cart leads, and each cart lead's span of control is 2, two baristas, while the business has 7 people. Return to the prediction from the dataset slide: the owner's span is 2, not 7 or 6, because only the leads report directly.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Organizing also fits the people to the equipment. If each cart runs one espresso machine, as the first one does, each cart can make 30 drinks an hour, the capacity from Week 6, where the machine was the bottleneck. One cart makes 30 × 4 = 120 drinks in a four-hour morning rush, and the two carts make 2 × 120 = 240 drinks. That is why each team has one barista at the counter and one at the machine, with the lead covering problems: the work is split to match the slowest step. DO: ask the room what organizing would change if one cart's machine broke, and connect the answer back to the contingency plan two slides earlier. The organizing decision here did not change the Week 8 chart; it filled each box with a job.</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Leadership is influencing people to work toward a goal. The classic split of leadership styles traces to Lewin, Lippitt, and White's 1939 study of group climates. First bullet: autocratic leadership, where the leader decides alone, fits an illustrative emergency-room charge nurse giving fast orders as an ambulance arrives. Second bullet: participative leadership, also called democratic, where the leader involves the group first, fits an illustrative food-bank volunteer coordinator planning a food drive with volunteers. Third bullet: free-rein leadership, also called laissez-faire, where the group decides within broad limits, fits an illustrative software team lead with experienced developers. Labels vary between courses, so the ideas are what count. DO: ask what goes wrong if the charge nurse holds a vote; the trap is believing one style is right everywhere.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managing is planning, organizing, and controlling the work, such as the schedule, the supplies, and the counts. Right column: leading is influencing people toward that work, earning their effort and their trust. Tell the story of two cart leads. The first writes a perfect schedule and tracks every count, but the baristas do the minimum and two want to quit. The second is warm and inspiring, but the cart runs out of milk twice a week. Neither one is doing the whole job. One person usually does both, and the cart leads do both every morning. DO: read four moves aloud, checking the milk order, thanking a barista, moving a barista to the counter, and explaining why the cart counts waste, and have the room call managing or leading for each: managing, leading, managing, leading.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Controlling runs in four steps: set a standard, measure the result, compare the two, and correct course. A standard is the target a result is measured against. DO: work the standard live. Controlling, the standard: the first cart's break-even pace is 12,000 ÷ 250 = 48 drinks a day, so its daily count of drinks sold is compared with 48; that is Week 7's break-even spread over 250 operating days. Controlling, the waste count: each poured-out drink uses the 2-dollar variable cost and brings in none of the 5-dollar price, so the daily waste count is a cost the cart lead watches. A day below 48, or a rising waste count, sends the lead looking for a cause, such as a slow machine. Caveat: one rainy day is not a trend.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controlling means micromanaging people: watching every move and correcting every small choice. That is tempting, because the word control sounds like a tight grip. But controlling measures results against a standard and corrects course; it looks at the count, not over each barista's shoulder. A lead who hovers over the machine all morning has not controlled anything, because there is no standard and no comparison. A lead who checks the day's count against 48, notices three low days in a row, and then asks what changed is controlling well. DO: describe both leads and ask the room which one is controlling and which one is micromanaging, then ask what the first lead should measure instead. The cure is to name the standard before telling anyone to do anything differently.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Managerial skills are commonly sorted as technical, human, and conceptual, after Katz (1955), Skills of an Effective Administrator. Technical skills are the ability to do the specific work of a job; human skills are the ability to work with and through people; conceptual skills are the ability to see the whole organization and how its parts fit. Left column: the cart lead is a first-line manager, who supervises the people doing the core work and manages no other managers; technical skill matters most here, such as clearing a jammed grinder. Right column: the owner is the top manager; conceptual skill matters most, such as judging whether a second cart fits the plan. DO: repeat with an illustrative transit agency's bus-yard shift supervisor and general manager, and ask which skill each leans 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business has an owner, two cart leads who report to the owner, and two part-time baristas under each lead. How many people are in the business, how many levels does its chart have, and what is the owner's span of control? Compare the answer with the outline. A likely error is reporting the owner's span of control as 7 or 6, counting everyone in the business; the right answer is 2, because only the two cart leads report directly, while the headcount is 7 on 3 levels. Another likely error is calling controlling close supervision of each barista. The judgment rule for this activity: the tool drafts, and you check every count.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Management directs people, money, and materials toward goals through planning, organizing, leading, and controlling. Plans come in four types, strategic, tactical, operational, and contingency, all serving a mission and checkable objectives. At two carts, the cart organizes 7 people on 3 levels with a span of control of 2 at each level, and the two carts can make 240 drinks in a four-hour rush. Autocratic, participative, and free-rein leadership each fit some situations, and none fits all. Managing runs the work; leading moves the people. Controlling compares results with a standard, such as the first cart's 48 drinks a day. DO: have each student write one standard they could use to control a job they know. Next week: hiring and the law, who fills the chart's boxes.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Leading the work</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 · Management and leadership</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MANAGEMENT AND LEADERSHIP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was your best boss?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two-cart plan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kinds of work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Planning: decide the goal and how</a:t>
            </a:r>
          </a:p>
          <a:p>
            <a:pPr algn="l" marL="342900" indent="-342900">
              <a:spcBef>
                <a:spcPts val="0"/>
              </a:spcBef>
              <a:spcAft>
                <a:spcPts val="800"/>
              </a:spcAft>
              <a:buChar char="•"/>
            </a:pPr>
            <a:r>
              <a:rPr sz="1800">
                <a:solidFill>
                  <a:srgbClr val="FFFFFF"/>
                </a:solidFill>
                <a:latin typeface="Calibri"/>
              </a:rPr>
              <a:t>Organizing: arrange people and resources</a:t>
            </a:r>
          </a:p>
          <a:p>
            <a:pPr algn="l" marL="342900" indent="-342900">
              <a:spcBef>
                <a:spcPts val="0"/>
              </a:spcBef>
              <a:spcAft>
                <a:spcPts val="800"/>
              </a:spcAft>
              <a:buChar char="•"/>
            </a:pPr>
            <a:r>
              <a:rPr sz="1800">
                <a:solidFill>
                  <a:srgbClr val="FFFFFF"/>
                </a:solidFill>
                <a:latin typeface="Calibri"/>
              </a:rPr>
              <a:t>Leading: guide and influence people</a:t>
            </a:r>
          </a:p>
          <a:p>
            <a:pPr algn="l" marL="342900" indent="-342900">
              <a:spcBef>
                <a:spcPts val="0"/>
              </a:spcBef>
              <a:spcAft>
                <a:spcPts val="800"/>
              </a:spcAft>
              <a:buChar char="•"/>
            </a:pPr>
            <a:r>
              <a:rPr sz="1800">
                <a:solidFill>
                  <a:srgbClr val="FFFFFF"/>
                </a:solidFill>
                <a:latin typeface="Calibri"/>
              </a:rPr>
              <a:t>Controlling: measure against a standard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FOUR FUNCTIONS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Years versus tomorrow</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Strategic: years, the whole business</a:t>
            </a:r>
          </a:p>
          <a:p>
            <a:pPr algn="l" marL="342900" indent="-342900">
              <a:spcBef>
                <a:spcPts val="0"/>
              </a:spcBef>
              <a:spcAft>
                <a:spcPts val="800"/>
              </a:spcAft>
              <a:buChar char="•"/>
            </a:pPr>
            <a:r>
              <a:rPr sz="1800">
                <a:solidFill>
                  <a:srgbClr val="FFFFFF"/>
                </a:solidFill>
                <a:latin typeface="Calibri"/>
              </a:rPr>
              <a:t>Tactical: months, one part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Operational: day to day</a:t>
            </a:r>
          </a:p>
          <a:p>
            <a:pPr algn="l" marL="342900" indent="-342900">
              <a:spcBef>
                <a:spcPts val="0"/>
              </a:spcBef>
              <a:spcAft>
                <a:spcPts val="800"/>
              </a:spcAft>
              <a:buChar char="•"/>
            </a:pPr>
            <a:r>
              <a:rPr sz="1800">
                <a:solidFill>
                  <a:srgbClr val="FFFFFF"/>
                </a:solidFill>
                <a:latin typeface="Calibri"/>
              </a:rPr>
              <a:t>Contingency: what if</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TYPES OF PLANNING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Every plan needs an aim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Mission: what, for whom, why</a:t>
            </a:r>
          </a:p>
          <a:p>
            <a:pPr algn="l" marL="342900" indent="-342900">
              <a:spcBef>
                <a:spcPts val="0"/>
              </a:spcBef>
              <a:spcAft>
                <a:spcPts val="800"/>
              </a:spcAft>
              <a:buChar char="•"/>
            </a:pPr>
            <a:r>
              <a:rPr sz="1800">
                <a:solidFill>
                  <a:srgbClr val="FFFFFF"/>
                </a:solidFill>
                <a:latin typeface="Calibri"/>
              </a:rPr>
              <a:t>A checkable result, with a deadline</a:t>
            </a:r>
          </a:p>
          <a:p>
            <a:pPr algn="l" marL="342900" indent="-342900">
              <a:spcBef>
                <a:spcPts val="0"/>
              </a:spcBef>
              <a:spcAft>
                <a:spcPts val="800"/>
              </a:spcAft>
              <a:buChar char="•"/>
            </a:pPr>
            <a:r>
              <a:rPr sz="1800">
                <a:solidFill>
                  <a:srgbClr val="FFFFFF"/>
                </a:solidFill>
                <a:latin typeface="Calibri"/>
              </a:rPr>
              <a:t>Week 3's plan serves the mission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MISSION AND OBJECTIVES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people, three levels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+ 2 + 2 × 2 = 7 people</a:t>
            </a:r>
          </a:p>
          <a:p>
            <a:pPr algn="l" marL="342900" indent="-342900">
              <a:spcBef>
                <a:spcPts val="0"/>
              </a:spcBef>
              <a:spcAft>
                <a:spcPts val="800"/>
              </a:spcAft>
              <a:buChar char="•"/>
            </a:pPr>
            <a:r>
              <a:rPr sz="1800">
                <a:solidFill>
                  <a:srgbClr val="FFFFFF"/>
                </a:solidFill>
                <a:latin typeface="Calibri"/>
              </a:rPr>
              <a:t>Each team: 1 + 2 = 3 people</a:t>
            </a:r>
          </a:p>
          <a:p>
            <a:pPr algn="l" marL="342900" indent="-342900">
              <a:spcBef>
                <a:spcPts val="0"/>
              </a:spcBef>
              <a:spcAft>
                <a:spcPts val="800"/>
              </a:spcAft>
              <a:buChar char="•"/>
            </a:pPr>
            <a:r>
              <a:rPr sz="1800">
                <a:solidFill>
                  <a:srgbClr val="FFFFFF"/>
                </a:solidFill>
                <a:latin typeface="Calibri"/>
              </a:rPr>
              <a:t>3 levels; span of control 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carts, 240 drinks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30 drinks an hour per cart</a:t>
            </a:r>
          </a:p>
          <a:p>
            <a:pPr algn="l" marL="342900" indent="-342900">
              <a:spcBef>
                <a:spcPts val="0"/>
              </a:spcBef>
              <a:spcAft>
                <a:spcPts val="800"/>
              </a:spcAft>
              <a:buChar char="•"/>
            </a:pPr>
            <a:r>
              <a:rPr sz="1800">
                <a:solidFill>
                  <a:srgbClr val="FFFFFF"/>
                </a:solidFill>
                <a:latin typeface="Calibri"/>
              </a:rPr>
              <a:t>30 × 4 = 120 per four-hour rush</a:t>
            </a:r>
          </a:p>
          <a:p>
            <a:pPr algn="l" marL="342900" indent="-342900">
              <a:spcBef>
                <a:spcPts val="0"/>
              </a:spcBef>
              <a:spcAft>
                <a:spcPts val="800"/>
              </a:spcAft>
              <a:buChar char="•"/>
            </a:pPr>
            <a:r>
              <a:rPr sz="1800">
                <a:solidFill>
                  <a:srgbClr val="FFFFFF"/>
                </a:solidFill>
                <a:latin typeface="Calibri"/>
              </a:rPr>
              <a:t>2 × 120 = 240 across both carts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MORNING RUSH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 we, or you decide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Autocratic: the charge nurse decides</a:t>
            </a:r>
          </a:p>
          <a:p>
            <a:pPr algn="l" marL="342900" indent="-342900">
              <a:spcBef>
                <a:spcPts val="0"/>
              </a:spcBef>
              <a:spcAft>
                <a:spcPts val="800"/>
              </a:spcAft>
              <a:buChar char="•"/>
            </a:pPr>
            <a:r>
              <a:rPr sz="1800">
                <a:solidFill>
                  <a:srgbClr val="FFFFFF"/>
                </a:solidFill>
                <a:latin typeface="Calibri"/>
              </a:rPr>
              <a:t>Participative: volunteers help plan</a:t>
            </a:r>
          </a:p>
          <a:p>
            <a:pPr algn="l" marL="342900" indent="-342900">
              <a:spcBef>
                <a:spcPts val="0"/>
              </a:spcBef>
              <a:spcAft>
                <a:spcPts val="800"/>
              </a:spcAft>
              <a:buChar char="•"/>
            </a:pPr>
            <a:r>
              <a:rPr sz="1800">
                <a:solidFill>
                  <a:srgbClr val="FFFFFF"/>
                </a:solidFill>
                <a:latin typeface="Calibri"/>
              </a:rPr>
              <a:t>Free-rein: developers choose how</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LEADERSHIP STYLES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Manage work, lead people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Managing: schedule, supplies, counts</a:t>
            </a:r>
          </a:p>
          <a:p>
            <a:pPr algn="l" marL="342900" indent="-342900">
              <a:spcBef>
                <a:spcPts val="0"/>
              </a:spcBef>
              <a:spcAft>
                <a:spcPts val="800"/>
              </a:spcAft>
              <a:buChar char="•"/>
            </a:pPr>
            <a:r>
              <a:rPr sz="1800">
                <a:solidFill>
                  <a:srgbClr val="FFFFFF"/>
                </a:solidFill>
                <a:latin typeface="Calibri"/>
              </a:rPr>
              <a:t>Runs the work</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Leading: effort and trust</a:t>
            </a:r>
          </a:p>
          <a:p>
            <a:pPr algn="l" marL="342900" indent="-342900">
              <a:spcBef>
                <a:spcPts val="0"/>
              </a:spcBef>
              <a:spcAft>
                <a:spcPts val="800"/>
              </a:spcAft>
              <a:buChar char="•"/>
            </a:pPr>
            <a:r>
              <a:rPr sz="1800">
                <a:solidFill>
                  <a:srgbClr val="FFFFFF"/>
                </a:solidFill>
                <a:latin typeface="Calibri"/>
              </a:rPr>
              <a:t>Moves the people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Compare with 48</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12,000 ÷ 250 = 48 drinks a day</a:t>
            </a:r>
          </a:p>
          <a:p>
            <a:pPr algn="l" marL="342900" indent="-342900">
              <a:spcBef>
                <a:spcPts val="0"/>
              </a:spcBef>
              <a:spcAft>
                <a:spcPts val="800"/>
              </a:spcAft>
              <a:buChar char="•"/>
            </a:pPr>
            <a:r>
              <a:rPr sz="1800">
                <a:solidFill>
                  <a:srgbClr val="FFFFFF"/>
                </a:solidFill>
                <a:latin typeface="Calibri"/>
              </a:rPr>
              <a:t>Waste: 2 dollars spent, 5 not earned</a:t>
            </a:r>
          </a:p>
          <a:p>
            <a:pPr algn="l" marL="342900" indent="-342900">
              <a:spcBef>
                <a:spcPts val="0"/>
              </a:spcBef>
              <a:spcAft>
                <a:spcPts val="800"/>
              </a:spcAft>
              <a:buChar char="•"/>
            </a:pPr>
            <a:r>
              <a:rPr sz="1800">
                <a:solidFill>
                  <a:srgbClr val="FFFFFF"/>
                </a:solidFill>
                <a:latin typeface="Calibri"/>
              </a:rPr>
              <a:t>Standard, measure, compare, correct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Control is not micromanaging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hover over every move</a:t>
            </a:r>
          </a:p>
          <a:p>
            <a:pPr algn="l" marL="342900" indent="-342900">
              <a:spcBef>
                <a:spcPts val="0"/>
              </a:spcBef>
              <a:spcAft>
                <a:spcPts val="800"/>
              </a:spcAft>
              <a:buChar char="•"/>
            </a:pPr>
            <a:r>
              <a:rPr sz="1800">
                <a:solidFill>
                  <a:srgbClr val="FFFFFF"/>
                </a:solidFill>
                <a:latin typeface="Calibri"/>
              </a:rPr>
              <a:t>Right: measure results against a standard</a:t>
            </a:r>
          </a:p>
          <a:p>
            <a:pPr algn="l" marL="342900" indent="-342900">
              <a:spcBef>
                <a:spcPts val="0"/>
              </a:spcBef>
              <a:spcAft>
                <a:spcPts val="800"/>
              </a:spcAft>
              <a:buChar char="•"/>
            </a:pPr>
            <a:r>
              <a:rPr sz="1800">
                <a:solidFill>
                  <a:srgbClr val="FFFFFF"/>
                </a:solidFill>
                <a:latin typeface="Calibri"/>
              </a:rPr>
              <a:t>Find the cause, then correct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Skills shift by level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Cart lead: first-line manager</a:t>
            </a:r>
          </a:p>
          <a:p>
            <a:pPr algn="l" marL="342900" indent="-342900">
              <a:spcBef>
                <a:spcPts val="0"/>
              </a:spcBef>
              <a:spcAft>
                <a:spcPts val="800"/>
              </a:spcAft>
              <a:buChar char="•"/>
            </a:pPr>
            <a:r>
              <a:rPr sz="1800">
                <a:solidFill>
                  <a:srgbClr val="FFFFFF"/>
                </a:solidFill>
                <a:latin typeface="Calibri"/>
              </a:rPr>
              <a:t>Technical skill matters most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Owner: top manager</a:t>
            </a:r>
          </a:p>
          <a:p>
            <a:pPr algn="l" marL="342900" indent="-342900">
              <a:spcBef>
                <a:spcPts val="0"/>
              </a:spcBef>
              <a:spcAft>
                <a:spcPts val="800"/>
              </a:spcAft>
              <a:buChar char="•"/>
            </a:pPr>
            <a:r>
              <a:rPr sz="1800">
                <a:solidFill>
                  <a:srgbClr val="FFFFFF"/>
                </a:solidFill>
                <a:latin typeface="Calibri"/>
              </a:rPr>
              <a:t>Conceptual skill matters most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SKILLS BY LEVEL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two-cart chart into Claude or ChatGPT</a:t>
            </a:r>
          </a:p>
          <a:p>
            <a:pPr algn="l" marL="342900" indent="-342900">
              <a:spcBef>
                <a:spcPts val="0"/>
              </a:spcBef>
              <a:spcAft>
                <a:spcPts val="800"/>
              </a:spcAft>
              <a:buChar char="•"/>
            </a:pPr>
            <a:r>
              <a:rPr sz="1800">
                <a:solidFill>
                  <a:srgbClr val="FFFFFF"/>
                </a:solidFill>
                <a:latin typeface="Calibri"/>
              </a:rPr>
              <a:t>Check: span of control 2, not 7?</a:t>
            </a:r>
          </a:p>
          <a:p>
            <a:pPr algn="l" marL="342900" indent="-342900">
              <a:spcBef>
                <a:spcPts val="0"/>
              </a:spcBef>
              <a:spcAft>
                <a:spcPts val="800"/>
              </a:spcAft>
              <a:buChar char="•"/>
            </a:pPr>
            <a:r>
              <a:rPr sz="1800">
                <a:solidFill>
                  <a:srgbClr val="FFFFFF"/>
                </a:solidFill>
                <a:latin typeface="Calibri"/>
              </a:rPr>
              <a:t>Check: headcount 7 on 3 levels?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Leading the work</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Plan, organize, lead, control</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functions, every day</a:t>
            </a:r>
          </a:p>
          <a:p>
            <a:pPr algn="l" marL="342900" indent="-342900">
              <a:spcBef>
                <a:spcPts val="0"/>
              </a:spcBef>
              <a:spcAft>
                <a:spcPts val="800"/>
              </a:spcAft>
              <a:buChar char="•"/>
            </a:pPr>
            <a:r>
              <a:rPr sz="1800">
                <a:solidFill>
                  <a:srgbClr val="FFFFFF"/>
                </a:solidFill>
                <a:latin typeface="Calibri"/>
              </a:rPr>
              <a:t>7 people, 3 levels, span 2</a:t>
            </a:r>
          </a:p>
          <a:p>
            <a:pPr algn="l" marL="342900" indent="-342900">
              <a:spcBef>
                <a:spcPts val="0"/>
              </a:spcBef>
              <a:spcAft>
                <a:spcPts val="800"/>
              </a:spcAft>
              <a:buChar char="•"/>
            </a:pPr>
            <a:r>
              <a:rPr sz="1800">
                <a:solidFill>
                  <a:srgbClr val="FFFFFF"/>
                </a:solidFill>
                <a:latin typeface="Calibri"/>
              </a:rPr>
              <a:t>Standard: 48 drinks a day</a:t>
            </a:r>
          </a:p>
          <a:p>
            <a:pPr algn="l" marL="342900" indent="-342900">
              <a:spcBef>
                <a:spcPts val="0"/>
              </a:spcBef>
              <a:spcAft>
                <a:spcPts val="800"/>
              </a:spcAft>
              <a:buChar char="•"/>
            </a:pPr>
            <a:r>
              <a:rPr sz="1800">
                <a:solidFill>
                  <a:srgbClr val="FFFFFF"/>
                </a:solidFill>
                <a:latin typeface="Calibri"/>
              </a:rPr>
              <a:t>Next: hiring and the law</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the work</dc:title>
  <dc:subject>Leading the work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