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Welcome to Week 11. The orienting question is practical: once a growing business has positions on its chart, how does it fill them with the right people, and what does the law require along the way? You will plan one job on paper, separate finding applicants from choosing among them, price the coffee cart's first hire, and compare its wage with the federal minimum. Then you will meet labor unions and collective bargaining, read a real union statistic carefully, name the federal employment laws in order, and hear both sides of three contested questions. Everything about the law in this deck is general education, never advice. For course policy, deadlines, and how your work is graded, the current syllabus is the place to check. Start by thinking about the last job posting you read.</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DO: ask three or four students to describe the last job posting they read and to name two things in it: one task the job involved and one quality the employer wanted in a person. Write the tasks in one column on the board and the qualities in another, without labelling the columns yet. Then reveal the labels: the left column is a job description and the right column is a job specification, the two lists a job analysis produces. Point out that somebody also decided who got an interview, what the pay would be, and what the first week of training would cover. Each of those is a human resource decision, and some had to follow federal law. That is the whole week in one posting, and the coffee cart is about to write its own.</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Introduce the dataset by name: the coffee cart's hiring plan with the BLS union-membership rates. The cart's values are illustrative, constructed for this course and not real data. The plan hires one part-time helper at 20 hours a week for 50 weeks at 16 dollars an hour. The federal minimum wage has been 7.25 dollars an hour since 2009. The union rates are real, year-stamped figures: 20.1 percent of wage and salary workers in 1983 and 10.0 percent in 2025, from the BLS. This helper is the one on Week 8's one-cart chart, the owner over one part-time helper. DO: ask the room to predict, before any arithmetic, what the helper costs in a year and whether that cost is new or already inside the cart's break-even; hold the answers until the worked-example slide.</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Human resource management is the work of planning for, finding, hiring, training, evaluating, and paying the people a business needs. It starts with human resource planning and a job analysis, studying what a job involves. That study produces two lists. On the left is the job description, the tasks and duties: for the cart's helper, take orders and payment, keep the cart stocked, and clean up after the rush. On the right is the job specification, the person the job needs: comfortable handling payments, reliable on weekday mornings, and friendly with customers. DO: read out four lines, such as keep the cart stocked and reliable on weekday mornings, and have students call description or specification for each. The trap is treating the two lists as one; the cure is asking whether a line is a task or a quality a person brings.</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Recruitment is the work of drawing qualified people into a pool of applicants, by posting the job, asking for referrals, or attending a job fair. Selection is the separate step of choosing whom to hire from that pool, with applications, interviews, skills tests, and reference checks. On the left, an illustrative hospital kitchen posts its opening for cooks and asks its staff for referrals, and an illustrative city transit agency sets up a job fair booth for bus drivers. On the right, the kitchen has each finalist cook one dish on a working shift, and the agency gives a road test. DO: list six hiring steps from both employers and have pairs sort each one; the answers are three recruitment steps and three selection steps. The trap is reading recruiting as hiring. Recruitment fills the pool; selection chooses from it.</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Training teaches the skills a person's current job needs, like the cart helper's first morning on the espresso machine and card reader. Development prepares a person for a future role, like readying the helper to become a cart lead when the second cart opens. Performance evaluation compares a person's work with standards set in advance and gives feedback; picture desk clerks at an illustrative public library who learn three standards on their first day and are later evaluated against those same three. That is Week 10's controlling function applied to one person: a standard, a measurement, a comparison, a correction. Compensation is pay plus benefits, where pay is wages by the hour or a salary by the year and benefits are rewards beyond pay, such as paid time off or health insurance. DO: ask which of the four bullets looks forward rather than at the current job; development is the one.</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DO: run the outline's worked example live, pausing before each step for predictions. Hours a year: 20 hours a week × 50 weeks = 1,000 hours. Yearly wages: 1,000 hours × 16 dollars an hour = 16,000 dollars. Now the link to Week 7: the 16,000 dollars of part-time wages is one of the lines inside the 35,000 dollars of operating expenses behind the 12,000-drink break-even, so the break-even already pays the helper; it is not a new cost on top. Finally, the federal floor: the Fair Labor Standards Act of 1938 sets the minimum wage, and the federal minimum has been 7.25 dollars an hour since 2009, so the cart's wage sits 16 − 7.25 = 8.75 dollars an hour above it. Say the result in words: one helper, 1,000 hours, 16,000 dollars a year.</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Students often think the minimum wage is one national number, the same everywhere in the country. That is tempting, because people say the minimum wage as if it were a single figure. But 7.25 dollars an hour, in effect since 2009 under the Fair Labor Standards Act, is the federal floor, and many states set higher minimums of their own. The cure is to say the federal minimum every time and to remember that a state's own law may require more. This course never tests any state's figure, and a question about which minimum applies to a real business belongs with the Department of Labor or a state agency. DO: write the federal minimum is 7.25 everywhere on the board and ask the room to repair the sentence in one phrase; the repair is that states may set higher.</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This is Week 5's distinction in a new setting. Legality asks only whether the law allows an act; ethics asks what is right beyond the law. On the left, the legal floor: at the federal minimum alone, the same 1,000 hours would cost 1,000 × 7.25 = 7,250 dollars a year, and the case's choice of 16,000 dollars is 16,000 − 7,250 = 8,750 dollars a year above that floor. On the right, the ethical questions from Week 5: is it legal, is it fair to everyone it touches, would I be comfortable if it were public? DO: have students give one reason an owner might pay more, such as a stronger pool of applicants, and one reason to pay less, such as a young business's costs, then label both as judgments. The arithmetic prices each choice; it cannot decide which is right.</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Labor relations is the relationship between management and workers when the workers act as a group. A labor union is an organization of workers that bargains with management as a group over pay, hours, working conditions, and fair treatment. The National Labor Relations Act of 1935 protects private-sector employees' right to organize and to bargain collectively. Collective bargaining is the union and management negotiating a written contract; at an illustrative hotel, the contract sets how much notice a schedule change needs. A grievance is a formal complaint that the contract has been broken, settled through the contract's steps. When talks stall, a strike is the union's tactic and a lockout is management's. DO: ask whether a strike is the same as collective bargaining; it is not, because bargaining is the negotiation and a strike is pressure when it stalls.</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DO: run the second worked example live. The union membership rate is union members as a percent of wage and salary workers. The BLS reports 20.1 percent in 1983, the first year of comparable data, and 10.0 percent in 2025. Subtract: 20.1 − 10.0 = 10.1 percentage points, where a percentage point is one unit on a percentage scale. Then the percent change, measured against the start: (10.0 − 20.1) ÷ 20.1 × 100 ≈ −50.2 percent, so the rate fell by about half. Both descriptions are true; they measure different things. The trap is writing the fall as 10.1 percent, which mixes the two. Ask the room which word goes with subtracting two percentages; the word is percentage points. Say the result in words: membership fell 10.1 percentage points, about half its 1983 rate.</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Teach the laws as general education, never advice. The National Labor Relations Act of 1935 protects the right to organize; the Fair Labor Standards Act of 1938 sets the minimum wage, overtime, recordkeeping, and child labor standards. The Taft-Hartley Act, the Labor Management Relations Act of 1947, amended the 1935 Act 1947 − 1935 = 12 years later, and its section 14(b) lets states pass right-to-work laws. The Equal Pay Act of 1963 bars unequal pay for substantially equal work; Title VII of 1964 bars discrimination based on race, color, religion, sex, or national origin, and the 1964 Act created the EEOC. The Age Discrimination in Employment Act of 1967 protects workers 40 and older; the Americans with Disabilities Act of 1990 bars disability discrimination. DO: call out a year and have the room name the law; coverage questions go to the EEOC.</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Three questions are contested: unions, right-to-work laws, and the minimum wage. On unions, supporters point to a group voice and a fair hearing through the grievance process, and critics point to higher labor costs and less flexibility. On right-to-work laws, supporters argue no worker should have to pay a union to keep a job, and opponents argue that workers who pay nothing still share the contract the union bargained for. On the minimum wage, supporters argue a higher floor raises pay for the lowest-paid workers, and critics argue it raises labor costs and may lead some employers to hire fewer people or cut hours. On the left are facts anyone can check: statute years, the 7.25-dollar floor, the BLS rates. DO: read four sentences aloud and have the room call fact or judgment; give no verdict.</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This activity puts a chatbot from the approved list, such as Claude or ChatGPT, to work on this week's material. DO: paste this prompt: A coffee cart hires one part-time helper for 20 hours a week, 50 weeks a year, at 16 dollars an hour. What does the helper cost in a year, how far is the wage above the federal minimum wage, and by how much did union membership fall from 20.1 percent of wage and salary workers in 1983 to 10.0 percent in 2025? Compare the reply with the outline. A likely error is calling the union fall 10.1 percent; it is 10.1 percentage points. Another is treating 7.25 dollars as the minimum everywhere, or giving confident legal advice about which minimum applies. The judgment rule for this activity: the tool drafts, and you check every number and every legal claim.</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Recap the week in the order it was taught. A job analysis yields a job description, the tasks, and a job specification, the person. Recruitment fills the pool and selection chooses from it. Training serves the current job, development the next one, and a fair evaluation uses standards set in advance; compensation is pay plus benefits. The cart's helper works 20 × 50 = 1,000 hours for 16,000 dollars, already inside the break-even, at 8.75 dollars above the 7.25-dollar federal floor. Unions bargain collectively and settle grievances, and membership fell 10.1 percentage points from 1983 to 2025. The statutes run from 1935 to 1990, and the contested questions get both sides. DO: have each student write one fact and one judgment about unions or the minimum wage and trade with a neighbor to check the labels. Next week: keeping people engaged, the motivation theories.</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title-band"/>
          <p:cNvSpPr/>
          <p:nvPr/>
        </p:nvSpPr>
        <p:spPr>
          <a:xfrm>
            <a:off x="0" y="0"/>
            <a:ext cx="12192000" cy="397764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ctrTitle"/>
          </p:nvPr>
        </p:nvSpPr>
        <p:spPr>
          <a:xfrm>
            <a:off x="731520" y="1234440"/>
            <a:ext cx="10728960" cy="2057400"/>
          </a:xfrm>
        </p:spPr>
        <p:txBody>
          <a:bodyPr wrap="square" lIns="45720" rIns="45720" tIns="0" bIns="0" anchor="b">
            <a:noAutofit/>
          </a:bodyPr>
          <a:lstStyle/>
          <a:p>
            <a:pPr algn="l">
              <a:buNone/>
            </a:pPr>
            <a:r>
              <a:rPr b="1" sz="4000">
                <a:solidFill>
                  <a:srgbClr val="FFFFFF"/>
                </a:solidFill>
                <a:latin typeface="Calibri Light"/>
              </a:rPr>
              <a:t>Hiring and the law</a:t>
            </a:r>
          </a:p>
        </p:txBody>
      </p:sp>
      <p:sp>
        <p:nvSpPr>
          <p:cNvPr id="3" name="Subtitle 2"/>
          <p:cNvSpPr>
            <a:spLocks noGrp="1"/>
          </p:cNvSpPr>
          <p:nvPr>
            <p:ph type="subTitle" idx="1"/>
          </p:nvPr>
        </p:nvSpPr>
        <p:spPr>
          <a:xfrm>
            <a:off x="731520" y="4526280"/>
            <a:ext cx="10728960" cy="1508760"/>
          </a:xfrm>
        </p:spPr>
        <p:txBody>
          <a:bodyPr wrap="square" lIns="45720" rIns="45720" tIns="0" bIns="0" anchor="t">
            <a:noAutofit/>
          </a:bodyPr>
          <a:lstStyle/>
          <a:p>
            <a:pPr algn="l" marL="0" indent="0">
              <a:spcBef>
                <a:spcPts val="0"/>
              </a:spcBef>
              <a:buNone/>
            </a:pPr>
            <a:r>
              <a:rPr sz="2000">
                <a:solidFill>
                  <a:srgbClr val="2E75B6"/>
                </a:solidFill>
                <a:latin typeface="Calibri"/>
              </a:rPr>
              <a:t>Week 11 · Human resources and labor relations</a:t>
            </a:r>
          </a:p>
        </p:txBody>
      </p:sp>
      <p:sp>
        <p:nvSpPr>
          <p:cNvPr id="5" name="cm-accent-rule"/>
          <p:cNvSpPr/>
          <p:nvPr/>
        </p:nvSpPr>
        <p:spPr>
          <a:xfrm>
            <a:off x="731520" y="4251960"/>
            <a:ext cx="3657600" cy="63500"/>
          </a:xfrm>
          <a:prstGeom prst="rect">
            <a:avLst/>
          </a:prstGeom>
          <a:solidFill>
            <a:srgbClr val="2E75B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92354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WEEK 11 · PEOPLE AND THE LAW</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2E75B6"/>
                </a:solidFill>
                <a:latin typeface="Calibri"/>
              </a:rPr>
              <a:t>1</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section-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3566160"/>
            <a:ext cx="10728960" cy="2331720"/>
          </a:xfrm>
        </p:spPr>
        <p:txBody>
          <a:bodyPr wrap="square" lIns="45720" rIns="45720" tIns="0" bIns="0" anchor="t">
            <a:noAutofit/>
          </a:bodyPr>
          <a:lstStyle/>
          <a:p>
            <a:pPr algn="l">
              <a:buNone/>
            </a:pPr>
            <a:r>
              <a:rPr b="1" sz="3400">
                <a:solidFill>
                  <a:srgbClr val="FFFFFF"/>
                </a:solidFill>
                <a:latin typeface="Calibri Light"/>
              </a:rPr>
              <a:t>Who wrote that posting?</a:t>
            </a:r>
          </a:p>
        </p:txBody>
      </p:sp>
      <p:sp>
        <p:nvSpPr>
          <p:cNvPr id="5" name="cm-section-marker"/>
          <p:cNvSpPr txBox="1"/>
          <p:nvPr/>
        </p:nvSpPr>
        <p:spPr>
          <a:xfrm>
            <a:off x="731520" y="548640"/>
            <a:ext cx="3657600" cy="2011680"/>
          </a:xfrm>
          <a:prstGeom prst="rect">
            <a:avLst/>
          </a:prstGeom>
          <a:noFill/>
        </p:spPr>
        <p:txBody>
          <a:bodyPr wrap="none" lIns="0" rIns="0" tIns="0" bIns="0">
            <a:noAutofit/>
          </a:bodyPr>
          <a:lstStyle/>
          <a:p>
            <a:pPr algn="l">
              <a:buNone/>
            </a:pPr>
            <a:r>
              <a:rPr sz="9600" b="1">
                <a:solidFill>
                  <a:srgbClr val="6D9ECC"/>
                </a:solidFill>
                <a:latin typeface="Calibri Light"/>
              </a:rPr>
              <a:t>01</a:t>
            </a:r>
          </a:p>
        </p:txBody>
      </p:sp>
      <p:sp>
        <p:nvSpPr>
          <p:cNvPr id="6" name="cm-kicker"/>
          <p:cNvSpPr txBox="1"/>
          <p:nvPr/>
        </p:nvSpPr>
        <p:spPr>
          <a:xfrm>
            <a:off x="731520" y="325526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THE QUESTION BEHIND THIS WEEK</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section-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3566160"/>
            <a:ext cx="10728960" cy="2331720"/>
          </a:xfrm>
        </p:spPr>
        <p:txBody>
          <a:bodyPr wrap="square" lIns="45720" rIns="45720" tIns="0" bIns="0" anchor="t">
            <a:noAutofit/>
          </a:bodyPr>
          <a:lstStyle/>
          <a:p>
            <a:pPr algn="l">
              <a:buNone/>
            </a:pPr>
            <a:r>
              <a:rPr b="1" sz="3400">
                <a:solidFill>
                  <a:srgbClr val="FFFFFF"/>
                </a:solidFill>
                <a:latin typeface="Calibri Light"/>
              </a:rPr>
              <a:t>Meet the hiring plan</a:t>
            </a:r>
          </a:p>
        </p:txBody>
      </p:sp>
      <p:sp>
        <p:nvSpPr>
          <p:cNvPr id="5" name="cm-section-marker"/>
          <p:cNvSpPr txBox="1"/>
          <p:nvPr/>
        </p:nvSpPr>
        <p:spPr>
          <a:xfrm>
            <a:off x="731520" y="548640"/>
            <a:ext cx="3657600" cy="2011680"/>
          </a:xfrm>
          <a:prstGeom prst="rect">
            <a:avLst/>
          </a:prstGeom>
          <a:noFill/>
        </p:spPr>
        <p:txBody>
          <a:bodyPr wrap="none" lIns="0" rIns="0" tIns="0" bIns="0">
            <a:noAutofit/>
          </a:bodyPr>
          <a:lstStyle/>
          <a:p>
            <a:pPr algn="l">
              <a:buNone/>
            </a:pPr>
            <a:r>
              <a:rPr sz="9600" b="1">
                <a:solidFill>
                  <a:srgbClr val="6D9ECC"/>
                </a:solidFill>
                <a:latin typeface="Calibri Light"/>
              </a:rPr>
              <a:t>02</a:t>
            </a:r>
          </a:p>
        </p:txBody>
      </p:sp>
      <p:sp>
        <p:nvSpPr>
          <p:cNvPr id="6" name="cm-kicker"/>
          <p:cNvSpPr txBox="1"/>
          <p:nvPr/>
        </p:nvSpPr>
        <p:spPr>
          <a:xfrm>
            <a:off x="731520" y="325526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OUR DATASET THIS WEEK</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Job vs. person</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Description: the tasks and duties</a:t>
            </a:r>
          </a:p>
          <a:p>
            <a:pPr algn="l" marL="342900" indent="-342900">
              <a:spcBef>
                <a:spcPts val="0"/>
              </a:spcBef>
              <a:spcAft>
                <a:spcPts val="800"/>
              </a:spcAft>
              <a:buChar char="•"/>
            </a:pPr>
            <a:r>
              <a:rPr sz="1800">
                <a:solidFill>
                  <a:srgbClr val="FFFFFF"/>
                </a:solidFill>
                <a:latin typeface="Calibri"/>
              </a:rPr>
              <a:t>Take orders, stock, clean up</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Specification: the person needed</a:t>
            </a:r>
          </a:p>
          <a:p>
            <a:pPr algn="l" marL="342900" indent="-342900">
              <a:spcBef>
                <a:spcPts val="0"/>
              </a:spcBef>
              <a:spcAft>
                <a:spcPts val="800"/>
              </a:spcAft>
              <a:buChar char="•"/>
            </a:pPr>
            <a:r>
              <a:rPr sz="1800">
                <a:solidFill>
                  <a:srgbClr val="FFFFFF"/>
                </a:solidFill>
                <a:latin typeface="Calibri"/>
              </a:rPr>
              <a:t>Reliable, friendly, handles payments</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1 OF 9 · PLAN THE JOB</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4</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Hiring and the law</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11</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Fill, then choose</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Recruit: posting, referrals, job fair</a:t>
            </a:r>
          </a:p>
          <a:p>
            <a:pPr algn="l" marL="342900" indent="-342900">
              <a:spcBef>
                <a:spcPts val="0"/>
              </a:spcBef>
              <a:spcAft>
                <a:spcPts val="800"/>
              </a:spcAft>
              <a:buChar char="•"/>
            </a:pPr>
            <a:r>
              <a:rPr sz="1800">
                <a:solidFill>
                  <a:srgbClr val="FFFFFF"/>
                </a:solidFill>
                <a:latin typeface="Calibri"/>
              </a:rPr>
              <a:t>Fills the pool of applicants</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Select: tests, interviews, references</a:t>
            </a:r>
          </a:p>
          <a:p>
            <a:pPr algn="l" marL="342900" indent="-342900">
              <a:spcBef>
                <a:spcPts val="0"/>
              </a:spcBef>
              <a:spcAft>
                <a:spcPts val="800"/>
              </a:spcAft>
              <a:buChar char="•"/>
            </a:pPr>
            <a:r>
              <a:rPr sz="1800">
                <a:solidFill>
                  <a:srgbClr val="FFFFFF"/>
                </a:solidFill>
                <a:latin typeface="Calibri"/>
              </a:rPr>
              <a:t>Chooses from the pool</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2 OF 9 · RECRUIT OR SELECT</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5</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Hiring and the law</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11</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Train, evaluate, pay</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Training: skills for the current job</a:t>
            </a:r>
          </a:p>
          <a:p>
            <a:pPr algn="l" marL="342900" indent="-342900">
              <a:spcBef>
                <a:spcPts val="0"/>
              </a:spcBef>
              <a:spcAft>
                <a:spcPts val="800"/>
              </a:spcAft>
              <a:buChar char="•"/>
            </a:pPr>
            <a:r>
              <a:rPr sz="1800">
                <a:solidFill>
                  <a:srgbClr val="FFFFFF"/>
                </a:solidFill>
                <a:latin typeface="Calibri"/>
              </a:rPr>
              <a:t>Development: readiness for a future role</a:t>
            </a:r>
          </a:p>
          <a:p>
            <a:pPr algn="l" marL="342900" indent="-342900">
              <a:spcBef>
                <a:spcPts val="0"/>
              </a:spcBef>
              <a:spcAft>
                <a:spcPts val="800"/>
              </a:spcAft>
              <a:buChar char="•"/>
            </a:pPr>
            <a:r>
              <a:rPr sz="1800">
                <a:solidFill>
                  <a:srgbClr val="FFFFFF"/>
                </a:solidFill>
                <a:latin typeface="Calibri"/>
              </a:rPr>
              <a:t>Evaluation: against standards set in advance</a:t>
            </a:r>
          </a:p>
          <a:p>
            <a:pPr algn="l" marL="342900" indent="-342900">
              <a:spcBef>
                <a:spcPts val="0"/>
              </a:spcBef>
              <a:spcAft>
                <a:spcPts val="800"/>
              </a:spcAft>
              <a:buChar char="•"/>
            </a:pPr>
            <a:r>
              <a:rPr sz="1800">
                <a:solidFill>
                  <a:srgbClr val="FFFFFF"/>
                </a:solidFill>
                <a:latin typeface="Calibri"/>
              </a:rPr>
              <a:t>Compensation: pay plus benefits</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3 OF 9 · AFTER THE HIRE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6</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Hiring and the law</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11</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A helper for 16,000</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20 × 50 = 1,000 hours</a:t>
            </a:r>
          </a:p>
          <a:p>
            <a:pPr algn="l" marL="342900" indent="-342900">
              <a:spcBef>
                <a:spcPts val="0"/>
              </a:spcBef>
              <a:spcAft>
                <a:spcPts val="800"/>
              </a:spcAft>
              <a:buChar char="•"/>
            </a:pPr>
            <a:r>
              <a:rPr sz="1800">
                <a:solidFill>
                  <a:srgbClr val="FFFFFF"/>
                </a:solidFill>
                <a:latin typeface="Calibri"/>
              </a:rPr>
              <a:t>1,000 × 16 = 16,000 dollars</a:t>
            </a:r>
          </a:p>
          <a:p>
            <a:pPr algn="l" marL="342900" indent="-342900">
              <a:spcBef>
                <a:spcPts val="0"/>
              </a:spcBef>
              <a:spcAft>
                <a:spcPts val="800"/>
              </a:spcAft>
              <a:buChar char="•"/>
            </a:pPr>
            <a:r>
              <a:rPr sz="1800">
                <a:solidFill>
                  <a:srgbClr val="FFFFFF"/>
                </a:solidFill>
                <a:latin typeface="Calibri"/>
              </a:rPr>
              <a:t>Already inside 35,000 of operating expenses</a:t>
            </a:r>
          </a:p>
          <a:p>
            <a:pPr algn="l" marL="342900" indent="-342900">
              <a:spcBef>
                <a:spcPts val="0"/>
              </a:spcBef>
              <a:spcAft>
                <a:spcPts val="800"/>
              </a:spcAft>
              <a:buChar char="•"/>
            </a:pPr>
            <a:r>
              <a:rPr sz="1800">
                <a:solidFill>
                  <a:srgbClr val="FFFFFF"/>
                </a:solidFill>
                <a:latin typeface="Calibri"/>
              </a:rPr>
              <a:t>16 − 7.25 = 8.75 above the floor</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4 OF 9 · WORKED EXAMPLE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7</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Hiring and the law</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11</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Is 7.25 everywhere?</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Federal floor: 7.25 since 2009</a:t>
            </a:r>
          </a:p>
          <a:p>
            <a:pPr algn="l" marL="342900" indent="-342900">
              <a:spcBef>
                <a:spcPts val="0"/>
              </a:spcBef>
              <a:spcAft>
                <a:spcPts val="800"/>
              </a:spcAft>
              <a:buChar char="•"/>
            </a:pPr>
            <a:r>
              <a:rPr sz="1800">
                <a:solidFill>
                  <a:srgbClr val="FFFFFF"/>
                </a:solidFill>
                <a:latin typeface="Calibri"/>
              </a:rPr>
              <a:t>Many states set higher minimums</a:t>
            </a:r>
          </a:p>
          <a:p>
            <a:pPr algn="l" marL="342900" indent="-342900">
              <a:spcBef>
                <a:spcPts val="0"/>
              </a:spcBef>
              <a:spcAft>
                <a:spcPts val="800"/>
              </a:spcAft>
              <a:buChar char="•"/>
            </a:pPr>
            <a:r>
              <a:rPr sz="1800">
                <a:solidFill>
                  <a:srgbClr val="FFFFFF"/>
                </a:solidFill>
                <a:latin typeface="Calibri"/>
              </a:rPr>
              <a:t>Say federal minimum, every time</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THE TRAP EVERYONE FALLS FOR</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8</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Hiring and the law</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11</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Floor vs. fair</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Legal: 1,000 × 7.25 = 7,250</a:t>
            </a:r>
          </a:p>
          <a:p>
            <a:pPr algn="l" marL="342900" indent="-342900">
              <a:spcBef>
                <a:spcPts val="0"/>
              </a:spcBef>
              <a:spcAft>
                <a:spcPts val="800"/>
              </a:spcAft>
              <a:buChar char="•"/>
            </a:pPr>
            <a:r>
              <a:rPr sz="1800">
                <a:solidFill>
                  <a:srgbClr val="FFFFFF"/>
                </a:solidFill>
                <a:latin typeface="Calibri"/>
              </a:rPr>
              <a:t>Choice: 8,750 above that floor</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Ethical: is it fair?</a:t>
            </a:r>
          </a:p>
          <a:p>
            <a:pPr algn="l" marL="342900" indent="-342900">
              <a:spcBef>
                <a:spcPts val="0"/>
              </a:spcBef>
              <a:spcAft>
                <a:spcPts val="800"/>
              </a:spcAft>
              <a:buChar char="•"/>
            </a:pPr>
            <a:r>
              <a:rPr sz="1800">
                <a:solidFill>
                  <a:srgbClr val="FFFFFF"/>
                </a:solidFill>
                <a:latin typeface="Calibri"/>
              </a:rPr>
              <a:t>Reasons are judgments, not facts</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5 OF 9 · ETHICS VS. LEGALITY</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9</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Hiring and the law</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11</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Bargain as a group</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Union: workers bargain as a group</a:t>
            </a:r>
          </a:p>
          <a:p>
            <a:pPr algn="l" marL="342900" indent="-342900">
              <a:spcBef>
                <a:spcPts val="0"/>
              </a:spcBef>
              <a:spcAft>
                <a:spcPts val="800"/>
              </a:spcAft>
              <a:buChar char="•"/>
            </a:pPr>
            <a:r>
              <a:rPr sz="1800">
                <a:solidFill>
                  <a:srgbClr val="FFFFFF"/>
                </a:solidFill>
                <a:latin typeface="Calibri"/>
              </a:rPr>
              <a:t>Collective bargaining: a written contract</a:t>
            </a:r>
          </a:p>
          <a:p>
            <a:pPr algn="l" marL="342900" indent="-342900">
              <a:spcBef>
                <a:spcPts val="0"/>
              </a:spcBef>
              <a:spcAft>
                <a:spcPts val="800"/>
              </a:spcAft>
              <a:buChar char="•"/>
            </a:pPr>
            <a:r>
              <a:rPr sz="1800">
                <a:solidFill>
                  <a:srgbClr val="FFFFFF"/>
                </a:solidFill>
                <a:latin typeface="Calibri"/>
              </a:rPr>
              <a:t>Grievance: a complaint the contract was broken</a:t>
            </a:r>
          </a:p>
          <a:p>
            <a:pPr algn="l" marL="342900" indent="-342900">
              <a:spcBef>
                <a:spcPts val="0"/>
              </a:spcBef>
              <a:spcAft>
                <a:spcPts val="800"/>
              </a:spcAft>
              <a:buChar char="•"/>
            </a:pPr>
            <a:r>
              <a:rPr sz="1800">
                <a:solidFill>
                  <a:srgbClr val="FFFFFF"/>
                </a:solidFill>
                <a:latin typeface="Calibri"/>
              </a:rPr>
              <a:t>Strike or lockout when talks stall</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6 OF 9 · LABOR RELATIONS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10</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Hiring and the law</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11</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Points, not percent</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1983: 20.1 percent; 2025: 10.0 percent (BLS)</a:t>
            </a:r>
          </a:p>
          <a:p>
            <a:pPr algn="l" marL="342900" indent="-342900">
              <a:spcBef>
                <a:spcPts val="0"/>
              </a:spcBef>
              <a:spcAft>
                <a:spcPts val="800"/>
              </a:spcAft>
              <a:buChar char="•"/>
            </a:pPr>
            <a:r>
              <a:rPr sz="1800">
                <a:solidFill>
                  <a:srgbClr val="FFFFFF"/>
                </a:solidFill>
                <a:latin typeface="Calibri"/>
              </a:rPr>
              <a:t>20.1 − 10.0 = 10.1 percentage points</a:t>
            </a:r>
          </a:p>
          <a:p>
            <a:pPr algn="l" marL="342900" indent="-342900">
              <a:spcBef>
                <a:spcPts val="0"/>
              </a:spcBef>
              <a:spcAft>
                <a:spcPts val="800"/>
              </a:spcAft>
              <a:buChar char="•"/>
            </a:pPr>
            <a:r>
              <a:rPr sz="1800">
                <a:solidFill>
                  <a:srgbClr val="FFFFFF"/>
                </a:solidFill>
                <a:latin typeface="Calibri"/>
              </a:rPr>
              <a:t>Percent change ≈ −50.2 percent</a:t>
            </a:r>
          </a:p>
          <a:p>
            <a:pPr algn="l" marL="342900" indent="-342900">
              <a:spcBef>
                <a:spcPts val="0"/>
              </a:spcBef>
              <a:spcAft>
                <a:spcPts val="800"/>
              </a:spcAft>
              <a:buChar char="•"/>
            </a:pPr>
            <a:r>
              <a:rPr sz="1800">
                <a:solidFill>
                  <a:srgbClr val="FFFFFF"/>
                </a:solidFill>
                <a:latin typeface="Calibri"/>
              </a:rPr>
              <a:t>Never write 10.1 percent</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7 OF 9 · WORKED EXAMPLE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11</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Hiring and the law</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11</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Seven laws in order</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1935 NLRA; 1938 FLSA</a:t>
            </a:r>
          </a:p>
          <a:p>
            <a:pPr algn="l" marL="342900" indent="-342900">
              <a:spcBef>
                <a:spcPts val="0"/>
              </a:spcBef>
              <a:spcAft>
                <a:spcPts val="800"/>
              </a:spcAft>
              <a:buChar char="•"/>
            </a:pPr>
            <a:r>
              <a:rPr sz="1800">
                <a:solidFill>
                  <a:srgbClr val="FFFFFF"/>
                </a:solidFill>
                <a:latin typeface="Calibri"/>
              </a:rPr>
              <a:t>1947 Taft-Hartley amends the 1935 Act</a:t>
            </a:r>
          </a:p>
          <a:p>
            <a:pPr algn="l" marL="342900" indent="-342900">
              <a:spcBef>
                <a:spcPts val="0"/>
              </a:spcBef>
              <a:spcAft>
                <a:spcPts val="800"/>
              </a:spcAft>
              <a:buChar char="•"/>
            </a:pPr>
            <a:r>
              <a:rPr sz="1800">
                <a:solidFill>
                  <a:srgbClr val="FFFFFF"/>
                </a:solidFill>
                <a:latin typeface="Calibri"/>
              </a:rPr>
              <a:t>1963 Equal Pay; 1964 Title VII</a:t>
            </a:r>
          </a:p>
          <a:p>
            <a:pPr algn="l" marL="342900" indent="-342900">
              <a:spcBef>
                <a:spcPts val="0"/>
              </a:spcBef>
              <a:spcAft>
                <a:spcPts val="800"/>
              </a:spcAft>
              <a:buChar char="•"/>
            </a:pPr>
            <a:r>
              <a:rPr sz="1800">
                <a:solidFill>
                  <a:srgbClr val="FFFFFF"/>
                </a:solidFill>
                <a:latin typeface="Calibri"/>
              </a:rPr>
              <a:t>1967 ADEA; 1990 ADA</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8 OF 9 · THE STATUTES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12</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Hiring and the law</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11</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Facts vs. positions</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Facts: years, 7.25, BLS rates</a:t>
            </a:r>
          </a:p>
          <a:p>
            <a:pPr algn="l" marL="342900" indent="-342900">
              <a:spcBef>
                <a:spcPts val="0"/>
              </a:spcBef>
              <a:spcAft>
                <a:spcPts val="800"/>
              </a:spcAft>
              <a:buChar char="•"/>
            </a:pPr>
            <a:r>
              <a:rPr sz="1800">
                <a:solidFill>
                  <a:srgbClr val="FFFFFF"/>
                </a:solidFill>
                <a:latin typeface="Calibri"/>
              </a:rPr>
              <a:t>Checked against a source</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Positions: unions, right-to-work, wages</a:t>
            </a:r>
          </a:p>
          <a:p>
            <a:pPr algn="l" marL="342900" indent="-342900">
              <a:spcBef>
                <a:spcPts val="0"/>
              </a:spcBef>
              <a:spcAft>
                <a:spcPts val="800"/>
              </a:spcAft>
              <a:buChar char="•"/>
            </a:pPr>
            <a:r>
              <a:rPr sz="1800">
                <a:solidFill>
                  <a:srgbClr val="FFFFFF"/>
                </a:solidFill>
                <a:latin typeface="Calibri"/>
              </a:rPr>
              <a:t>Reasons on both sides, no verdict</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9 OF 9 · CONTESTED QUESTIONS</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13</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Hiring and the law</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11</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Audit the chatbot</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Paste the hiring plan into Claude or ChatGPT</a:t>
            </a:r>
          </a:p>
          <a:p>
            <a:pPr algn="l" marL="342900" indent="-342900">
              <a:spcBef>
                <a:spcPts val="0"/>
              </a:spcBef>
              <a:spcAft>
                <a:spcPts val="800"/>
              </a:spcAft>
              <a:buChar char="•"/>
            </a:pPr>
            <a:r>
              <a:rPr sz="1800">
                <a:solidFill>
                  <a:srgbClr val="FFFFFF"/>
                </a:solidFill>
                <a:latin typeface="Calibri"/>
              </a:rPr>
              <a:t>Check: 16,000 dollars and 8.75 above?</a:t>
            </a:r>
          </a:p>
          <a:p>
            <a:pPr algn="l" marL="342900" indent="-342900">
              <a:spcBef>
                <a:spcPts val="0"/>
              </a:spcBef>
              <a:spcAft>
                <a:spcPts val="800"/>
              </a:spcAft>
              <a:buChar char="•"/>
            </a:pPr>
            <a:r>
              <a:rPr sz="1800">
                <a:solidFill>
                  <a:srgbClr val="FFFFFF"/>
                </a:solidFill>
                <a:latin typeface="Calibri"/>
              </a:rPr>
              <a:t>Check: percentage points, not percent?</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THIS WEEK'S AUDIT · CHECK THE MACHINE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14</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Hiring and the law</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11</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4" name="cm-closing-band"/>
          <p:cNvSpPr/>
          <p:nvPr/>
        </p:nvSpPr>
        <p:spPr>
          <a:xfrm>
            <a:off x="0" y="4251960"/>
            <a:ext cx="12192000" cy="2606040"/>
          </a:xfrm>
          <a:prstGeom prst="rect">
            <a:avLst/>
          </a:prstGeom>
          <a:solidFill>
            <a:srgbClr val="132F4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434840"/>
            <a:ext cx="10728960" cy="2240280"/>
          </a:xfrm>
        </p:spPr>
        <p:txBody>
          <a:bodyPr wrap="square" lIns="45720" rIns="45720" tIns="0" bIns="0" anchor="ctr">
            <a:noAutofit/>
          </a:bodyPr>
          <a:lstStyle/>
          <a:p>
            <a:pPr algn="l">
              <a:buNone/>
            </a:pPr>
            <a:r>
              <a:rPr b="1" sz="4000">
                <a:solidFill>
                  <a:srgbClr val="FFFFFF"/>
                </a:solidFill>
                <a:latin typeface="Calibri Light"/>
              </a:rPr>
              <a:t>People, within the law</a:t>
            </a:r>
          </a:p>
        </p:txBody>
      </p:sp>
      <p:sp>
        <p:nvSpPr>
          <p:cNvPr id="3" name="Content Placeholder 2"/>
          <p:cNvSpPr>
            <a:spLocks noGrp="1"/>
          </p:cNvSpPr>
          <p:nvPr>
            <p:ph idx="1"/>
          </p:nvPr>
        </p:nvSpPr>
        <p:spPr>
          <a:xfrm>
            <a:off x="731520" y="914400"/>
            <a:ext cx="10728960" cy="30632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Recruit fills; select chooses</a:t>
            </a:r>
          </a:p>
          <a:p>
            <a:pPr algn="l" marL="342900" indent="-342900">
              <a:spcBef>
                <a:spcPts val="0"/>
              </a:spcBef>
              <a:spcAft>
                <a:spcPts val="800"/>
              </a:spcAft>
              <a:buChar char="•"/>
            </a:pPr>
            <a:r>
              <a:rPr sz="1800">
                <a:solidFill>
                  <a:srgbClr val="FFFFFF"/>
                </a:solidFill>
                <a:latin typeface="Calibri"/>
              </a:rPr>
              <a:t>1,000 hours, 16,000 dollars, above 7.25</a:t>
            </a:r>
          </a:p>
          <a:p>
            <a:pPr algn="l" marL="342900" indent="-342900">
              <a:spcBef>
                <a:spcPts val="0"/>
              </a:spcBef>
              <a:spcAft>
                <a:spcPts val="800"/>
              </a:spcAft>
              <a:buChar char="•"/>
            </a:pPr>
            <a:r>
              <a:rPr sz="1800">
                <a:solidFill>
                  <a:srgbClr val="FFFFFF"/>
                </a:solidFill>
                <a:latin typeface="Calibri"/>
              </a:rPr>
              <a:t>10.1 percentage points, not percent</a:t>
            </a:r>
          </a:p>
          <a:p>
            <a:pPr algn="l" marL="342900" indent="-342900">
              <a:spcBef>
                <a:spcPts val="0"/>
              </a:spcBef>
              <a:spcAft>
                <a:spcPts val="800"/>
              </a:spcAft>
              <a:buChar char="•"/>
            </a:pPr>
            <a:r>
              <a:rPr sz="1800">
                <a:solidFill>
                  <a:srgbClr val="FFFFFF"/>
                </a:solidFill>
                <a:latin typeface="Calibri"/>
              </a:rPr>
              <a:t>Next: keeping people engaged</a:t>
            </a:r>
          </a:p>
        </p:txBody>
      </p:sp>
      <p:sp>
        <p:nvSpPr>
          <p:cNvPr id="6" name="cm-accent-rule"/>
          <p:cNvSpPr/>
          <p:nvPr/>
        </p:nvSpPr>
        <p:spPr>
          <a:xfrm>
            <a:off x="0" y="4251960"/>
            <a:ext cx="12192000" cy="762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412394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BEFORE NEXT CLASS</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15</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Hiring and the law</dc:title>
  <dc:subject>Hiring and the law — Week 11</dc:subject>
  <dc:creator>The Course Maker</dc:creator>
  <cp:keywords>blue-dominant</cp:keywords>
  <dc:description>generated using python-pptx</dc:description>
  <cp:lastModifiedBy>Steve Canny</cp:lastModifiedBy>
  <cp:revision>1</cp:revision>
  <dcterms:created xsi:type="dcterms:W3CDTF">2013-01-27T09:14:16Z</dcterms:created>
  <dcterms:modified xsi:type="dcterms:W3CDTF">2013-01-27T09:15:58Z</dcterms:modified>
  <cp:category>deck-theme:blue-dominant</cp:category>
  <dc:language>en-US</dc:language>
</cp:coreProperties>
</file>