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12. The coffee cart hired a part-time helper in Week 11, and the orienting question for this week is what keeps that helper engaged once the pay is settled. You will meet the motivation theories in the order they were published, from Taylor's scientific management through the Hawthorne studies, Maslow, Herzberg, and McGregor, then the contemporary theories of equity, expectancy, goal-setting, and Theory Z. Then you will turn the theories into job-design tools and write a motivation diagnosis for the helper. For course policy, deadlines, and how your work is graded, the current syllabus is the place to check. Start by thinking about a job, a team, or a volunteer shift where you gave more effort than anyone asked of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the room to think of two roles they have held, a job, a team, or a volunteer shift: one where they watched the clock and one where they stayed late without being asked. Take four or five one-sentence answers and write them in two lists on the board, one headed watched the clock and one headed stayed late. Most rooms produce reasons like nobody noticed, same task every day, and no say, against trusted with something, learned a new skill, and someone thanked me. Circle the stayed-late reasons and point out that pay rarely appears on either list. Tell the room that this week names those forces: motivation is the set of forces that start a person's effort at work, direct it toward a goal, and keep it going. That sets up the case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motivation case, carried forward from Week 11's hiring plan. It is illustrative, constructed for this course and not real data. The helper is paid 16 dollars an hour for 20 hours a week over 50 weeks, so the helper works 1,000 hours and earns 16,000 dollars a year. The cart is clean and safe. But the helper does the same counter work every shift and never gets to choose the weekly special or train the new hire. The case also reuses the 2-minute drink step from Week 6 and the 48-drink break-even pace from Week 10. DO: ask the room to predict, before any theory, whether a raise would make the helper more engaged, and hold the answers until the Herzberg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Motivation has been studied for more than a century, and the ideas came in waves, so this course teaches them in the order they were published. First bullet: the classic theories run Taylor 1911, Maslow 1943, Herzberg 1959, and McGregor 1960. Second bullet: the Hawthorne studies ran from 1924 into the early 1930s, and accounts give different end years, so those dates are taught in words. Third bullet: the contemporary theories run Adams 1963, Vroom 1964, and Locke 1968. Fourth bullet: Ouchi's Theory Z was first published in 1981, though later printings carry 1982, so that year is taught in words too. DO: hand out cards with the seven gradable names and ask pairs to put them in order; reveal the order and ask which question each theory added.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Taylor (1911), The Principles of Scientific Management. Scientific management is Taylor's approach to work, which studies each task, finds the one best way to do it, trains workers in that way, and pays them by their output. On the cart, the drink takes 2 minutes on the one espresso machine, so 60 ÷ 2 = 30 drinks an hour, and a four-hour morning rush holds 30 × 4 = 120 drinks; that is Week 6's bottleneck seen through Taylor's eyes. Right column: the human-relations view that followed studied the people and the group around the task: attention, group relations, and how people feel about their work. DO: read two manager moves aloud, timing each step of an order and asking the team what slows them down, and have the room assign each to a column.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Hawthorne studies were a program of workplace studies at Western Electric's Hawthorne Works near Chicago. They began with tests of workplace lighting in 1924, moved to a relay assembly test room in 1927, drew in the researcher Elton Mayo from 1928, and ran into the early 1930s. The reading most often drawn from them is that attention and group relations change output, and that reading launched the human-relations view. The Hawthorne effect is the idea that people change their behavior when they know they are being studied or given attention. It is a contested reading of an old study, not a settled law of behavior. DO: write on the board the Hawthorne effect proves that watching workers raises output, and ask pairs to rewrite the sentence so it claims only what the studies can carry.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Maslow (1943), A Theory of Human Motivation, in Psychological Review, names five needs in a loose order. First bullet: physiological needs are food, water, and rest, and safety needs are security, stability, and freedom from danger. Second bullet: love or belonging needs are friendship, affection, and acceptance by a group. Third bullet: esteem needs are respect from others and self-respect, and self-actualization is becoming what a person is capable of becoming. Fourth bullet: Maslow himself wrote that the order is not as rigid as it sounds. On the cart, the 16,000 dollars a year is one way the job helps meet the lower needs, but the helper is never trusted with the weekly special, so esteem goes unfed. DO: sketch a five-step staircase on the board, bottom to top, then draw dotted arrows that skip steps, and ask the room for an example of a person working on two needs at once.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Herzberg, Mausner, and Snyderman (1959), The Motivation to Work, built the two-factor theory. Left column: a hygiene factor is a condition of a job, such as pay, supervision, working conditions, company policy, relations at work, or job security, that prevents dissatisfaction when it is met but does not by itself build satisfaction. Right column: a motivator is a part of the work itself, such as achievement, recognition, responsibility, advancement, or growth, that builds satisfaction when it is present. Fixing a warehouse's broken air conditioning stops complaints; letting its best picker design a new route can build pride. DO: read six job features aloud, pay, a fair supervisor, a new title, training a co-worker, a quiet break room, and praise at a team meeting, and have the room sort each into a column; debrief any that split.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outline's worked example live, pausing before each step for predictions. Hours a year: 20 hours a week × 50 weeks = 1,000 hours. Yearly pay: 1,000 hours × 16 dollars an hour = 16,000 dollars, the same as 20 × 50 × 16 = 16,000. Hygiene factors: pay of 16 dollars an hour and clean, safe working conditions are met, so the helper is not dissatisfied. Motivators: the helper never chooses the weekly special, never trains the new hire, and gets no recognition or growth. The diagnosis: hygiene factors met + motivators missing = a motivator gap. Pricing a raise: each extra dollar an hour costs 1,000 hours × 1 dollar = 1,000 dollars a year, and it works on pay, a hygiene factor. Return to the prediction from the dataset slide: the fix is enrichment, not a raise.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McGregor (1960), The Human Side of Enterprise. Left column: Theory X is a set of assumptions a manager may hold that people dislike work, avoid responsibility, and must be directed and watched; a manager who holds them may lean toward close supervision and the autocratic style. Right column: Theory Y is a set of assumptions that people can enjoy work, will seek responsibility, and will direct themselves toward goals they are committed to; a manager who holds them may try the participative or free-rein style. This is Week 10's three leadership styles seen from the manager's head. The trap: both theories describe what the manager assumes, never a type of worker. DO: describe two owners and one helper, one owner checking every drink and one asking the helper to propose the weekly special, and ask which assumptions each owner holds.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work the two numbers live. First bullet: equity theory, Adams (1963), Towards an understanding of inequity, says people compare their ratio of outcomes to inputs with someone else's. If a barista at the second cart is paid the same 16 dollars an hour for the same 20 hours, each earns 20 × 16 = 320 dollars a week, and each ratio is 320 ÷ 20 = 16 dollars an hour, so the ratios match. Second bullet: expectancy theory, Vroom (1964), Work and Motivation, says effort follows a belief that effort leads to performance, performance to an outcome, and how much that outcome is valued. Third bullet: goal-setting theory, Locke (1968), says specific, hard goals beat do your best; the break-even pace is 12,000 ÷ 250 = 48 drinks a day. Fourth bullet: Ouchi's Theory Z describes long-term employment and shared decisions.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Job design is the choices a business makes about which tasks, responsibilities, and schedules make up a job. First bullet: job enlargement adds more tasks at the same level of responsibility. Second bullet: job enrichment adds responsibility and control, so the job offers more of the motivators; for the helper, that means choosing the weekly special and training the new hire. Third bullet: job rotation moves a person among jobs on a schedule, flexible scheduling lets people choose when they work within limits, and recognition is noticing good work and saying so. Fourth bullet: empowerment gives employees authority over decisions about their own work, close to Week 8's decentralization and Week 10's participative style. DO: read three changes for a hospital kitchen cook, more salads, planning the salad menu, and moving among stations, and have the room name each tool.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a hygiene factor is a motivator: a raise will make them love the job. That is tempting, because a raise feels good on the day it arrives. But in Herzberg's model, pay is a hygiene factor: meeting it removes a complaint without adding satisfaction. For the helper, a raise of a dollar an hour costs 1,000 dollars a year and leaves the motivator gap open, while letting the helper choose the weekly special and train the new hire adds responsibility, recognition, and growth at no extra pay. A second trap sits beside it: job enlargement is not enrichment, because adding restocking adds tasks, not say. DO: give pairs one minute to write the cure in one sentence, then read three aloud and pick the clearest.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motivation diagnosis is a short analysis that names the facts of a workplace case, sorts them with a motivation theory, and recommends a fix with its reason. For the helper: the facts are 16 dollars an hour, 1,000 hours, 16,000 dollars a year, a clean, safe cart, and no say. The theory is Herzberg's two factors. The sort: hygiene factors met, motivators missing, a motivator gap. The fix: enrich the job, because that adds the missing motivators at no extra pay. What would change the answer: if the helper said the pay was not enough to live on, pay would not be met and the diagnosis would change. Every theory this week is a classroom model, and none has been proven for every workplace. DO: have pairs write the four lines for the helper, then trade with another pair and check each line.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pays its part-time helper 16 dollars an hour for 20 hours a week in clean, safe conditions, but the helper never chooses the weekly special or trains the new hire. Using Herzberg's two-factor theory, is pay a motivator or a hygiene factor, and what would you change first? Compare the reply with the outline. A likely error is calling pay a motivator and recommending a raise; the right reading files pay as a hygiene factor that is already met, names the gap in motivators, and recommends enrichment. Another likely error is treating Maslow's levels as a strict ladder. The judgment rule for this audit: the chatbot drafts; you check every claim against the theory.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Motivation starts effort, directs it toward a goal, and keeps it going. Taylor studied the task, and the Hawthorne studies turned managers toward the people and the group, though the Hawthorne effect stays a contested reading. Maslow named five needs in a loose order. Herzberg split hygiene factors from motivators, and the helper's case is a motivator gap that a raise of 1,000 dollars a year would not close. McGregor's Theory X and Theory Y are a manager's assumptions. Adams, Vroom, Locke, and Ouchi added comparison, expectation, goals, and shared decisions. Enrichment, recognition, and empowerment put the theories to work. Next week, Week 13 reads the cart's first full year through the accounting equation and the three financial statements. DO: ask each student to write the helper's diagnosis in one sentence before leaving.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Keeping people engaged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12 · Motivation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12 · MOTIVATION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Clock-watcher or stay-late?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helper's case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century of theories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Classic: Taylor 1911 to McGregor 1960</a:t>
            </a:r>
          </a:p>
          <a:p>
            <a:pPr algn="l" marL="342900" indent="-342900">
              <a:spcBef>
                <a:spcPts val="0"/>
              </a:spcBef>
              <a:spcAft>
                <a:spcPts val="800"/>
              </a:spcAft>
              <a:buChar char="•"/>
            </a:pPr>
            <a:r>
              <a:rPr sz="1800">
                <a:solidFill>
                  <a:srgbClr val="FFFFFF"/>
                </a:solidFill>
                <a:latin typeface="Calibri"/>
              </a:rPr>
              <a:t>Hawthorne studies: from 1924, in words</a:t>
            </a:r>
          </a:p>
          <a:p>
            <a:pPr algn="l" marL="342900" indent="-342900">
              <a:spcBef>
                <a:spcPts val="0"/>
              </a:spcBef>
              <a:spcAft>
                <a:spcPts val="800"/>
              </a:spcAft>
              <a:buChar char="•"/>
            </a:pPr>
            <a:r>
              <a:rPr sz="1800">
                <a:solidFill>
                  <a:srgbClr val="FFFFFF"/>
                </a:solidFill>
                <a:latin typeface="Calibri"/>
              </a:rPr>
              <a:t>Contemporary: Adams 1963 to Locke 1968</a:t>
            </a:r>
          </a:p>
          <a:p>
            <a:pPr algn="l" marL="342900" indent="-342900">
              <a:spcBef>
                <a:spcPts val="0"/>
              </a:spcBef>
              <a:spcAft>
                <a:spcPts val="800"/>
              </a:spcAft>
              <a:buChar char="•"/>
            </a:pPr>
            <a:r>
              <a:rPr sz="1800">
                <a:solidFill>
                  <a:srgbClr val="FFFFFF"/>
                </a:solidFill>
                <a:latin typeface="Calibri"/>
              </a:rPr>
              <a:t>Ouchi's Theory Z: first published 1981</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9 · THE THEORIES IN ORDER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Task versus people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Taylor: study the task</a:t>
            </a:r>
          </a:p>
          <a:p>
            <a:pPr algn="l" marL="342900" indent="-342900">
              <a:spcBef>
                <a:spcPts val="0"/>
              </a:spcBef>
              <a:spcAft>
                <a:spcPts val="800"/>
              </a:spcAft>
              <a:buChar char="•"/>
            </a:pPr>
            <a:r>
              <a:rPr sz="1800">
                <a:solidFill>
                  <a:srgbClr val="FFFFFF"/>
                </a:solidFill>
                <a:latin typeface="Calibri"/>
              </a:rPr>
              <a:t>60 ÷ 2 = 30 drinks an hour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Human-relations view: study people</a:t>
            </a:r>
          </a:p>
          <a:p>
            <a:pPr algn="l" marL="342900" indent="-342900">
              <a:spcBef>
                <a:spcPts val="0"/>
              </a:spcBef>
              <a:spcAft>
                <a:spcPts val="800"/>
              </a:spcAft>
              <a:buChar char="•"/>
            </a:pPr>
            <a:r>
              <a:rPr sz="1800">
                <a:solidFill>
                  <a:srgbClr val="FFFFFF"/>
                </a:solidFill>
                <a:latin typeface="Calibri"/>
              </a:rPr>
              <a:t>Attention and the group matter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9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contested reading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Western Electric's Hawthorne Works, near Chicago</a:t>
            </a:r>
          </a:p>
          <a:p>
            <a:pPr algn="l" marL="342900" indent="-342900">
              <a:spcBef>
                <a:spcPts val="0"/>
              </a:spcBef>
              <a:spcAft>
                <a:spcPts val="800"/>
              </a:spcAft>
              <a:buChar char="•"/>
            </a:pPr>
            <a:r>
              <a:rPr sz="1800">
                <a:solidFill>
                  <a:srgbClr val="FFFFFF"/>
                </a:solidFill>
                <a:latin typeface="Calibri"/>
              </a:rPr>
              <a:t>Lighting tests from 1924; Mayo from 1928</a:t>
            </a:r>
          </a:p>
          <a:p>
            <a:pPr algn="l" marL="342900" indent="-342900">
              <a:spcBef>
                <a:spcPts val="0"/>
              </a:spcBef>
              <a:spcAft>
                <a:spcPts val="800"/>
              </a:spcAft>
              <a:buChar char="•"/>
            </a:pPr>
            <a:r>
              <a:rPr sz="1800">
                <a:solidFill>
                  <a:srgbClr val="FFFFFF"/>
                </a:solidFill>
                <a:latin typeface="Calibri"/>
              </a:rPr>
              <a:t>Attention and group relations change output</a:t>
            </a:r>
          </a:p>
          <a:p>
            <a:pPr algn="l" marL="342900" indent="-342900">
              <a:spcBef>
                <a:spcPts val="0"/>
              </a:spcBef>
              <a:spcAft>
                <a:spcPts val="800"/>
              </a:spcAft>
              <a:buChar char="•"/>
            </a:pPr>
            <a:r>
              <a:rPr sz="1800">
                <a:solidFill>
                  <a:srgbClr val="FFFFFF"/>
                </a:solidFill>
                <a:latin typeface="Calibri"/>
              </a:rPr>
              <a:t>The Hawthorne effect: an idea, not law</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9 · THE HAWTHORNE STUDIES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needs, loose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Physiological and safety: body, security</a:t>
            </a:r>
          </a:p>
          <a:p>
            <a:pPr algn="l" marL="342900" indent="-342900">
              <a:spcBef>
                <a:spcPts val="0"/>
              </a:spcBef>
              <a:spcAft>
                <a:spcPts val="800"/>
              </a:spcAft>
              <a:buChar char="•"/>
            </a:pPr>
            <a:r>
              <a:rPr sz="1800">
                <a:solidFill>
                  <a:srgbClr val="FFFFFF"/>
                </a:solidFill>
                <a:latin typeface="Calibri"/>
              </a:rPr>
              <a:t>Love or belonging: friendship, acceptance</a:t>
            </a:r>
          </a:p>
          <a:p>
            <a:pPr algn="l" marL="342900" indent="-342900">
              <a:spcBef>
                <a:spcPts val="0"/>
              </a:spcBef>
              <a:spcAft>
                <a:spcPts val="800"/>
              </a:spcAft>
              <a:buChar char="•"/>
            </a:pPr>
            <a:r>
              <a:rPr sz="1800">
                <a:solidFill>
                  <a:srgbClr val="FFFFFF"/>
                </a:solidFill>
                <a:latin typeface="Calibri"/>
              </a:rPr>
              <a:t>Esteem: respect; self-actualization: growth</a:t>
            </a:r>
          </a:p>
          <a:p>
            <a:pPr algn="l" marL="342900" indent="-342900">
              <a:spcBef>
                <a:spcPts val="0"/>
              </a:spcBef>
              <a:spcAft>
                <a:spcPts val="800"/>
              </a:spcAft>
              <a:buChar char="•"/>
            </a:pPr>
            <a:r>
              <a:rPr sz="1800">
                <a:solidFill>
                  <a:srgbClr val="FFFFFF"/>
                </a:solidFill>
                <a:latin typeface="Calibri"/>
              </a:rPr>
              <a:t>Not a strict ladder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MASLOW'S NEEDS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Hygiene versus motivators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Hygiene: pay, supervision, conditions</a:t>
            </a:r>
          </a:p>
          <a:p>
            <a:pPr algn="l" marL="342900" indent="-342900">
              <a:spcBef>
                <a:spcPts val="0"/>
              </a:spcBef>
              <a:spcAft>
                <a:spcPts val="800"/>
              </a:spcAft>
              <a:buChar char="•"/>
            </a:pPr>
            <a:r>
              <a:rPr sz="1800">
                <a:solidFill>
                  <a:srgbClr val="FFFFFF"/>
                </a:solidFill>
                <a:latin typeface="Calibri"/>
              </a:rPr>
              <a:t>Prevents dissatisfaction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Motivators: responsibility, recognition, growth</a:t>
            </a:r>
          </a:p>
          <a:p>
            <a:pPr algn="l" marL="342900" indent="-342900">
              <a:spcBef>
                <a:spcPts val="0"/>
              </a:spcBef>
              <a:spcAft>
                <a:spcPts val="800"/>
              </a:spcAft>
              <a:buChar char="•"/>
            </a:pPr>
            <a:r>
              <a:rPr sz="1800">
                <a:solidFill>
                  <a:srgbClr val="FFFFFF"/>
                </a:solidFill>
                <a:latin typeface="Calibri"/>
              </a:rPr>
              <a:t>Builds satisfaction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HERZBERG'S TWO FACTORS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motivator gap, priced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 × 50 = 1,000 hours; 1,000 × 16 = 16,000</a:t>
            </a:r>
          </a:p>
          <a:p>
            <a:pPr algn="l" marL="342900" indent="-342900">
              <a:spcBef>
                <a:spcPts val="0"/>
              </a:spcBef>
              <a:spcAft>
                <a:spcPts val="800"/>
              </a:spcAft>
              <a:buChar char="•"/>
            </a:pPr>
            <a:r>
              <a:rPr sz="1800">
                <a:solidFill>
                  <a:srgbClr val="FFFFFF"/>
                </a:solidFill>
                <a:latin typeface="Calibri"/>
              </a:rPr>
              <a:t>Hygiene met + motivators missing = motivator gap</a:t>
            </a:r>
          </a:p>
          <a:p>
            <a:pPr algn="l" marL="342900" indent="-342900">
              <a:spcBef>
                <a:spcPts val="0"/>
              </a:spcBef>
              <a:spcAft>
                <a:spcPts val="800"/>
              </a:spcAft>
              <a:buChar char="•"/>
            </a:pPr>
            <a:r>
              <a:rPr sz="1800">
                <a:solidFill>
                  <a:srgbClr val="FFFFFF"/>
                </a:solidFill>
                <a:latin typeface="Calibri"/>
              </a:rPr>
              <a:t>Raise: 1,000 × 1 = 1,000 dollars a year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X and Y assumptions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Theory X: people avoid work</a:t>
            </a:r>
          </a:p>
          <a:p>
            <a:pPr algn="l" marL="342900" indent="-342900">
              <a:spcBef>
                <a:spcPts val="0"/>
              </a:spcBef>
              <a:spcAft>
                <a:spcPts val="800"/>
              </a:spcAft>
              <a:buChar char="•"/>
            </a:pPr>
            <a:r>
              <a:rPr sz="1800">
                <a:solidFill>
                  <a:srgbClr val="FFFFFF"/>
                </a:solidFill>
                <a:latin typeface="Calibri"/>
              </a:rPr>
              <a:t>Leans autocratic, close supervision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Theory Y: people seek responsibility</a:t>
            </a:r>
          </a:p>
          <a:p>
            <a:pPr algn="l" marL="342900" indent="-342900">
              <a:spcBef>
                <a:spcPts val="0"/>
              </a:spcBef>
              <a:spcAft>
                <a:spcPts val="800"/>
              </a:spcAft>
              <a:buChar char="•"/>
            </a:pPr>
            <a:r>
              <a:rPr sz="1800">
                <a:solidFill>
                  <a:srgbClr val="FFFFFF"/>
                </a:solidFill>
                <a:latin typeface="Calibri"/>
              </a:rPr>
              <a:t>Leans participative or free-rein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MANAGER'S ASSUMPTIONS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Compare, expect, aim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Equity: 320 ÷ 20 = 16 dollars an hour each</a:t>
            </a:r>
          </a:p>
          <a:p>
            <a:pPr algn="l" marL="342900" indent="-342900">
              <a:spcBef>
                <a:spcPts val="0"/>
              </a:spcBef>
              <a:spcAft>
                <a:spcPts val="800"/>
              </a:spcAft>
              <a:buChar char="•"/>
            </a:pPr>
            <a:r>
              <a:rPr sz="1800">
                <a:solidFill>
                  <a:srgbClr val="FFFFFF"/>
                </a:solidFill>
                <a:latin typeface="Calibri"/>
              </a:rPr>
              <a:t>Expectancy: effort, performance, valued outcome</a:t>
            </a:r>
          </a:p>
          <a:p>
            <a:pPr algn="l" marL="342900" indent="-342900">
              <a:spcBef>
                <a:spcPts val="0"/>
              </a:spcBef>
              <a:spcAft>
                <a:spcPts val="800"/>
              </a:spcAft>
              <a:buChar char="•"/>
            </a:pPr>
            <a:r>
              <a:rPr sz="1800">
                <a:solidFill>
                  <a:srgbClr val="FFFFFF"/>
                </a:solidFill>
                <a:latin typeface="Calibri"/>
              </a:rPr>
              <a:t>Goal-setting: 12,000 ÷ 250 = 48 drinks a day</a:t>
            </a:r>
          </a:p>
          <a:p>
            <a:pPr algn="l" marL="342900" indent="-342900">
              <a:spcBef>
                <a:spcPts val="0"/>
              </a:spcBef>
              <a:spcAft>
                <a:spcPts val="800"/>
              </a:spcAft>
              <a:buChar char="•"/>
            </a:pPr>
            <a:r>
              <a:rPr sz="1800">
                <a:solidFill>
                  <a:srgbClr val="FFFFFF"/>
                </a:solidFill>
                <a:latin typeface="Calibri"/>
              </a:rPr>
              <a:t>Theory Z: long-term jobs, shared decisions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More tasks or more say?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Enlargement: more tasks, same level</a:t>
            </a:r>
          </a:p>
          <a:p>
            <a:pPr algn="l" marL="342900" indent="-342900">
              <a:spcBef>
                <a:spcPts val="0"/>
              </a:spcBef>
              <a:spcAft>
                <a:spcPts val="800"/>
              </a:spcAft>
              <a:buChar char="•"/>
            </a:pPr>
            <a:r>
              <a:rPr sz="1800">
                <a:solidFill>
                  <a:srgbClr val="FFFFFF"/>
                </a:solidFill>
                <a:latin typeface="Calibri"/>
              </a:rPr>
              <a:t>Enrichment: more responsibility and control</a:t>
            </a:r>
          </a:p>
          <a:p>
            <a:pPr algn="l" marL="342900" indent="-342900">
              <a:spcBef>
                <a:spcPts val="0"/>
              </a:spcBef>
              <a:spcAft>
                <a:spcPts val="800"/>
              </a:spcAft>
              <a:buChar char="•"/>
            </a:pPr>
            <a:r>
              <a:rPr sz="1800">
                <a:solidFill>
                  <a:srgbClr val="FFFFFF"/>
                </a:solidFill>
                <a:latin typeface="Calibri"/>
              </a:rPr>
              <a:t>Rotation, flexible scheduling, recognition</a:t>
            </a:r>
          </a:p>
          <a:p>
            <a:pPr algn="l" marL="342900" indent="-342900">
              <a:spcBef>
                <a:spcPts val="0"/>
              </a:spcBef>
              <a:spcAft>
                <a:spcPts val="800"/>
              </a:spcAft>
              <a:buChar char="•"/>
            </a:pPr>
            <a:r>
              <a:rPr sz="1800">
                <a:solidFill>
                  <a:srgbClr val="FFFFFF"/>
                </a:solidFill>
                <a:latin typeface="Calibri"/>
              </a:rPr>
              <a:t>Empowerment: authority over your own work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9 · JOB DESIGN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raise is not enrichment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a raise makes them love it</a:t>
            </a:r>
          </a:p>
          <a:p>
            <a:pPr algn="l" marL="342900" indent="-342900">
              <a:spcBef>
                <a:spcPts val="0"/>
              </a:spcBef>
              <a:spcAft>
                <a:spcPts val="800"/>
              </a:spcAft>
              <a:buChar char="•"/>
            </a:pPr>
            <a:r>
              <a:rPr sz="1800">
                <a:solidFill>
                  <a:srgbClr val="FFFFFF"/>
                </a:solidFill>
                <a:latin typeface="Calibri"/>
              </a:rPr>
              <a:t>Right: pay is a hygiene factor</a:t>
            </a:r>
          </a:p>
          <a:p>
            <a:pPr algn="l" marL="342900" indent="-342900">
              <a:spcBef>
                <a:spcPts val="0"/>
              </a:spcBef>
              <a:spcAft>
                <a:spcPts val="800"/>
              </a:spcAft>
              <a:buChar char="•"/>
            </a:pPr>
            <a:r>
              <a:rPr sz="1800">
                <a:solidFill>
                  <a:srgbClr val="FFFFFF"/>
                </a:solidFill>
                <a:latin typeface="Calibri"/>
              </a:rPr>
              <a:t>Fix the gap with responsibility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Facts, theory, fix</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Name the case's facts</a:t>
            </a:r>
          </a:p>
          <a:p>
            <a:pPr algn="l" marL="342900" indent="-342900">
              <a:spcBef>
                <a:spcPts val="0"/>
              </a:spcBef>
              <a:spcAft>
                <a:spcPts val="800"/>
              </a:spcAft>
              <a:buChar char="•"/>
            </a:pPr>
            <a:r>
              <a:rPr sz="1800">
                <a:solidFill>
                  <a:srgbClr val="FFFFFF"/>
                </a:solidFill>
                <a:latin typeface="Calibri"/>
              </a:rPr>
              <a:t>Sort them with one named theory</a:t>
            </a:r>
          </a:p>
          <a:p>
            <a:pPr algn="l" marL="342900" indent="-342900">
              <a:spcBef>
                <a:spcPts val="0"/>
              </a:spcBef>
              <a:spcAft>
                <a:spcPts val="800"/>
              </a:spcAft>
              <a:buChar char="•"/>
            </a:pPr>
            <a:r>
              <a:rPr sz="1800">
                <a:solidFill>
                  <a:srgbClr val="FFFFFF"/>
                </a:solidFill>
                <a:latin typeface="Calibri"/>
              </a:rPr>
              <a:t>Recommend a fix and its reason</a:t>
            </a:r>
          </a:p>
          <a:p>
            <a:pPr algn="l" marL="342900" indent="-342900">
              <a:spcBef>
                <a:spcPts val="0"/>
              </a:spcBef>
              <a:spcAft>
                <a:spcPts val="800"/>
              </a:spcAft>
              <a:buChar char="•"/>
            </a:pPr>
            <a:r>
              <a:rPr sz="1800">
                <a:solidFill>
                  <a:srgbClr val="FFFFFF"/>
                </a:solidFill>
                <a:latin typeface="Calibri"/>
              </a:rPr>
              <a:t>Say what would change the answer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9 OF 9 · THE DIAGNOSIS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helper's case into Claude or ChatGPT</a:t>
            </a:r>
          </a:p>
          <a:p>
            <a:pPr algn="l" marL="342900" indent="-342900">
              <a:spcBef>
                <a:spcPts val="0"/>
              </a:spcBef>
              <a:spcAft>
                <a:spcPts val="800"/>
              </a:spcAft>
              <a:buChar char="•"/>
            </a:pPr>
            <a:r>
              <a:rPr sz="1800">
                <a:solidFill>
                  <a:srgbClr val="FFFFFF"/>
                </a:solidFill>
                <a:latin typeface="Calibri"/>
              </a:rPr>
              <a:t>Check: pay filed as a hygiene factor?</a:t>
            </a:r>
          </a:p>
          <a:p>
            <a:pPr algn="l" marL="342900" indent="-342900">
              <a:spcBef>
                <a:spcPts val="0"/>
              </a:spcBef>
              <a:spcAft>
                <a:spcPts val="800"/>
              </a:spcAft>
              <a:buChar char="•"/>
            </a:pPr>
            <a:r>
              <a:rPr sz="1800">
                <a:solidFill>
                  <a:srgbClr val="FFFFFF"/>
                </a:solidFill>
                <a:latin typeface="Calibri"/>
              </a:rPr>
              <a:t>Check: fix is enrichment, not a raise?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Keeping people engaged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Hygiene, motivators, and fixes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Theories in order, Taylor to Ouchi</a:t>
            </a:r>
          </a:p>
          <a:p>
            <a:pPr algn="l" marL="342900" indent="-342900">
              <a:spcBef>
                <a:spcPts val="0"/>
              </a:spcBef>
              <a:spcAft>
                <a:spcPts val="800"/>
              </a:spcAft>
              <a:buChar char="•"/>
            </a:pPr>
            <a:r>
              <a:rPr sz="1800">
                <a:solidFill>
                  <a:srgbClr val="FFFFFF"/>
                </a:solidFill>
                <a:latin typeface="Calibri"/>
              </a:rPr>
              <a:t>Hygiene met, motivators missing: a gap</a:t>
            </a:r>
          </a:p>
          <a:p>
            <a:pPr algn="l" marL="342900" indent="-342900">
              <a:spcBef>
                <a:spcPts val="0"/>
              </a:spcBef>
              <a:spcAft>
                <a:spcPts val="800"/>
              </a:spcAft>
              <a:buChar char="•"/>
            </a:pPr>
            <a:r>
              <a:rPr sz="1800">
                <a:solidFill>
                  <a:srgbClr val="FFFFFF"/>
                </a:solidFill>
                <a:latin typeface="Calibri"/>
              </a:rPr>
              <a:t>1,000 dollars a year buys no motivator</a:t>
            </a:r>
          </a:p>
          <a:p>
            <a:pPr algn="l" marL="342900" indent="-342900">
              <a:spcBef>
                <a:spcPts val="0"/>
              </a:spcBef>
              <a:spcAft>
                <a:spcPts val="800"/>
              </a:spcAft>
              <a:buChar char="•"/>
            </a:pPr>
            <a:r>
              <a:rPr sz="1800">
                <a:solidFill>
                  <a:srgbClr val="FFFFFF"/>
                </a:solidFill>
                <a:latin typeface="Calibri"/>
              </a:rPr>
              <a:t>Next: the cart's first full year</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Keeping people engaged</dc:title>
  <dc:subject>Keeping people engaged — Week 12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