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Welcome to Week 14. In Week 13 you read the coffee cart's first full year through three financial statements and four ratios. The orienting question for this week is how a growing business pays for its next step, and what the money it borrows or raises really costs. You will meet money's three jobs, the banks and credit unions that hold it, the Federal Reserve, and FDIC deposit insurance. Then you will compare debt and equity financing, stocks and bonds, and the two securities markets, and lay out the cart's financing choice for a second cart with no verdict. For course policy, deadlines, and how your work is graded, the current syllabus is the place to check. Start by thinking of something you wanted that cost more than you had saved.</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Open with the student's own life before any term appears. Most people have wanted something that cost more than they had saved: a laptop, a used car, a semester's books. There are three paths. You can wait and save. You can borrow from a bank or a relative and pay it back with interest. Or you can split the cost with someone who then shares the thing for as long as it lasts. Each path has a price, and the price is different in kind: time, interest, or shared ownership. This week the coffee cart stands at the same fork with larger numbers. DO: ask the room to name one thing they bought by borrowing and one they shared, then sort the answers into debt-like and equity-like on the board, and keep the two columns up for the financing slides later.</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This week's shared dataset is the coffee cart's financing choice, illustrative and constructed for this course, not real data. A second cart costs 20,000 dollars. The year-end balance sheet from Week 13 shows 10,000 dollars of cash, total liabilities of 12,000 dollars, and owner's equity of 16,000 dollars, and year one's net income was 9,000 dollars. The owner has two offers. A lender will lend 20,000 dollars at 8 percent a year. An investor will pay 20,000 dollars for a 25 percent share of the business. We will price both offers in dollars and in ownership, and read debt-to-equity before and after each one. DO: write the four year-end lines on the board, 10,000 cash, 12,000 liabilities, 16,000 owner's equity, 9,000 net income, and leave them up for the whole lecture.</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Financial management is the work of planning how a business raises money and how it uses that money, and it starts by reading the statements. The second cart costs 20,000 dollars, and the year-end balance sheet shows 10,000 dollars of cash, so 20,000 − 10,000 = 10,000 dollars of the price is more than the cart holds in cash. That is true after a profitable year: net income was 9,000 dollars, but the owner withdrew 13,000 dollars, so profit did not pile up as cash, the lesson Week 13 called profit versus cash. Week 3's funding plan already mixed two kinds of money: 20,000 dollars of the owner's own money plus a 10,000-dollar equipment loan, 20,000 + 10,000 = 30,000 dollars. DO: ask why the 9,000 of net income cannot pay for most of the cart; the vetted reply is that cash comes from the balance sheet, which shows only 10,000.</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Money is anything people widely accept in exchange for goods and services that also works as a yardstick for prices and a way to keep buying power for later. Picture an illustrative ride-share driver. Riders pay fares in dollars, so money is a medium of exchange. The driver compares an 18-dollar fare for a 9-mile trip, 18 ÷ 9 = 2 dollars a mile, with a 12-dollar fare for a 4-mile trip, 12 ÷ 4 = 3 dollars a mile, so money is a unit of account; some courses call it a standard or measure of value, and the job matters, not the label. The driver sets aside 150 dollars a week for 4 weeks, 150 × 4 = 600 dollars, so money is a store of value. Money does these jobs well when it is scarce, durable, portable, divisible, and widely accepted. DO: ask which job the 600 dollars is doing; it is the store of value, because no trade is happening yet.</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A financial institution is an organization whose business is holding, lending, or moving money for people and businesses. On the left are the two kinds that take deposits. A commercial bank accepts deposits and makes loans to people and businesses; an illustrative campus bookstore's card sales land in its checking account there. A credit union also accepts deposits and makes loans, but it is a financial cooperative owned by its members, the same member-owned idea as the cooperative you met in Week 4. On the right is the nondepository institution, which does not accept deposits: an insurance company, a pension fund, or a brokerage firm. The cart's insurance comes from an insurer that takes premiums but no deposits. DO: read out three institutions and have students sort each by two questions, does it take deposits and who owns it, then reveal the vetted sort.</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The Federal Reserve is the central bank of the United States, established by the Federal Reserve Act, signed in 1913. Its three key parts are the Board of Governors, a seven-member body that heads the system, the 12 regional Reserve Banks, and the Federal Open Market Committee, which directs open market operations. Congress assigned it two goals, maximum employment and stable prices, the monetary policy named in Week 2; fiscal policy, spending and taxes, belongs to Congress and the President. Its tools are named in words and never computed: open market operations, buying and selling securities; the discount window, lending to banks at the Fed's own rate; reserve requirements; and interest on reserve balances. Reserve requirement ratios have been zero percent since 2020, so that tool is no longer an active lever. DO: ask which of the four named tools is idle and why, then confirm the zero ratio.</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Here is the trap to name out loud. Many students hear news about the Federal Reserve and conclude that it sets every interest rate in the economy, including the rate on the cart's loan offer. The cure: the 8 percent on the second cart's loan is the lender's rate in this case, not a rate the Fed set. The Fed's tools act on banks and the financial markets, and each lender sets the rate on its own loans. A second, older trap returns from Week 2: fiscal policy attributed to the Fed. Spending and taxes are set by Congress and the President, while the Fed runs monetary policy. DO: read two statements aloud, the Fed set the cart's 8 percent and Congress sets the Fed's tools, and have students mark each wrong with its correction before you reveal both cures.</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Deposit insurance is government protection of bank deposits. The Federal Deposit Insurance Corporation, created by the Banking Act of 1933, insures 250,000 dollars per depositor, per insured bank, for each account ownership category, never per account. It covers deposit accounts such as checking, savings, money market deposit accounts, and certificates of deposit. It does not cover stocks, bonds, mutual funds, annuities, life insurance, crypto assets, or safe deposit boxes and their contents. Suppose the cart's 10,000 dollars of cash sits in one ownership category at one insured bank: it is under the 250,000-dollar maximum. An illustrative depositor with 300,000 dollars in one category at one bank has 300,000 − 250,000 = 50,000 dollars above it. This is general education, not advice. DO: ask whether a mutual fund sold at a bank branch is insured; the vetted reply is no, because it is not a deposit.</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Debt financing is raising money by borrowing it, so the business must repay the principal with interest on a schedule whether or not it earns, while the owner keeps full ownership; the principal is the amount borrowed. Equity financing is raising money by selling a share of ownership, so there is no interest and no repayment schedule, but the new owner shares every future profit. The left column is the loan path and the right column is the share path. Week 3's start-up funding plan already used both: the owner's 20,000 dollars was equity, and the 10,000-dollar equipment loan was debt, with 10,000 × 0.10 = 1,000 dollars of interest in year one. The trap is calling debt free money because it does not dilute ownership. DO: return to the board's debt-like and equity-like columns from the hook and add the cart's two offers to them.</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Price both offers from the outline. The loan is 20,000 dollars at 8 percent a year, so its yearly interest is 20,000 × 0.08 = 1,600 dollars a year, owed whether or not the second cart earns, and the owner keeps 100 percent. The investor pays 20,000 dollars for a 25 percent share, so the owner keeps 100 − 25 = 75 percent and the investor holds 25 percent; the investor option's interest is 0 dollars, with no repayment schedule. In words: the loan keeps full ownership but adds a fixed yearly cost, and the share adds no fixed cost but hands an investor a quarter of every future profit. Each option has a cost, stated in its own terms. DO: run the two computations live, pausing before each result for predictions, then ask a student to say what the loan costs in a year when the second cart sells nothing.</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Picture an illustrative bike-shop chain organized as a corporation. Stock, as Week 4 defined it, is shares of ownership in a corporation, which the corporation can sell to raise money, so a stockholder is an owner. A bond is a loan to the company or government that issues it, promising the holder interest and the return of the principal, so a bondholder is a creditor, not an owner. A dividend is a share of profit paid to stockholders, and the board of directors decides whether to pay one; it need not. If the board keeps the year's profit to open stores, the stockholders get no dividend and no promise is broken, while the bondholders are still owed interest. A corporation can sell stock to raise equity; a sole proprietorship has one owner and no shares to sell. DO: ask who is still owed money when the board keeps all profit; the vetted reply is the bondholders.</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Stocks and bonds are securities. In the primary market a company or government sells newly issued securities to investors and receives the money, as when an illustrative city transit agency sells new bonds to pay for buses. In the secondary market investors trade existing securities among themselves, and the issuer receives nothing. The Securities Act of 1933 requires that investors receive significant information about securities offered for public sale. The Securities Exchange Act of 1934 created the Securities and Exchange Commission, the SEC. The Sarbanes-Oxley Act of 2002 aimed to strengthen corporate responsibility and financial disclosure and to combat corporate and accounting fraud. Risk and return travel together: higher expected returns come with wider swings, named in words and never computed. DO: ask which Act created the SEC; the vetted reply is 1934, since the agency came second, a year after the disclosure law.</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Read debt-to-equity, total liabilities divided by owners' equity, the ratio from Week 13. At year-end it is 12,000 ÷ 16,000 = 0.75. With the loan, total liabilities rise to 12,000 + 20,000 = 32,000 dollars, and 32,000 ÷ 16,000 = 2.0, so the cart would owe 2 dollars for each dollar of the owner's claim. With the investor, owners' equity rises to 16,000 + 20,000 = 36,000 dollars, and 12,000 ÷ 36,000 is about 0.33. For scale, year one's net income was 9,000 dollars and the first loan's interest was 1,000 dollars; the new loan would add 1,600 dollars a year. These results are facts. Whether 2.0 is too much debt is a judgment. DO: compute the three ratios live from the board's year-end lines, collecting predictions before each, and ask which line moves under each option.</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This activity puts a chatbot from the approved list, such as Claude or ChatGPT, to work on this week's material. DO: paste this prompt: A coffee cart with 12,000 dollars of liabilities and 16,000 dollars of owner's equity needs 20,000 dollars for a second cart. It can borrow at 8 percent a year or sell a 25 percent share for 20,000 dollars. Compute the yearly interest, the owner's share under each option, and debt-to-equity after each, then tell me which is better. Compare the reply with the outline: 1,600 dollars, 100 and 75 percent, 2.0 and about 0.33. A likely error is a confident verdict, or calling the loan free money; another is FDIC coverage stated per account. The judgment rule for this audit: the chatbot drafts; you recompute every number and label every judgment.</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Recap the week in the order it was taught. Financial management starts by reading the statements, and the cart's 10,000 dollars of cash covers half of a 20,000-dollar second cart. Money is a medium of exchange, a unit of account, and a store of value. Banks and credit unions take deposits; nondepository institutions do not. The Federal Reserve, from 1913, pursues maximum employment and stable prices, and its reserve requirement has been zero percent since 2020. The FDIC insures 250,000 dollars per depositor, per insured bank, for each account ownership category. The loan costs 1,600 dollars a year and lifts debt-to-equity to 2.0; the share leaves the owner 75 percent and debt-to-equity about 0.33, with no verdict. Next week, Week 15 takes the cart past its home market with comparative advantage. DO: ask each student to write one fact and one judgment about the cart's choice before leaving.</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title-band"/>
          <p:cNvSpPr/>
          <p:nvPr/>
        </p:nvSpPr>
        <p:spPr>
          <a:xfrm>
            <a:off x="0" y="0"/>
            <a:ext cx="12192000" cy="397764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ctrTitle"/>
          </p:nvPr>
        </p:nvSpPr>
        <p:spPr>
          <a:xfrm>
            <a:off x="731520" y="1234440"/>
            <a:ext cx="10728960" cy="2057400"/>
          </a:xfrm>
        </p:spPr>
        <p:txBody>
          <a:bodyPr wrap="square" lIns="45720" rIns="45720" tIns="0" bIns="0" anchor="b">
            <a:noAutofit/>
          </a:bodyPr>
          <a:lstStyle/>
          <a:p>
            <a:pPr algn="l">
              <a:buNone/>
            </a:pPr>
            <a:r>
              <a:rPr b="1" sz="4000">
                <a:solidFill>
                  <a:srgbClr val="FFFFFF"/>
                </a:solidFill>
                <a:latin typeface="Calibri Light"/>
              </a:rPr>
              <a:t>Paying for growth</a:t>
            </a:r>
          </a:p>
        </p:txBody>
      </p:sp>
      <p:sp>
        <p:nvSpPr>
          <p:cNvPr id="3" name="Subtitle 2"/>
          <p:cNvSpPr>
            <a:spLocks noGrp="1"/>
          </p:cNvSpPr>
          <p:nvPr>
            <p:ph type="subTitle" idx="1"/>
          </p:nvPr>
        </p:nvSpPr>
        <p:spPr>
          <a:xfrm>
            <a:off x="731520" y="4526280"/>
            <a:ext cx="10728960" cy="1508760"/>
          </a:xfrm>
        </p:spPr>
        <p:txBody>
          <a:bodyPr wrap="square" lIns="45720" rIns="45720" tIns="0" bIns="0" anchor="t">
            <a:noAutofit/>
          </a:bodyPr>
          <a:lstStyle/>
          <a:p>
            <a:pPr algn="l" marL="0" indent="0">
              <a:spcBef>
                <a:spcPts val="0"/>
              </a:spcBef>
              <a:buNone/>
            </a:pPr>
            <a:r>
              <a:rPr sz="2000">
                <a:solidFill>
                  <a:srgbClr val="2E75B6"/>
                </a:solidFill>
                <a:latin typeface="Calibri"/>
              </a:rPr>
              <a:t>Week 14 · Money, Banking &amp; Financial Management</a:t>
            </a:r>
          </a:p>
        </p:txBody>
      </p:sp>
      <p:sp>
        <p:nvSpPr>
          <p:cNvPr id="5" name="cm-accent-rule"/>
          <p:cNvSpPr/>
          <p:nvPr/>
        </p:nvSpPr>
        <p:spPr>
          <a:xfrm>
            <a:off x="731520" y="4251960"/>
            <a:ext cx="3657600" cy="63500"/>
          </a:xfrm>
          <a:prstGeom prst="rect">
            <a:avLst/>
          </a:prstGeom>
          <a:solidFill>
            <a:srgbClr val="2E75B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9235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WEEK 14 · PAYING FOR GROWTH</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2E75B6"/>
                </a:solidFill>
                <a:latin typeface="Calibri"/>
              </a:rPr>
              <a:t>1</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Borrow, wait, or share?</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01</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THE QUESTION BEHIND THIS WEEK</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Meet the financing choice</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02</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OUR DATASET THIS WEEK</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Half the price is missing</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Second cart: 20,000 dollars</a:t>
            </a:r>
          </a:p>
          <a:p>
            <a:pPr algn="l" marL="342900" indent="-342900">
              <a:spcBef>
                <a:spcPts val="0"/>
              </a:spcBef>
              <a:spcAft>
                <a:spcPts val="800"/>
              </a:spcAft>
              <a:buChar char="•"/>
            </a:pPr>
            <a:r>
              <a:rPr sz="1800">
                <a:solidFill>
                  <a:srgbClr val="FFFFFF"/>
                </a:solidFill>
                <a:latin typeface="Calibri"/>
              </a:rPr>
              <a:t>20,000 − 10,000 = 10,000 dollars above cash</a:t>
            </a:r>
          </a:p>
          <a:p>
            <a:pPr algn="l" marL="342900" indent="-342900">
              <a:spcBef>
                <a:spcPts val="0"/>
              </a:spcBef>
              <a:spcAft>
                <a:spcPts val="800"/>
              </a:spcAft>
              <a:buChar char="•"/>
            </a:pPr>
            <a:r>
              <a:rPr sz="1800">
                <a:solidFill>
                  <a:srgbClr val="FFFFFF"/>
                </a:solidFill>
                <a:latin typeface="Calibri"/>
              </a:rPr>
              <a:t>Start-up: 20,000 + 10,000 = 30,000 dollars</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1 OF 9 · WORKED EXAMPLE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4</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Paying for growth</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Exchange, measure, store</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Medium of exchange: accepted in trade</a:t>
            </a:r>
          </a:p>
          <a:p>
            <a:pPr algn="l" marL="342900" indent="-342900">
              <a:spcBef>
                <a:spcPts val="0"/>
              </a:spcBef>
              <a:spcAft>
                <a:spcPts val="800"/>
              </a:spcAft>
              <a:buChar char="•"/>
            </a:pPr>
            <a:r>
              <a:rPr sz="1800">
                <a:solidFill>
                  <a:srgbClr val="FFFFFF"/>
                </a:solidFill>
                <a:latin typeface="Calibri"/>
              </a:rPr>
              <a:t>Unit of account: 2 versus 3 dollars a mile</a:t>
            </a:r>
          </a:p>
          <a:p>
            <a:pPr algn="l" marL="342900" indent="-342900">
              <a:spcBef>
                <a:spcPts val="0"/>
              </a:spcBef>
              <a:spcAft>
                <a:spcPts val="800"/>
              </a:spcAft>
              <a:buChar char="•"/>
            </a:pPr>
            <a:r>
              <a:rPr sz="1800">
                <a:solidFill>
                  <a:srgbClr val="FFFFFF"/>
                </a:solidFill>
                <a:latin typeface="Calibri"/>
              </a:rPr>
              <a:t>Store of value: 150 × 4 = 600 dollars</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2 OF 9 · MONEY'S THREE JOBS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5</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Paying for growth</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14</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Deposits or no deposits?</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Commercial bank: deposits and loans</a:t>
            </a:r>
          </a:p>
          <a:p>
            <a:pPr algn="l" marL="342900" indent="-342900">
              <a:spcBef>
                <a:spcPts val="0"/>
              </a:spcBef>
              <a:spcAft>
                <a:spcPts val="800"/>
              </a:spcAft>
              <a:buChar char="•"/>
            </a:pPr>
            <a:r>
              <a:rPr sz="1800">
                <a:solidFill>
                  <a:srgbClr val="FFFFFF"/>
                </a:solidFill>
                <a:latin typeface="Calibri"/>
              </a:rPr>
              <a:t>Credit union: member-owned cooperative</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Nondepository: takes no deposits</a:t>
            </a:r>
          </a:p>
          <a:p>
            <a:pPr algn="l" marL="342900" indent="-342900">
              <a:spcBef>
                <a:spcPts val="0"/>
              </a:spcBef>
              <a:spcAft>
                <a:spcPts val="800"/>
              </a:spcAft>
              <a:buChar char="•"/>
            </a:pPr>
            <a:r>
              <a:rPr sz="1800">
                <a:solidFill>
                  <a:srgbClr val="FFFFFF"/>
                </a:solidFill>
                <a:latin typeface="Calibri"/>
              </a:rPr>
              <a:t>Insurers, pension funds, brokerage firms</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3 OF 9 · WHO HOLDS THE MONEY</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6</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Paying for growth</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14</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The bank behind banks</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Federal Reserve Act, signed 1913</a:t>
            </a:r>
          </a:p>
          <a:p>
            <a:pPr algn="l" marL="342900" indent="-342900">
              <a:spcBef>
                <a:spcPts val="0"/>
              </a:spcBef>
              <a:spcAft>
                <a:spcPts val="800"/>
              </a:spcAft>
              <a:buChar char="•"/>
            </a:pPr>
            <a:r>
              <a:rPr sz="1800">
                <a:solidFill>
                  <a:srgbClr val="FFFFFF"/>
                </a:solidFill>
                <a:latin typeface="Calibri"/>
              </a:rPr>
              <a:t>Board of Governors, 12 Reserve Banks, FOMC</a:t>
            </a:r>
          </a:p>
          <a:p>
            <a:pPr algn="l" marL="342900" indent="-342900">
              <a:spcBef>
                <a:spcPts val="0"/>
              </a:spcBef>
              <a:spcAft>
                <a:spcPts val="800"/>
              </a:spcAft>
              <a:buChar char="•"/>
            </a:pPr>
            <a:r>
              <a:rPr sz="1800">
                <a:solidFill>
                  <a:srgbClr val="FFFFFF"/>
                </a:solidFill>
                <a:latin typeface="Calibri"/>
              </a:rPr>
              <a:t>Goals: maximum employment, stable prices</a:t>
            </a:r>
          </a:p>
          <a:p>
            <a:pPr algn="l" marL="342900" indent="-342900">
              <a:spcBef>
                <a:spcPts val="0"/>
              </a:spcBef>
              <a:spcAft>
                <a:spcPts val="800"/>
              </a:spcAft>
              <a:buChar char="•"/>
            </a:pPr>
            <a:r>
              <a:rPr sz="1800">
                <a:solidFill>
                  <a:srgbClr val="FFFFFF"/>
                </a:solidFill>
                <a:latin typeface="Calibri"/>
              </a:rPr>
              <a:t>Reserve requirement: zero percent since 2020</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4 OF 9 · THE FEDERAL RESERVE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7</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Paying for growth</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14</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The Fed sets every rate?</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Wrong: the Fed set the cart's 8 percent</a:t>
            </a:r>
          </a:p>
          <a:p>
            <a:pPr algn="l" marL="342900" indent="-342900">
              <a:spcBef>
                <a:spcPts val="0"/>
              </a:spcBef>
              <a:spcAft>
                <a:spcPts val="800"/>
              </a:spcAft>
              <a:buChar char="•"/>
            </a:pPr>
            <a:r>
              <a:rPr sz="1800">
                <a:solidFill>
                  <a:srgbClr val="FFFFFF"/>
                </a:solidFill>
                <a:latin typeface="Calibri"/>
              </a:rPr>
              <a:t>Right: the lender set that rate</a:t>
            </a:r>
          </a:p>
          <a:p>
            <a:pPr algn="l" marL="342900" indent="-342900">
              <a:spcBef>
                <a:spcPts val="0"/>
              </a:spcBef>
              <a:spcAft>
                <a:spcPts val="800"/>
              </a:spcAft>
              <a:buChar char="•"/>
            </a:pPr>
            <a:r>
              <a:rPr sz="1800">
                <a:solidFill>
                  <a:srgbClr val="FFFFFF"/>
                </a:solidFill>
                <a:latin typeface="Calibri"/>
              </a:rPr>
              <a:t>Fed tools act on banks and markets</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THE TRAP EVERYONE FALLS FOR</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8</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Paying for growth</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14</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Insured, in the FDIC's words</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250,000 dollars per depositor, per insured bank</a:t>
            </a:r>
          </a:p>
          <a:p>
            <a:pPr algn="l" marL="342900" indent="-342900">
              <a:spcBef>
                <a:spcPts val="0"/>
              </a:spcBef>
              <a:spcAft>
                <a:spcPts val="800"/>
              </a:spcAft>
              <a:buChar char="•"/>
            </a:pPr>
            <a:r>
              <a:rPr sz="1800">
                <a:solidFill>
                  <a:srgbClr val="FFFFFF"/>
                </a:solidFill>
                <a:latin typeface="Calibri"/>
              </a:rPr>
              <a:t>For each account ownership category</a:t>
            </a:r>
          </a:p>
          <a:p>
            <a:pPr algn="l" marL="342900" indent="-342900">
              <a:spcBef>
                <a:spcPts val="0"/>
              </a:spcBef>
              <a:spcAft>
                <a:spcPts val="800"/>
              </a:spcAft>
              <a:buChar char="•"/>
            </a:pPr>
            <a:r>
              <a:rPr sz="1800">
                <a:solidFill>
                  <a:srgbClr val="FFFFFF"/>
                </a:solidFill>
                <a:latin typeface="Calibri"/>
              </a:rPr>
              <a:t>Cart's 10,000 dollars: under the maximum</a:t>
            </a:r>
          </a:p>
          <a:p>
            <a:pPr algn="l" marL="342900" indent="-342900">
              <a:spcBef>
                <a:spcPts val="0"/>
              </a:spcBef>
              <a:spcAft>
                <a:spcPts val="800"/>
              </a:spcAft>
              <a:buChar char="•"/>
            </a:pPr>
            <a:r>
              <a:rPr sz="1800">
                <a:solidFill>
                  <a:srgbClr val="FFFFFF"/>
                </a:solidFill>
                <a:latin typeface="Calibri"/>
              </a:rPr>
              <a:t>300,000 − 250,000 = 50,000 dollars above it</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5 OF 9 · WORKED EXAMPLE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9</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Paying for growth</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14</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Debt versus equity</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Debt: borrow, repay with interest</a:t>
            </a:r>
          </a:p>
          <a:p>
            <a:pPr algn="l" marL="342900" indent="-342900">
              <a:spcBef>
                <a:spcPts val="0"/>
              </a:spcBef>
              <a:spcAft>
                <a:spcPts val="800"/>
              </a:spcAft>
              <a:buChar char="•"/>
            </a:pPr>
            <a:r>
              <a:rPr sz="1800">
                <a:solidFill>
                  <a:srgbClr val="FFFFFF"/>
                </a:solidFill>
                <a:latin typeface="Calibri"/>
              </a:rPr>
              <a:t>Owner keeps 100 percent</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Equity: sell a share of ownership</a:t>
            </a:r>
          </a:p>
          <a:p>
            <a:pPr algn="l" marL="342900" indent="-342900">
              <a:spcBef>
                <a:spcPts val="0"/>
              </a:spcBef>
              <a:spcAft>
                <a:spcPts val="800"/>
              </a:spcAft>
              <a:buChar char="•"/>
            </a:pPr>
            <a:r>
              <a:rPr sz="1800">
                <a:solidFill>
                  <a:srgbClr val="FFFFFF"/>
                </a:solidFill>
                <a:latin typeface="Calibri"/>
              </a:rPr>
              <a:t>No interest; shares every future profit</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6 OF 9 · TWO WAYS TO PAY</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10</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Paying for growth</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14</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Price both offers</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Loan: 20,000 × 0.08 = 1,600 dollars a year</a:t>
            </a:r>
          </a:p>
          <a:p>
            <a:pPr algn="l" marL="342900" indent="-342900">
              <a:spcBef>
                <a:spcPts val="0"/>
              </a:spcBef>
              <a:spcAft>
                <a:spcPts val="800"/>
              </a:spcAft>
              <a:buChar char="•"/>
            </a:pPr>
            <a:r>
              <a:rPr sz="1800">
                <a:solidFill>
                  <a:srgbClr val="FFFFFF"/>
                </a:solidFill>
                <a:latin typeface="Calibri"/>
              </a:rPr>
              <a:t>Loan: owner keeps 100 percent</a:t>
            </a:r>
          </a:p>
          <a:p>
            <a:pPr algn="l" marL="342900" indent="-342900">
              <a:spcBef>
                <a:spcPts val="0"/>
              </a:spcBef>
              <a:spcAft>
                <a:spcPts val="800"/>
              </a:spcAft>
              <a:buChar char="•"/>
            </a:pPr>
            <a:r>
              <a:rPr sz="1800">
                <a:solidFill>
                  <a:srgbClr val="FFFFFF"/>
                </a:solidFill>
                <a:latin typeface="Calibri"/>
              </a:rPr>
              <a:t>Investor: 100 − 25 = 75 percent</a:t>
            </a:r>
          </a:p>
          <a:p>
            <a:pPr algn="l" marL="342900" indent="-342900">
              <a:spcBef>
                <a:spcPts val="0"/>
              </a:spcBef>
              <a:spcAft>
                <a:spcPts val="800"/>
              </a:spcAft>
              <a:buChar char="•"/>
            </a:pPr>
            <a:r>
              <a:rPr sz="1800">
                <a:solidFill>
                  <a:srgbClr val="FFFFFF"/>
                </a:solidFill>
                <a:latin typeface="Calibri"/>
              </a:rPr>
              <a:t>Investor: 0 dollars of interest, no schedule</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6 OF 9 · WORKED EXAMPLE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11</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Paying for growth</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14</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Stocks versus bonds</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Stock: shares of ownership</a:t>
            </a:r>
          </a:p>
          <a:p>
            <a:pPr algn="l" marL="342900" indent="-342900">
              <a:spcBef>
                <a:spcPts val="0"/>
              </a:spcBef>
              <a:spcAft>
                <a:spcPts val="800"/>
              </a:spcAft>
              <a:buChar char="•"/>
            </a:pPr>
            <a:r>
              <a:rPr sz="1800">
                <a:solidFill>
                  <a:srgbClr val="FFFFFF"/>
                </a:solidFill>
                <a:latin typeface="Calibri"/>
              </a:rPr>
              <a:t>Stockholder: an owner</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Bond: a loan to the issuer</a:t>
            </a:r>
          </a:p>
          <a:p>
            <a:pPr algn="l" marL="342900" indent="-342900">
              <a:spcBef>
                <a:spcPts val="0"/>
              </a:spcBef>
              <a:spcAft>
                <a:spcPts val="800"/>
              </a:spcAft>
              <a:buChar char="•"/>
            </a:pPr>
            <a:r>
              <a:rPr sz="1800">
                <a:solidFill>
                  <a:srgbClr val="FFFFFF"/>
                </a:solidFill>
                <a:latin typeface="Calibri"/>
              </a:rPr>
              <a:t>Bondholder: a creditor, not owner</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7 OF 9 · OWNERS AND LENDERS</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12</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Paying for growth</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14</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New issue or resale?</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Primary market: issuer receives the money</a:t>
            </a:r>
          </a:p>
          <a:p>
            <a:pPr algn="l" marL="342900" indent="-342900">
              <a:spcBef>
                <a:spcPts val="0"/>
              </a:spcBef>
              <a:spcAft>
                <a:spcPts val="800"/>
              </a:spcAft>
              <a:buChar char="•"/>
            </a:pPr>
            <a:r>
              <a:rPr sz="1800">
                <a:solidFill>
                  <a:srgbClr val="FFFFFF"/>
                </a:solidFill>
                <a:latin typeface="Calibri"/>
              </a:rPr>
              <a:t>Secondary market: investors trade, issuer gets nothing</a:t>
            </a:r>
          </a:p>
          <a:p>
            <a:pPr algn="l" marL="342900" indent="-342900">
              <a:spcBef>
                <a:spcPts val="0"/>
              </a:spcBef>
              <a:spcAft>
                <a:spcPts val="800"/>
              </a:spcAft>
              <a:buChar char="•"/>
            </a:pPr>
            <a:r>
              <a:rPr sz="1800">
                <a:solidFill>
                  <a:srgbClr val="FFFFFF"/>
                </a:solidFill>
                <a:latin typeface="Calibri"/>
              </a:rPr>
              <a:t>Securities Act of 1933; Exchange Act of 1934</a:t>
            </a:r>
          </a:p>
          <a:p>
            <a:pPr algn="l" marL="342900" indent="-342900">
              <a:spcBef>
                <a:spcPts val="0"/>
              </a:spcBef>
              <a:spcAft>
                <a:spcPts val="800"/>
              </a:spcAft>
              <a:buChar char="•"/>
            </a:pPr>
            <a:r>
              <a:rPr sz="1800">
                <a:solidFill>
                  <a:srgbClr val="FFFFFF"/>
                </a:solidFill>
                <a:latin typeface="Calibri"/>
              </a:rPr>
              <a:t>Sarbanes-Oxley Act of 2002</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8 OF 9 · MARKETS AND LAWS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13</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Paying for growth</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14</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Debt-to-equity, three ways</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Now: 12,000 ÷ 16,000 = 0.75</a:t>
            </a:r>
          </a:p>
          <a:p>
            <a:pPr algn="l" marL="342900" indent="-342900">
              <a:spcBef>
                <a:spcPts val="0"/>
              </a:spcBef>
              <a:spcAft>
                <a:spcPts val="800"/>
              </a:spcAft>
              <a:buChar char="•"/>
            </a:pPr>
            <a:r>
              <a:rPr sz="1800">
                <a:solidFill>
                  <a:srgbClr val="FFFFFF"/>
                </a:solidFill>
                <a:latin typeface="Calibri"/>
              </a:rPr>
              <a:t>Loan: 32,000 ÷ 16,000 = 2.0</a:t>
            </a:r>
          </a:p>
          <a:p>
            <a:pPr algn="l" marL="342900" indent="-342900">
              <a:spcBef>
                <a:spcPts val="0"/>
              </a:spcBef>
              <a:spcAft>
                <a:spcPts val="800"/>
              </a:spcAft>
              <a:buChar char="•"/>
            </a:pPr>
            <a:r>
              <a:rPr sz="1800">
                <a:solidFill>
                  <a:srgbClr val="FFFFFF"/>
                </a:solidFill>
                <a:latin typeface="Calibri"/>
              </a:rPr>
              <a:t>Investor: 12,000 ÷ 36,000, about 0.33</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9 OF 9 · WORKED EXAMPLE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14</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Paying for growth</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Audit the chatbot</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Paste the cart's two offers into Claude or ChatGPT</a:t>
            </a:r>
          </a:p>
          <a:p>
            <a:pPr algn="l" marL="342900" indent="-342900">
              <a:spcBef>
                <a:spcPts val="0"/>
              </a:spcBef>
              <a:spcAft>
                <a:spcPts val="800"/>
              </a:spcAft>
              <a:buChar char="•"/>
            </a:pPr>
            <a:r>
              <a:rPr sz="1800">
                <a:solidFill>
                  <a:srgbClr val="FFFFFF"/>
                </a:solidFill>
                <a:latin typeface="Calibri"/>
              </a:rPr>
              <a:t>Check: interest 1,600 dollars, owner 75 percent?</a:t>
            </a:r>
          </a:p>
          <a:p>
            <a:pPr algn="l" marL="342900" indent="-342900">
              <a:spcBef>
                <a:spcPts val="0"/>
              </a:spcBef>
              <a:spcAft>
                <a:spcPts val="800"/>
              </a:spcAft>
              <a:buChar char="•"/>
            </a:pPr>
            <a:r>
              <a:rPr sz="1800">
                <a:solidFill>
                  <a:srgbClr val="FFFFFF"/>
                </a:solidFill>
                <a:latin typeface="Calibri"/>
              </a:rPr>
              <a:t>Check: a verdict where none belongs?</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THIS WEEK'S AUDIT · CHECK THE MACHINE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15</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Paying for growth</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14</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4" name="cm-closing-band"/>
          <p:cNvSpPr/>
          <p:nvPr/>
        </p:nvSpPr>
        <p:spPr>
          <a:xfrm>
            <a:off x="0" y="4251960"/>
            <a:ext cx="12192000" cy="2606040"/>
          </a:xfrm>
          <a:prstGeom prst="rect">
            <a:avLst/>
          </a:prstGeom>
          <a:solidFill>
            <a:srgbClr val="132F4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434840"/>
            <a:ext cx="10728960" cy="2240280"/>
          </a:xfrm>
        </p:spPr>
        <p:txBody>
          <a:bodyPr wrap="square" lIns="45720" rIns="45720" tIns="0" bIns="0" anchor="ctr">
            <a:noAutofit/>
          </a:bodyPr>
          <a:lstStyle/>
          <a:p>
            <a:pPr algn="l">
              <a:buNone/>
            </a:pPr>
            <a:r>
              <a:rPr b="1" sz="4000">
                <a:solidFill>
                  <a:srgbClr val="FFFFFF"/>
                </a:solidFill>
                <a:latin typeface="Calibri Light"/>
              </a:rPr>
              <a:t>Money, banks, and the choice</a:t>
            </a:r>
          </a:p>
        </p:txBody>
      </p:sp>
      <p:sp>
        <p:nvSpPr>
          <p:cNvPr id="3" name="Content Placeholder 2"/>
          <p:cNvSpPr>
            <a:spLocks noGrp="1"/>
          </p:cNvSpPr>
          <p:nvPr>
            <p:ph idx="1"/>
          </p:nvPr>
        </p:nvSpPr>
        <p:spPr>
          <a:xfrm>
            <a:off x="731520" y="914400"/>
            <a:ext cx="10728960" cy="30632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Money: exchange, account, store</a:t>
            </a:r>
          </a:p>
          <a:p>
            <a:pPr algn="l" marL="342900" indent="-342900">
              <a:spcBef>
                <a:spcPts val="0"/>
              </a:spcBef>
              <a:spcAft>
                <a:spcPts val="800"/>
              </a:spcAft>
              <a:buChar char="•"/>
            </a:pPr>
            <a:r>
              <a:rPr sz="1800">
                <a:solidFill>
                  <a:srgbClr val="FFFFFF"/>
                </a:solidFill>
                <a:latin typeface="Calibri"/>
              </a:rPr>
              <a:t>FDIC: per depositor, per bank, per category</a:t>
            </a:r>
          </a:p>
          <a:p>
            <a:pPr algn="l" marL="342900" indent="-342900">
              <a:spcBef>
                <a:spcPts val="0"/>
              </a:spcBef>
              <a:spcAft>
                <a:spcPts val="800"/>
              </a:spcAft>
              <a:buChar char="•"/>
            </a:pPr>
            <a:r>
              <a:rPr sz="1800">
                <a:solidFill>
                  <a:srgbClr val="FFFFFF"/>
                </a:solidFill>
                <a:latin typeface="Calibri"/>
              </a:rPr>
              <a:t>Loan: 1,600 a year; debt-to-equity 2.0</a:t>
            </a:r>
          </a:p>
          <a:p>
            <a:pPr algn="l" marL="342900" indent="-342900">
              <a:spcBef>
                <a:spcPts val="0"/>
              </a:spcBef>
              <a:spcAft>
                <a:spcPts val="800"/>
              </a:spcAft>
              <a:buChar char="•"/>
            </a:pPr>
            <a:r>
              <a:rPr sz="1800">
                <a:solidFill>
                  <a:srgbClr val="FFFFFF"/>
                </a:solidFill>
                <a:latin typeface="Calibri"/>
              </a:rPr>
              <a:t>Investor: owner keeps 75 percent; about 0.33</a:t>
            </a:r>
          </a:p>
        </p:txBody>
      </p:sp>
      <p:sp>
        <p:nvSpPr>
          <p:cNvPr id="6" name="cm-accent-rule"/>
          <p:cNvSpPr/>
          <p:nvPr/>
        </p:nvSpPr>
        <p:spPr>
          <a:xfrm>
            <a:off x="0" y="4251960"/>
            <a:ext cx="12192000" cy="762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41239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BEFORE NEXT CLASS</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16</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Paying for growth</dc:title>
  <dc:subject>Paying for growth — Week 14</dc:subject>
  <dc:creator>The Course Maker</dc:creator>
  <cp:keywords>blue-dominant</cp:keywords>
  <dc:description>generated using python-pptx</dc:description>
  <cp:lastModifiedBy>Steve Canny</cp:lastModifiedBy>
  <cp:revision>1</cp:revision>
  <dcterms:created xsi:type="dcterms:W3CDTF">2013-01-27T09:14:16Z</dcterms:created>
  <dcterms:modified xsi:type="dcterms:W3CDTF">2013-01-27T09:15:58Z</dcterms:modified>
  <cp:category>deck-theme:blue-dominant</cp:category>
  <dc:language>en-US</dc:language>
</cp:coreProperties>
</file>