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your first programming course. Today we go from zero to a running program. Ground rules: this is a studio — laptops open, you type every example with me and run it. Grading is mostly coursework (tutorials, quizzes, weekly coding labs, assignments, discussions) plus a midterm and final. AI is your pair-programmer on coursework, but it is NOT allowed on quizzes or the exams. One promise: by the end of this week you'll have written real code, run it, and read your first error message. Let's begin.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both live. print('2' + '3') prints 23 — the quotes make these STRINGS, and + JOINS strings (concatenation), it doesn't add. print(2 + 3) prints 5 — no quotes means numbers, and + ADDS them. Same plus sign, completely different jobs, decided entirely by the quotes. This is a top-three beginner confusion; come back to it often. Outputs are run-verified: 23 and 5.</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Reframe errors as help, not failure. When Python can't run your code it stops and prints an error message (an exception). The trick: read it from the BOTTOM up — the last line names the kind of error and gives a hint; the lines above point at where. Reassure them: every professional sees dozens of these a day. An error isn't the computer being mad — it's the computer telling you exactly where the problem is.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both with live demos. SyntaxError = the code's GRAMMAR is broken (a missing ) or a missing quote); Python won't run any of it. Demo: print('hi'  → run-verified SyntaxError: '(' was never closed. NameError = grammar is fine but you used a NAME Python doesn't know — often a forgotten quote. Demo: print(Hello) → run-verified NameError: name 'Hello' is not defined; fix with quotes: print('Hello') → Hello. Have them say which is which for two more snippets.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Debug it together. Run it: run-verified NameError: name 'Print' is not defined. Read the message: Python doesn't know a name 'Print'. But we meant the print command… the bug is the capital P. Python is CASE-SENSITIVE — Print and print are different names, and only lowercase print is the built-in. Fix and run: print('hello') → hello. Land the meta-lesson: debugging is a loop, not a flash of genius — run, read the error, change one thing, run again.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three tools they'll use all term. (1) The online Python editor (online-python.com) — write and run code in the browser, nothing to install. (2) Python Tutor (pythontutor.com) — paste a program and WATCH it run step by step; we'll use it constantly for tracing. (3) An approved chatbot as a pair-programmer — but CHECK its work. Demo the AI-critique: ask a chatbot 'what does print(10 / 2) print?' — it often says 5, but the real answer is 5.0 (division gives a float). The habit all term: the tool drafts, you run it and judge.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module. Lecture Tutorial 1 (AI tutor, ~60–90 min, submit the share link) — computational thinking, print, tracing, errors. Quiz 1 (10 pts, no AI). Discussion 1 — 'Explain It &amp; Break It Down' (post the AI summary + chat link, reply to two peers). Assignment 1 — 'Your First Programs' (write three tiny programs + predict one). Coding Lab 1 — 'Hello, Run, Fix' (write, trace, debug; 50 pts). Everything is due Sunday. Tell them to start with the tutorial, then the lab. Open the Start Here page first.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Right now our programs can only say fixed things. Next week we give them MEMORY — variables — so a program can hold a value, do math with it, and change what it does. We'll meet the core data types: int, float, str, and bool, and the precedence rules behind expressions. Leave them curious: 'Next week your programs start to remember.' End class by reminding them to run their first programs before Sunday.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this live: ask the class to shout steps for making a peanut-butter sandwich, and follow them LITERALLY. 'Put peanut butter on the bread' — set the closed jar on the closed bag. The room laughs; nothing got spread. That's the whole lesson of the course in one bit: a computer does EXACTLY what you say, in the exact order, with zero common sense. Precision isn't fussiness here — it's the job. Memory hook to put on the board: 'The computer does exactly what you wrote, not what you meant.'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target for the week. By Friday everyone can: explain what a program and an algorithm are; write and run a program with print; predict what a short program prints and then confirm by running it; and read an error message to fix a bug. Tell them: you need NO background — just a willingness to be wrong about what print(2 + 3 * 4) does, and to run the code to find out. Keep it warm; many are nervous about their first code.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word. A PROGRAM is a list of precise instructions a computer carries out IN ORDER. That's it. Like a recipe: do this, then this, then this. The computer reads top to bottom and does each step exactly. Give the everyday analogy that fits best — a recipe, or turn-by-turn driving directions. Don't rush; this is the foundational mental model. Ask: 'What's another everyday list-of-steps-in-order?' Collect two or three answers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 ALGORITHM is the step-by-step PLAN for solving a problem — independent of any language. Writing that plan in Python is CODING. Computational thinking is the skill of breaking a messy problem into small, exact steps (decomposition). Worked example out loud: 'find the larger of two numbers' — look at both; if the first is bigger, answer first; otherwise answer second. We solved it in plain English first. Code is just translating a clear plan into exact instructions; a fuzzy plan makes buggy code.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line to repeat all term. The computer has no judgment and will not figure out what you meant. Every step must be spelled out, in order, exactly. This isn't a flaw — it's WHY computers are reliable. Tie back to the sandwich: it didn't 'know' to open the jar. Tell them: most bugs this semester are precision failures — a forgotten quote, a capital letter, a wrong order. Learning to be exact is most of learning to program.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Everyone types this into the online editor and presses Run. Output (run-verified): Hello, world! Teach the parts: print is a command that DISPLAYS what's in the parentheses; the text in quotes is a STRING; the parentheses hold the ARGUMENT you give print. Then add a second line — print('Setting up') then print('Ready to code') — to show programs run TOP TO BOTTOM, each print on its own line. Celebrate it: 'You just ran a program.' This is the moment many students have never had before.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loop and put it on a slide they'll photograph: EDIT your code, RUN it, READ the output (or the error), FIX, and repeat. This is the whole job. Drive the key mindset: running isn't the reward at the end — it's HOW you find out what your code actually does. You'll run code thousands of times this term. The students who thrive are the ones who run early and often instead of staring and guessing.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Have the room vote on the output BEFORE running. Most say 20 (adding left to right). Now run it: the output is 14. Why? Operator precedence — multiplication before addition: 3 * 4 = 12, then 2 + 12 = 14. This is THE day-one lesson in why we run code instead of trusting our gut. Then show parentheses change it: print((2 + 3) * 4) is 20 (run-verified). Let the surprise land — it makes the 'always run it' habit stick.</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Hello,</a:t>
            </a:r>
          </a:p>
          <a:p>
            <a:pPr algn="ctr"/>
            <a:r>
              <a:rPr sz="8000" b="1">
                <a:solidFill>
                  <a:srgbClr val="FFFFFF"/>
                </a:solidFill>
                <a:latin typeface="Arial"/>
              </a:rPr>
              <a:t>World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is a program — and how does code actually run?</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QUOTES CHANGE EVERYTHING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"2" + "3"</a:t>
            </a:r>
          </a:p>
          <a:p>
            <a:pPr algn="ctr"/>
            <a:r>
              <a:rPr sz="4000" b="1">
                <a:solidFill>
                  <a:srgbClr val="FFFFFF"/>
                </a:solidFill>
                <a:latin typeface="Courier New"/>
              </a:rPr>
              <a:t>vs   2 + 3</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WHEN IT BREAKS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Read the error</a:t>
            </a:r>
          </a:p>
          <a:p>
            <a:pPr algn="ctr"/>
            <a:r>
              <a:rPr sz="6000" b="1">
                <a:solidFill>
                  <a:srgbClr val="FFFFFF"/>
                </a:solidFill>
                <a:latin typeface="Arial"/>
              </a:rPr>
              <a:t>bottom-up</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COMMON ERRORS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SyntaxError</a:t>
            </a:r>
          </a:p>
          <a:p>
            <a:pPr algn="ctr"/>
            <a:r>
              <a:rPr sz="6000" b="1">
                <a:solidFill>
                  <a:srgbClr val="FFFFFF"/>
                </a:solidFill>
                <a:latin typeface="Arial"/>
              </a:rPr>
              <a:t>vs NameError</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&amp; FIX THE BUG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200" b="1">
                <a:solidFill>
                  <a:srgbClr val="FFFFFF"/>
                </a:solidFill>
                <a:latin typeface="Courier New"/>
              </a:rPr>
              <a:t>Print("hello")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why won't it run?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TOOLBOX</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Run it. Watch it.</a:t>
            </a:r>
          </a:p>
          <a:p>
            <a:pPr algn="ctr"/>
            <a:r>
              <a:rPr sz="4600" b="1">
                <a:solidFill>
                  <a:srgbClr val="FFFFFF"/>
                </a:solidFill>
                <a:latin typeface="Arial"/>
              </a:rPr>
              <a:t>Check the AI.</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Lab · Assignment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Variables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giving your program a memory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 · DAY ONE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Make me a</a:t>
            </a:r>
          </a:p>
          <a:p>
            <a:pPr algn="ctr"/>
            <a:r>
              <a:rPr sz="8000" b="1">
                <a:solidFill>
                  <a:srgbClr val="FFFFFF"/>
                </a:solidFill>
                <a:latin typeface="Arial"/>
              </a:rPr>
              <a:t>sandwich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…and watch the computer take you literally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WEEK'S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What is</a:t>
            </a:r>
          </a:p>
          <a:p>
            <a:pPr algn="ctr"/>
            <a:r>
              <a:rPr sz="8000" b="1">
                <a:solidFill>
                  <a:srgbClr val="FFFFFF"/>
                </a:solidFill>
                <a:latin typeface="Arial"/>
              </a:rPr>
              <a:t>a program?</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IDEA 1 OF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PROGRAM</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IDEA 2 OF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ALGORITHM</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GOLDEN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Exactly what</a:t>
            </a:r>
          </a:p>
          <a:p>
            <a:pPr algn="ctr"/>
            <a:r>
              <a:rPr sz="6000" b="1">
                <a:solidFill>
                  <a:srgbClr val="FFFFFF"/>
                </a:solidFill>
                <a:latin typeface="Arial"/>
              </a:rPr>
              <a:t>you wrote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not what you meant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FIRST PROGRAM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print("Hello, world!")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press Run →  Hello, world!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THE LOOP YOU'LL LIVE IN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Edit → Run →</a:t>
            </a:r>
          </a:p>
          <a:p>
            <a:pPr algn="ctr"/>
            <a:r>
              <a:rPr sz="6000" b="1">
                <a:solidFill>
                  <a:srgbClr val="1E2761"/>
                </a:solidFill>
                <a:latin typeface="Arial"/>
              </a:rPr>
              <a:t>Read → Fix</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PREDICT · THEN RUN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200" b="1">
                <a:solidFill>
                  <a:srgbClr val="FFFFFF"/>
                </a:solidFill>
                <a:latin typeface="Courier New"/>
              </a:rPr>
              <a:t>print(2 + 3 * 4)</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20?  …actually, run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