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to Week 2 of CS1. Last week you wrote and ran your first programs; this week we give them memory — variables — and teach them to do math. Quick ground rules: your grade is coursework — the tutorial, quiz, discussion, assignment, and the weekly Coding Lab. You may use an approved chatbot (Gemini, Claude, ChatGPT) as a pair-programmer on coursework, but NOT on quizzes, the midterm, or the final. And the one habit that carries the whole course: don't guess what code does — run it and read what Python actually prints. This week that habit pays off immediately, because Python has a surprise waiting for us in the division.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Sometimes a value is the wrong type for what you want, so you convert it — also called casting. int of a string turns text into a whole number; float makes a decimal; str turns a number into text. The classic need: you have a string like quote 5 unquote that you want to do math with. int of quote 5 unquote gives the number 5. And int of a float truncates — int of 3.9 is 3, it DROPS the decimal, it does NOT round to 4. Going the other direction, to glue a number onto a message, convert with str: quote Your total is unquote plus str of total. Next week's f-strings make that prettier; today, str is the tool.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a program that looks like it should print 8, and it crashes. Print of quote 5 unquote plus 3. Run it: TypeError — can only concatenate str, not int, to str. Read the type names in that message; they're the clue. Quote 5 unquote is a STRING — it's in quotes — and 3 is an int. Python won't add text to a number, because plus would mean 'join' for the string but 'add' for the number, and it refuses to guess. That's a TypeError: the right operator, the wrong types. The fix: convert the string first. int of quote 5 unquote plus 3 — now it's 5 plus 3 — prints 8. The lesson: when a TypeError names str and int, a value is the wrong type. Convert it.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Five quick cures. One: 10 slash 2 is NOT 5 — slash always returns a float, so it's 5.0; use floor-divide if you want 5. Two: double-slash does NOT round — it floors, drops the fraction; 7 floor-divided by 2 is 3. Three: equals is not double-equals — a single equals STORES a value, a double equals COMPARES; score equals 10 is an action, not a question. Four: quote 5 unquote plus 3 does NOT add to 8 — it crashes with a TypeError; convert first. Five: names are case-sensitive — capital-S Score and lowercase score are different boxes. Spot these five and you've got the week. When you're unsure about any of them — run it.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everyday loop, with a type twist: open the online editor, type code, press Run, read the output — or the error. If it's a TypeError, the message names the types; that's your cue to convert with int, float, or str. To watch a variable change, paste the code into Python Tutor and step forward — you'll see the box's value update on reassignment. Now the AI-critique moment: paste to a chatbot — what does print of 10 slash 2 print, and 7 floor-divided by 2, and 7 modulo 2? Then check all three by running them. Chatbots routinely say 10 slash 2 is 5 — dropping the point-zero. Python prints 5.0. The tool drafts; you run it and judge. That's the whole semester in miniature.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what to do, all due Sunday September 13. Lecture Tutorial 2 — an AI tutor walks you through variables, the four types, type, precedence, and the division trio; submit the share link. Quiz 2 — covers all of it; no AI on the quiz. Discussion 2, Naming and Readability — explain what a variable is in plain language, then argue good versus bad variable names; both an adaptive and a traditional version exist. Assignment 2, Compute Convert Fix — write a temperature converter, predict an expression, convert types, fix a type bug. And Coding Lab 2, Boxes Math and a Sneaky Decimal — where you build the predict-then-run table and catch the AI's division mistake. Start the lab early; it's the heart of the week.</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tease for next week. Right now WE put values into variables ourselves — we type celsius equals 100. Next week the program ASKS the user for a value, with the input function. And here's why this week matters so much for that: input always hands back a STRING, no matter what the user types. So if you want to do math with it, you'll have to convert it with int or float — exactly the type-conversion habit you built today. We'll also dig into strings themselves: indexing into them, slicing pieces out, and f-strings for clean, formatted output. The boxes you filled this week are about to start talking to people.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close where we always close. The computer does exactly what you wrote, not what you meant — and the only way to know what it does is to run it. This week that's not an abstraction: your gut says 10 slash 2 is 5, and Python says 5.0. Your gut says quote 5 unquote plus 3 is 8, and Python crashes with a TypeError. Every one of those gaps is a lesson, and every one is caught the same way — by running the code and reading the real output. Do the tutorial, do the lab, and bring your questions Tuesday. See you in the studio.</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Last week a program could only say fixed things: print quote Hello unquote. To greet a different name, you rewrote the code. That's the limitation we fix today. A variable lets a program hold a value — a number, a piece of text — and reuse it, change it, do math with it. Here's the hook I'll open class with: a video is 200 seconds long; how many whole minutes and leftover seconds is that? You can probably say three minutes, twenty seconds. By the end of today you'll have written a program that figures that out for ANY number of seconds — using two operators you've never met: floor-division slash-slash and modulo percent.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week's big question, and it has two halves. First: how does a program remember a value? Answer: a variable — a named box. Second, and this is where it gets interesting: what exactly happens when the program does math with that value? Python follows precise rules — operator precedence, and three different kinds of division — and if you don't know the rules, the output surprises you. By Friday you'll store values in variables, name the type of any value, predict an arithmetic expression including the division trio, convert between types, and fix the classic type error. Let's start with the box.</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variable is a named box that holds a value. You put a value in with the assignment operator, the single equals sign. Watch: score equals 10, then print score, displays 10. Read the equals sign as 'gets' — score GETS 10 — not as 'is equal to.' That distinction matters: a single equals stores a value; a double equals, which we meet in Week 4, compares two values. The box can change: score equals 10, then score equals 25, then print score, gives 25 — reassignment keeps the most recent value. A variable holds exactly one value at a time. And names are case-sensitive: capital-S Score and lowercase score are two different boxes.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value in Python has a type, and four cover almost everything early on. int — a whole number, like 20 or negative-3. float — a number with a decimal point, like 5.5 or 3.0. str, short for string — text in quotes, like quote Sam unquote. And bool, short for Boolean — a truth value, capital-T True or capital-F False, no quotes. To check any value's type, use the type tool. Run-verified: print type of 20 gives class int; print type of 5.5 gives class float; print type of quote Sam unquote gives class str; print type of True gives class bool. When something behaves oddly this week, your first question is always: what type is this, actually?</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 expression is a calculation Python boils down to one value, and it follows operator precedence — the order-of-operations idea from math. Power binds tightest, then multiply, divide, floor-divide, and modulo, then add and subtract. So print of 2 plus 3 times 4 is NOT 20. Python does the multiplication first: 3 times 4 is 12, then 2 plus 12 is 14. Run it — it prints 14. Same trap as last week, now with the rule named. Parentheses override it: print of open-paren 2 plus 3 close-paren times 4 forces the addition first and gives 20. When in doubt, add parentheses — they make your intent explicit.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single most surprising thing in Week 2, so predict it before I reveal it. Print of 10 divided by 2. Most of the room says 5. Run it. The answer is 5.0 — with a point-zero. Here's the rule, and you must burn it in: true division, the single slash, ALWAYS returns a float in Python — even when it divides evenly. 10 slash 2 is 5.0, not 5. 7 slash 2 is 3.5. This is the number-one thing chatbots get wrong this week — a chatbot will confidently tell you 10 slash 2 is 5. It isn't. The memory hook: slash makes a decimal. If you want the whole number, you need a different operator — coming up next.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Single-slash makes a float. Its two cousins give whole numbers. Double-slash, floor division, divides and keeps only the whole-number part — it drops the fraction, it does NOT round. 7 floor-divided by 2 is 3, not 3.5. Percent, modulo, gives the remainder after division: 7 divided by 2 is 3 with 1 left over, so 7 percent 2 is 1. Together they split a number. Remember the hook from the start of class? A 200-second video. total_seconds equals 200; minutes equals total_seconds floor-divided by 60 gives 3; seconds equals total_seconds percent 60 gives 20. Print them: 3, then 20. That's the program I promised — three minutes, twenty seconds, for any number of seconds.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lock it in with a rapid round — predict each, then we run all of them. Run-verified outputs: 7 floor-divided by 2 is 3, that's the whole part. 7 modulo 2 is 1, that's the remainder. And 2 star-star 3 is 8 — star-star is the exponent operator, 2 to the power of 3. Notice star-star is the one operator that binds even tighter than times and divide. A couple more I'll throw on the board: 10 floor-divided by 3 is 3; 10 modulo 3 is 1; 8 divided by 4 is 2.0 — there's that float again. Tally how many you got. Every miss on the division ones is exactly why we run code instead of trusting our gut.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CSCI 1101 · PROGRAMMING FUNDAMENTALS · WEEK 2</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Variables, Types</a:t>
            </a:r>
          </a:p>
          <a:p>
            <a:pPr algn="ctr"/>
            <a:r>
              <a:rPr sz="6000" b="1">
                <a:solidFill>
                  <a:srgbClr val="FFFFFF"/>
                </a:solidFill>
                <a:latin typeface="Arial"/>
              </a:rPr>
              <a:t>&amp; Expressions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Giving your programs a memory</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 Department of Computer Science · Prof. Okafor</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CONVERT THE TYPE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int() · float()</a:t>
            </a:r>
          </a:p>
          <a:p>
            <a:pPr algn="ctr"/>
            <a:r>
              <a:rPr sz="6000" b="1">
                <a:solidFill>
                  <a:srgbClr val="FFFFFF"/>
                </a:solidFill>
                <a:latin typeface="Arial"/>
              </a:rPr>
              <a:t>str()</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SPOT THE BUG</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200" b="1">
                <a:solidFill>
                  <a:srgbClr val="FFFFFF"/>
                </a:solidFill>
                <a:latin typeface="Courier New"/>
              </a:rPr>
              <a:t>print("5" + 3)</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Why does this crash?</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MISCONCEPTIONS, CURED</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 is not ==</a:t>
            </a:r>
          </a:p>
          <a:p>
            <a:pPr algn="ctr"/>
            <a:r>
              <a:rPr sz="6000" b="1">
                <a:solidFill>
                  <a:srgbClr val="FFFFFF"/>
                </a:solidFill>
                <a:latin typeface="Arial"/>
              </a:rPr>
              <a:t>// is not round</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YOUR WORKFLOW + AI-CRITIQUE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tool drafts,</a:t>
            </a:r>
          </a:p>
          <a:p>
            <a:pPr algn="ctr"/>
            <a:r>
              <a:rPr sz="6000" b="1">
                <a:solidFill>
                  <a:srgbClr val="FFFFFF"/>
                </a:solidFill>
                <a:latin typeface="Arial"/>
              </a:rPr>
              <a:t>you run it</a:t>
            </a:r>
          </a:p>
          <a:p>
            <a:pPr algn="ctr"/>
            <a:r>
              <a:rPr sz="6000" b="1">
                <a:solidFill>
                  <a:srgbClr val="FFFFFF"/>
                </a:solidFill>
                <a:latin typeface="Arial"/>
              </a:rPr>
              <a:t>and judge</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Tutorial · Quiz</a:t>
            </a:r>
          </a:p>
          <a:p>
            <a:pPr algn="ctr"/>
            <a:r>
              <a:rPr sz="6000" b="1">
                <a:solidFill>
                  <a:srgbClr val="FFFFFF"/>
                </a:solidFill>
                <a:latin typeface="Arial"/>
              </a:rPr>
              <a:t>Discussion</a:t>
            </a:r>
          </a:p>
          <a:p>
            <a:pPr algn="ctr"/>
            <a:r>
              <a:rPr sz="6000" b="1">
                <a:solidFill>
                  <a:srgbClr val="FFFFFF"/>
                </a:solidFill>
                <a:latin typeface="Arial"/>
              </a:rPr>
              <a:t>Assignment · Lab</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NEXT WEEK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Input / Output</a:t>
            </a:r>
          </a:p>
          <a:p>
            <a:pPr algn="ctr"/>
            <a:r>
              <a:rPr sz="6000" b="1">
                <a:solidFill>
                  <a:srgbClr val="FFFFFF"/>
                </a:solidFill>
                <a:latin typeface="Arial"/>
              </a:rPr>
              <a:t>&amp; Strings</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WEEK 2 · CSCI 1101</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Run it.</a:t>
            </a:r>
          </a:p>
          <a:p>
            <a:pPr algn="ctr"/>
            <a:r>
              <a:rPr sz="6000" b="1">
                <a:solidFill>
                  <a:srgbClr val="FFFFFF"/>
                </a:solidFill>
                <a:latin typeface="Arial"/>
              </a:rPr>
              <a:t>Don't guess.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Especially the division — 10 / 2 is 5.0</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 Prof. Okafor's edition · Fall 2026 · built with thecoursemaker.com</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WHERE WE LEFT OFF</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Fixed words →</a:t>
            </a:r>
          </a:p>
          <a:p>
            <a:pPr algn="ctr"/>
            <a:r>
              <a:rPr sz="6000" b="1">
                <a:solidFill>
                  <a:srgbClr val="FFFFFF"/>
                </a:solidFill>
                <a:latin typeface="Arial"/>
              </a:rPr>
              <a:t>real memory</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BIG QUESTION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How does a</a:t>
            </a:r>
          </a:p>
          <a:p>
            <a:pPr algn="ctr"/>
            <a:r>
              <a:rPr sz="8000" b="1">
                <a:solidFill>
                  <a:srgbClr val="FFFFFF"/>
                </a:solidFill>
                <a:latin typeface="Arial"/>
              </a:rPr>
              <a:t>program</a:t>
            </a:r>
          </a:p>
          <a:p>
            <a:pPr algn="ctr"/>
            <a:r>
              <a:rPr sz="8000" b="1">
                <a:solidFill>
                  <a:srgbClr val="FFFFFF"/>
                </a:solidFill>
                <a:latin typeface="Arial"/>
              </a:rPr>
              <a:t>remember?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…and what happens when it does math?</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VARIABLES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 named box</a:t>
            </a:r>
          </a:p>
          <a:p>
            <a:pPr algn="ctr"/>
            <a:r>
              <a:rPr sz="6000" b="1">
                <a:solidFill>
                  <a:srgbClr val="FFFFFF"/>
                </a:solidFill>
                <a:latin typeface="Arial"/>
              </a:rPr>
              <a:t>that holds</a:t>
            </a:r>
          </a:p>
          <a:p>
            <a:pPr algn="ctr"/>
            <a:r>
              <a:rPr sz="6000" b="1">
                <a:solidFill>
                  <a:srgbClr val="FFFFFF"/>
                </a:solidFill>
                <a:latin typeface="Arial"/>
              </a:rPr>
              <a:t>a value</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FOUR CORE TYPES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int · float</a:t>
            </a:r>
          </a:p>
          <a:p>
            <a:pPr algn="ctr"/>
            <a:r>
              <a:rPr sz="6000" b="1">
                <a:solidFill>
                  <a:srgbClr val="FFFFFF"/>
                </a:solidFill>
                <a:latin typeface="Arial"/>
              </a:rPr>
              <a:t>str · bool</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PRECEDENCE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000" b="1">
                <a:solidFill>
                  <a:srgbClr val="FFFFFF"/>
                </a:solidFill>
                <a:latin typeface="Courier New"/>
              </a:rPr>
              <a:t>print(2 + 3 * 4)</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Not 20 — it's 14</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PREDICT — THEN RUN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400" b="1">
                <a:solidFill>
                  <a:srgbClr val="FFFFFF"/>
                </a:solidFill>
                <a:latin typeface="Courier New"/>
              </a:rPr>
              <a:t>print(10 / 2)</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Predict it before you read the notes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OTHER TWO DIVISIONS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 floors</a:t>
            </a:r>
          </a:p>
          <a:p>
            <a:pPr algn="ctr"/>
            <a:r>
              <a:rPr sz="8000" b="1">
                <a:solidFill>
                  <a:srgbClr val="FFFFFF"/>
                </a:solidFill>
                <a:latin typeface="Arial"/>
              </a:rPr>
              <a:t>% remains</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RAPID-FIRE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7 // 2  →  3</a:t>
            </a:r>
          </a:p>
          <a:p>
            <a:pPr algn="ctr"/>
            <a:r>
              <a:rPr sz="6000" b="1">
                <a:solidFill>
                  <a:srgbClr val="1E2761"/>
                </a:solidFill>
                <a:latin typeface="Arial"/>
              </a:rPr>
              <a:t>7 % 2  →  1</a:t>
            </a:r>
          </a:p>
          <a:p>
            <a:pPr algn="ctr"/>
            <a:r>
              <a:rPr sz="6000" b="1">
                <a:solidFill>
                  <a:srgbClr val="1E2761"/>
                </a:solidFill>
                <a:latin typeface="Arial"/>
              </a:rPr>
              <a:t>2 ** 3  →  8</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